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Lst>
  <p:notesMasterIdLst>
    <p:notesMasterId r:id="rId38"/>
  </p:notesMasterIdLst>
  <p:sldIdLst>
    <p:sldId id="302" r:id="rId2"/>
    <p:sldId id="267" r:id="rId3"/>
    <p:sldId id="268" r:id="rId4"/>
    <p:sldId id="269" r:id="rId5"/>
    <p:sldId id="270" r:id="rId6"/>
    <p:sldId id="271" r:id="rId7"/>
    <p:sldId id="272" r:id="rId8"/>
    <p:sldId id="273" r:id="rId9"/>
    <p:sldId id="274" r:id="rId10"/>
    <p:sldId id="275" r:id="rId11"/>
    <p:sldId id="276" r:id="rId12"/>
    <p:sldId id="277" r:id="rId13"/>
    <p:sldId id="278" r:id="rId14"/>
    <p:sldId id="279" r:id="rId15"/>
    <p:sldId id="280" r:id="rId16"/>
    <p:sldId id="281" r:id="rId17"/>
    <p:sldId id="282" r:id="rId18"/>
    <p:sldId id="283" r:id="rId19"/>
    <p:sldId id="284" r:id="rId20"/>
    <p:sldId id="285" r:id="rId21"/>
    <p:sldId id="300" r:id="rId22"/>
    <p:sldId id="286" r:id="rId23"/>
    <p:sldId id="287" r:id="rId24"/>
    <p:sldId id="301" r:id="rId25"/>
    <p:sldId id="288" r:id="rId26"/>
    <p:sldId id="289" r:id="rId27"/>
    <p:sldId id="290" r:id="rId28"/>
    <p:sldId id="291" r:id="rId29"/>
    <p:sldId id="292" r:id="rId30"/>
    <p:sldId id="293" r:id="rId31"/>
    <p:sldId id="294" r:id="rId32"/>
    <p:sldId id="295" r:id="rId33"/>
    <p:sldId id="296" r:id="rId34"/>
    <p:sldId id="297" r:id="rId35"/>
    <p:sldId id="298" r:id="rId36"/>
    <p:sldId id="299" r:id="rId37"/>
  </p:sldIdLst>
  <p:sldSz cx="9144000" cy="6858000" type="screen4x3"/>
  <p:notesSz cx="6797675" cy="9926638"/>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79" autoAdjust="0"/>
    <p:restoredTop sz="94863" autoAdjust="0"/>
  </p:normalViewPr>
  <p:slideViewPr>
    <p:cSldViewPr>
      <p:cViewPr varScale="1">
        <p:scale>
          <a:sx n="89" d="100"/>
          <a:sy n="89" d="100"/>
        </p:scale>
        <p:origin x="759" y="3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45F286C8-F382-46D5-9A47-47A6103978BF}" type="datetimeFigureOut">
              <a:rPr lang="zh-CN" altLang="en-US" smtClean="0"/>
              <a:t>2018/2/7</a:t>
            </a:fld>
            <a:endParaRPr lang="zh-CN" altLang="en-US"/>
          </a:p>
        </p:txBody>
      </p:sp>
      <p:sp>
        <p:nvSpPr>
          <p:cNvPr id="4" name="幻灯片图像占位符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094C2AA1-B1F3-4FAE-A912-1C768428F355}" type="slidenum">
              <a:rPr lang="zh-CN" altLang="en-US" smtClean="0"/>
              <a:t>‹#›</a:t>
            </a:fld>
            <a:endParaRPr lang="zh-CN" altLang="en-US"/>
          </a:p>
        </p:txBody>
      </p:sp>
    </p:spTree>
    <p:extLst>
      <p:ext uri="{BB962C8B-B14F-4D97-AF65-F5344CB8AC3E}">
        <p14:creationId xmlns:p14="http://schemas.microsoft.com/office/powerpoint/2010/main" val="26910585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备注占位符 2"/>
              <p:cNvSpPr>
                <a:spLocks noGrp="1"/>
              </p:cNvSpPr>
              <p:nvPr>
                <p:ph type="body" idx="1"/>
              </p:nvPr>
            </p:nvSpPr>
            <p:spPr/>
            <p:txBody>
              <a:bodyPr/>
              <a:lstStyle/>
              <a:p>
                <a14:m>
                  <m:oMath xmlns:m="http://schemas.openxmlformats.org/officeDocument/2006/math">
                    <m:sSub>
                      <m:sSubPr>
                        <m:ctrlPr>
                          <a:rPr lang="en-US" altLang="zh-CN" sz="1200" b="0" i="1" dirty="0" smtClean="0">
                            <a:latin typeface="Cambria Math" panose="02040503050406030204" pitchFamily="18" charset="0"/>
                          </a:rPr>
                        </m:ctrlPr>
                      </m:sSubPr>
                      <m:e>
                        <m:r>
                          <a:rPr lang="en-US" altLang="zh-CN" sz="1200" i="1" dirty="0" smtClean="0">
                            <a:latin typeface="Cambria Math" panose="02040503050406030204" pitchFamily="18" charset="0"/>
                          </a:rPr>
                          <m:t>𝑡</m:t>
                        </m:r>
                      </m:e>
                      <m:sub>
                        <m:r>
                          <a:rPr lang="en-US" altLang="zh-CN" sz="1200" b="0" i="1" dirty="0" smtClean="0">
                            <a:latin typeface="Cambria Math" panose="02040503050406030204" pitchFamily="18" charset="0"/>
                          </a:rPr>
                          <m:t>1</m:t>
                        </m:r>
                      </m:sub>
                    </m:sSub>
                    <m:r>
                      <a:rPr lang="en-US" altLang="zh-CN" sz="1200" i="1" dirty="0" smtClean="0">
                        <a:latin typeface="Cambria Math" panose="02040503050406030204" pitchFamily="18" charset="0"/>
                      </a:rPr>
                      <m:t>&lt;</m:t>
                    </m:r>
                    <m:sSub>
                      <m:sSubPr>
                        <m:ctrlPr>
                          <a:rPr lang="en-US" altLang="zh-CN" sz="1200" b="0" i="1" dirty="0" smtClean="0">
                            <a:latin typeface="Cambria Math" panose="02040503050406030204" pitchFamily="18" charset="0"/>
                            <a:cs typeface="Times New Roman" pitchFamily="18" charset="0"/>
                          </a:rPr>
                        </m:ctrlPr>
                      </m:sSubPr>
                      <m:e>
                        <m:r>
                          <a:rPr lang="en-US" altLang="zh-CN" sz="1200" i="1" dirty="0" smtClean="0">
                            <a:latin typeface="Cambria Math" panose="02040503050406030204" pitchFamily="18" charset="0"/>
                            <a:cs typeface="Times New Roman" pitchFamily="18" charset="0"/>
                          </a:rPr>
                          <m:t>𝑡</m:t>
                        </m:r>
                      </m:e>
                      <m:sub>
                        <m:r>
                          <a:rPr lang="en-US" altLang="zh-CN" sz="1200" b="0" i="1" dirty="0" smtClean="0">
                            <a:latin typeface="Cambria Math" panose="02040503050406030204" pitchFamily="18" charset="0"/>
                            <a:cs typeface="Times New Roman" pitchFamily="18" charset="0"/>
                          </a:rPr>
                          <m:t>2</m:t>
                        </m:r>
                      </m:sub>
                    </m:sSub>
                    <m:r>
                      <a:rPr lang="en-US" altLang="zh-CN" sz="1200" i="1" dirty="0" smtClean="0">
                        <a:latin typeface="Cambria Math" panose="02040503050406030204" pitchFamily="18" charset="0"/>
                      </a:rPr>
                      <m:t>&lt;</m:t>
                    </m:r>
                    <m:sSub>
                      <m:sSubPr>
                        <m:ctrlPr>
                          <a:rPr lang="en-US" altLang="zh-CN" sz="1200" b="0" i="1" dirty="0" smtClean="0">
                            <a:latin typeface="Cambria Math" panose="02040503050406030204" pitchFamily="18" charset="0"/>
                            <a:cs typeface="Times New Roman" pitchFamily="18" charset="0"/>
                          </a:rPr>
                        </m:ctrlPr>
                      </m:sSubPr>
                      <m:e>
                        <m:r>
                          <a:rPr lang="en-US" altLang="zh-CN" sz="1200" i="1" dirty="0" smtClean="0">
                            <a:latin typeface="Cambria Math" panose="02040503050406030204" pitchFamily="18" charset="0"/>
                            <a:cs typeface="Times New Roman" pitchFamily="18" charset="0"/>
                          </a:rPr>
                          <m:t>𝑡</m:t>
                        </m:r>
                      </m:e>
                      <m:sub>
                        <m:r>
                          <a:rPr lang="en-US" altLang="zh-CN" sz="1200" b="0" i="1" dirty="0" smtClean="0">
                            <a:latin typeface="Cambria Math" panose="02040503050406030204" pitchFamily="18" charset="0"/>
                            <a:cs typeface="Times New Roman" pitchFamily="18" charset="0"/>
                          </a:rPr>
                          <m:t>3</m:t>
                        </m:r>
                      </m:sub>
                    </m:sSub>
                    <m:r>
                      <a:rPr lang="en-US" altLang="zh-CN" sz="1200" i="1" dirty="0" smtClean="0">
                        <a:latin typeface="Cambria Math" panose="02040503050406030204" pitchFamily="18" charset="0"/>
                      </a:rPr>
                      <m:t>&lt;</m:t>
                    </m:r>
                    <m:r>
                      <a:rPr lang="en-US" altLang="zh-CN" sz="1200" i="1" dirty="0" smtClean="0">
                        <a:latin typeface="Cambria Math" panose="02040503050406030204" pitchFamily="18" charset="0"/>
                        <a:cs typeface="Times New Roman" pitchFamily="18" charset="0"/>
                      </a:rPr>
                      <m:t>∞</m:t>
                    </m:r>
                  </m:oMath>
                </a14:m>
                <a:r>
                  <a:rPr lang="zh-CN" altLang="en-US" dirty="0" smtClean="0"/>
                  <a:t>表示过程不会停止</a:t>
                </a:r>
                <a:endParaRPr lang="zh-CN" altLang="en-US" dirty="0"/>
              </a:p>
            </p:txBody>
          </p:sp>
        </mc:Choice>
        <mc:Fallback xmlns="">
          <p:sp>
            <p:nvSpPr>
              <p:cNvPr id="3" name="备注占位符 2"/>
              <p:cNvSpPr>
                <a:spLocks noGrp="1"/>
              </p:cNvSpPr>
              <p:nvPr>
                <p:ph type="body" idx="1"/>
              </p:nvPr>
            </p:nvSpPr>
            <p:spPr/>
            <p:txBody>
              <a:bodyPr/>
              <a:lstStyle/>
              <a:p>
                <a:r>
                  <a:rPr lang="en-US" altLang="zh-CN" sz="1200" i="0" dirty="0" smtClean="0">
                    <a:latin typeface="Cambria Math" panose="02040503050406030204" pitchFamily="18" charset="0"/>
                  </a:rPr>
                  <a:t>𝑡</a:t>
                </a:r>
                <a:r>
                  <a:rPr lang="en-US" altLang="zh-CN" sz="1200" b="0" i="0" dirty="0" smtClean="0">
                    <a:latin typeface="Cambria Math" panose="02040503050406030204" pitchFamily="18" charset="0"/>
                  </a:rPr>
                  <a:t>_</a:t>
                </a:r>
                <a:r>
                  <a:rPr lang="en-US" altLang="zh-CN" sz="1200" b="0" i="0" dirty="0" smtClean="0">
                    <a:latin typeface="Cambria Math" panose="02040503050406030204" pitchFamily="18" charset="0"/>
                  </a:rPr>
                  <a:t>1</a:t>
                </a:r>
                <a:r>
                  <a:rPr lang="en-US" altLang="zh-CN" sz="1200" i="0" dirty="0" smtClean="0">
                    <a:latin typeface="Cambria Math" panose="02040503050406030204" pitchFamily="18" charset="0"/>
                  </a:rPr>
                  <a:t>&lt;</a:t>
                </a:r>
                <a:r>
                  <a:rPr lang="en-US" altLang="zh-CN" sz="1200" i="0" dirty="0" smtClean="0">
                    <a:latin typeface="Cambria Math" panose="02040503050406030204" pitchFamily="18" charset="0"/>
                    <a:cs typeface="Times New Roman" pitchFamily="18" charset="0"/>
                  </a:rPr>
                  <a:t>𝑡</a:t>
                </a:r>
                <a:r>
                  <a:rPr lang="en-US" altLang="zh-CN" sz="1200" b="0" i="0" dirty="0" smtClean="0">
                    <a:latin typeface="Cambria Math" panose="02040503050406030204" pitchFamily="18" charset="0"/>
                    <a:cs typeface="Times New Roman" pitchFamily="18" charset="0"/>
                  </a:rPr>
                  <a:t>_2</a:t>
                </a:r>
                <a:r>
                  <a:rPr lang="en-US" altLang="zh-CN" sz="1200" i="0" dirty="0" smtClean="0">
                    <a:latin typeface="Cambria Math" panose="02040503050406030204" pitchFamily="18" charset="0"/>
                  </a:rPr>
                  <a:t>&lt;</a:t>
                </a:r>
                <a:r>
                  <a:rPr lang="en-US" altLang="zh-CN" sz="1200" i="0" dirty="0" smtClean="0">
                    <a:latin typeface="Cambria Math" panose="02040503050406030204" pitchFamily="18" charset="0"/>
                    <a:cs typeface="Times New Roman" pitchFamily="18" charset="0"/>
                  </a:rPr>
                  <a:t>𝑡</a:t>
                </a:r>
                <a:r>
                  <a:rPr lang="en-US" altLang="zh-CN" sz="1200" b="0" i="0" dirty="0" smtClean="0">
                    <a:latin typeface="Cambria Math" panose="02040503050406030204" pitchFamily="18" charset="0"/>
                    <a:cs typeface="Times New Roman" pitchFamily="18" charset="0"/>
                  </a:rPr>
                  <a:t>_3</a:t>
                </a:r>
                <a:r>
                  <a:rPr lang="en-US" altLang="zh-CN" sz="1200" i="0" dirty="0" smtClean="0">
                    <a:latin typeface="Cambria Math" panose="02040503050406030204" pitchFamily="18" charset="0"/>
                  </a:rPr>
                  <a:t>&lt;</a:t>
                </a:r>
                <a:r>
                  <a:rPr lang="en-US" altLang="zh-CN" sz="1200" i="0" dirty="0" smtClean="0">
                    <a:latin typeface="Cambria Math" panose="02040503050406030204" pitchFamily="18" charset="0"/>
                    <a:cs typeface="Times New Roman" pitchFamily="18" charset="0"/>
                  </a:rPr>
                  <a:t>∞</a:t>
                </a:r>
                <a:r>
                  <a:rPr lang="zh-CN" altLang="en-US" dirty="0" smtClean="0"/>
                  <a:t>表示过程不会停止</a:t>
                </a:r>
                <a:endParaRPr lang="zh-CN" altLang="en-US" dirty="0"/>
              </a:p>
            </p:txBody>
          </p:sp>
        </mc:Fallback>
      </mc:AlternateContent>
      <p:sp>
        <p:nvSpPr>
          <p:cNvPr id="4" name="灯片编号占位符 3"/>
          <p:cNvSpPr>
            <a:spLocks noGrp="1"/>
          </p:cNvSpPr>
          <p:nvPr>
            <p:ph type="sldNum" sz="quarter" idx="10"/>
          </p:nvPr>
        </p:nvSpPr>
        <p:spPr/>
        <p:txBody>
          <a:bodyPr/>
          <a:lstStyle/>
          <a:p>
            <a:fld id="{094C2AA1-B1F3-4FAE-A912-1C768428F355}" type="slidenum">
              <a:rPr lang="zh-CN" altLang="en-US" smtClean="0"/>
              <a:t>11</a:t>
            </a:fld>
            <a:endParaRPr lang="zh-CN" altLang="en-US"/>
          </a:p>
        </p:txBody>
      </p:sp>
    </p:spTree>
    <p:extLst>
      <p:ext uri="{BB962C8B-B14F-4D97-AF65-F5344CB8AC3E}">
        <p14:creationId xmlns:p14="http://schemas.microsoft.com/office/powerpoint/2010/main" val="14370638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备注占位符 2"/>
              <p:cNvSpPr>
                <a:spLocks noGrp="1"/>
              </p:cNvSpPr>
              <p:nvPr>
                <p:ph type="body" idx="1"/>
              </p:nvPr>
            </p:nvSpPr>
            <p:spPr/>
            <p:txBody>
              <a:bodyPr/>
              <a:lstStyle/>
              <a:p>
                <a:r>
                  <a:rPr lang="zh-CN" altLang="en-US" dirty="0" smtClean="0"/>
                  <a:t>发送</a:t>
                </a:r>
                <a:r>
                  <a:rPr lang="en-US" altLang="zh-CN" dirty="0" smtClean="0"/>
                  <a:t>n</a:t>
                </a:r>
                <a:r>
                  <a:rPr lang="zh-CN" altLang="en-US" dirty="0" smtClean="0"/>
                  <a:t>次成功的概率为</a:t>
                </a:r>
                <a14:m>
                  <m:oMath xmlns:m="http://schemas.openxmlformats.org/officeDocument/2006/math">
                    <m:sSup>
                      <m:sSupPr>
                        <m:ctrlPr>
                          <a:rPr lang="en-US" altLang="zh-CN" i="1" dirty="0" smtClean="0">
                            <a:latin typeface="Cambria Math" panose="02040503050406030204" pitchFamily="18" charset="0"/>
                          </a:rPr>
                        </m:ctrlPr>
                      </m:sSupPr>
                      <m:e>
                        <m:d>
                          <m:dPr>
                            <m:ctrlPr>
                              <a:rPr lang="en-US" altLang="zh-CN" i="1" dirty="0" smtClean="0">
                                <a:latin typeface="Cambria Math" panose="02040503050406030204" pitchFamily="18" charset="0"/>
                              </a:rPr>
                            </m:ctrlPr>
                          </m:dPr>
                          <m:e>
                            <m:r>
                              <a:rPr lang="en-US" altLang="zh-CN" i="1" dirty="0" smtClean="0">
                                <a:latin typeface="Cambria Math" panose="02040503050406030204" pitchFamily="18" charset="0"/>
                              </a:rPr>
                              <m:t>1−</m:t>
                            </m:r>
                            <m:r>
                              <a:rPr lang="en-US" altLang="zh-CN" i="1" dirty="0" smtClean="0">
                                <a:latin typeface="Cambria Math" panose="02040503050406030204" pitchFamily="18" charset="0"/>
                              </a:rPr>
                              <m:t>𝑃</m:t>
                            </m:r>
                          </m:e>
                        </m:d>
                      </m:e>
                      <m:sup>
                        <m:r>
                          <a:rPr lang="en-US" altLang="zh-CN" i="1" dirty="0" smtClean="0">
                            <a:latin typeface="Cambria Math" panose="02040503050406030204" pitchFamily="18" charset="0"/>
                          </a:rPr>
                          <m:t>𝑛</m:t>
                        </m:r>
                        <m:r>
                          <a:rPr lang="en-US" altLang="zh-CN" b="0" i="1" dirty="0" smtClean="0">
                            <a:latin typeface="Cambria Math" panose="02040503050406030204" pitchFamily="18" charset="0"/>
                          </a:rPr>
                          <m:t>−1</m:t>
                        </m:r>
                      </m:sup>
                    </m:sSup>
                    <m:r>
                      <a:rPr lang="en-US" altLang="zh-CN" b="0" i="1" dirty="0" smtClean="0">
                        <a:latin typeface="Cambria Math" panose="02040503050406030204" pitchFamily="18" charset="0"/>
                      </a:rPr>
                      <m:t>𝑃</m:t>
                    </m:r>
                  </m:oMath>
                </a14:m>
                <a:r>
                  <a:rPr lang="zh-CN" altLang="en-US" dirty="0" smtClean="0"/>
                  <a:t>，因此需要无穷次重发才能成功的概率为</a:t>
                </a:r>
                <a:r>
                  <a:rPr lang="en-US" altLang="zh-CN" dirty="0" smtClean="0"/>
                  <a:t>0</a:t>
                </a:r>
                <a:r>
                  <a:rPr lang="zh-CN" altLang="en-US" dirty="0" smtClean="0"/>
                  <a:t>，即说明在有限次内一定成功</a:t>
                </a:r>
                <a:endParaRPr lang="zh-CN" altLang="en-US" dirty="0"/>
              </a:p>
            </p:txBody>
          </p:sp>
        </mc:Choice>
        <mc:Fallback xmlns="">
          <p:sp>
            <p:nvSpPr>
              <p:cNvPr id="3" name="备注占位符 2"/>
              <p:cNvSpPr>
                <a:spLocks noGrp="1"/>
              </p:cNvSpPr>
              <p:nvPr>
                <p:ph type="body" idx="1"/>
              </p:nvPr>
            </p:nvSpPr>
            <p:spPr/>
            <p:txBody>
              <a:bodyPr/>
              <a:lstStyle/>
              <a:p>
                <a:r>
                  <a:rPr lang="zh-CN" altLang="en-US" dirty="0" smtClean="0"/>
                  <a:t>发送</a:t>
                </a:r>
                <a:r>
                  <a:rPr lang="en-US" altLang="zh-CN" dirty="0" smtClean="0"/>
                  <a:t>n</a:t>
                </a:r>
                <a:r>
                  <a:rPr lang="zh-CN" altLang="en-US" dirty="0" smtClean="0"/>
                  <a:t>次成功的概率为</a:t>
                </a:r>
                <a:r>
                  <a:rPr lang="en-US" altLang="zh-CN" i="0" dirty="0" smtClean="0">
                    <a:latin typeface="Cambria Math" panose="02040503050406030204" pitchFamily="18" charset="0"/>
                  </a:rPr>
                  <a:t>(1−𝑃)^(𝑛</a:t>
                </a:r>
                <a:r>
                  <a:rPr lang="en-US" altLang="zh-CN" b="0" i="0" dirty="0" smtClean="0">
                    <a:latin typeface="Cambria Math" panose="02040503050406030204" pitchFamily="18" charset="0"/>
                  </a:rPr>
                  <a:t>−1) 𝑃</a:t>
                </a:r>
                <a:r>
                  <a:rPr lang="zh-CN" altLang="en-US" dirty="0" smtClean="0"/>
                  <a:t>，因此需要无穷次重发才能成功的概率为</a:t>
                </a:r>
                <a:r>
                  <a:rPr lang="en-US" altLang="zh-CN" dirty="0" smtClean="0"/>
                  <a:t>0</a:t>
                </a:r>
                <a:r>
                  <a:rPr lang="zh-CN" altLang="en-US" dirty="0" smtClean="0"/>
                  <a:t>，即说明在有限次内一定成功</a:t>
                </a:r>
                <a:endParaRPr lang="zh-CN" altLang="en-US" dirty="0"/>
              </a:p>
            </p:txBody>
          </p:sp>
        </mc:Fallback>
      </mc:AlternateContent>
      <p:sp>
        <p:nvSpPr>
          <p:cNvPr id="4" name="灯片编号占位符 3"/>
          <p:cNvSpPr>
            <a:spLocks noGrp="1"/>
          </p:cNvSpPr>
          <p:nvPr>
            <p:ph type="sldNum" sz="quarter" idx="10"/>
          </p:nvPr>
        </p:nvSpPr>
        <p:spPr/>
        <p:txBody>
          <a:bodyPr/>
          <a:lstStyle/>
          <a:p>
            <a:fld id="{094C2AA1-B1F3-4FAE-A912-1C768428F355}" type="slidenum">
              <a:rPr lang="zh-CN" altLang="en-US" smtClean="0"/>
              <a:t>12</a:t>
            </a:fld>
            <a:endParaRPr lang="zh-CN" altLang="en-US"/>
          </a:p>
        </p:txBody>
      </p:sp>
    </p:spTree>
    <p:extLst>
      <p:ext uri="{BB962C8B-B14F-4D97-AF65-F5344CB8AC3E}">
        <p14:creationId xmlns:p14="http://schemas.microsoft.com/office/powerpoint/2010/main" val="738505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本质原因是</a:t>
            </a:r>
            <a:r>
              <a:rPr lang="en-US" altLang="zh-CN" dirty="0" smtClean="0"/>
              <a:t>SN</a:t>
            </a:r>
            <a:r>
              <a:rPr lang="zh-CN" altLang="en-US" dirty="0" smtClean="0"/>
              <a:t>和</a:t>
            </a:r>
            <a:r>
              <a:rPr lang="en-US" altLang="zh-CN" dirty="0" smtClean="0"/>
              <a:t>RN</a:t>
            </a:r>
            <a:r>
              <a:rPr lang="zh-CN" altLang="en-US" dirty="0" smtClean="0"/>
              <a:t>至多差</a:t>
            </a:r>
            <a:r>
              <a:rPr lang="en-US" altLang="zh-CN" dirty="0" smtClean="0"/>
              <a:t>1</a:t>
            </a:r>
            <a:endParaRPr lang="zh-CN" altLang="en-US" dirty="0"/>
          </a:p>
        </p:txBody>
      </p:sp>
      <p:sp>
        <p:nvSpPr>
          <p:cNvPr id="4" name="灯片编号占位符 3"/>
          <p:cNvSpPr>
            <a:spLocks noGrp="1"/>
          </p:cNvSpPr>
          <p:nvPr>
            <p:ph type="sldNum" sz="quarter" idx="10"/>
          </p:nvPr>
        </p:nvSpPr>
        <p:spPr/>
        <p:txBody>
          <a:bodyPr/>
          <a:lstStyle/>
          <a:p>
            <a:fld id="{094C2AA1-B1F3-4FAE-A912-1C768428F355}" type="slidenum">
              <a:rPr lang="zh-CN" altLang="en-US" smtClean="0"/>
              <a:t>13</a:t>
            </a:fld>
            <a:endParaRPr lang="zh-CN" altLang="en-US"/>
          </a:p>
        </p:txBody>
      </p:sp>
    </p:spTree>
    <p:extLst>
      <p:ext uri="{BB962C8B-B14F-4D97-AF65-F5344CB8AC3E}">
        <p14:creationId xmlns:p14="http://schemas.microsoft.com/office/powerpoint/2010/main" val="30388454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成功的概率是</a:t>
            </a:r>
            <a:r>
              <a:rPr lang="en-US" altLang="zh-CN" dirty="0" smtClean="0"/>
              <a:t>1-P</a:t>
            </a:r>
            <a:r>
              <a:rPr lang="zh-CN" altLang="en-US" dirty="0" smtClean="0"/>
              <a:t>，由几何分布可知成功前平均经历的次数为</a:t>
            </a:r>
            <a:r>
              <a:rPr lang="en-US" altLang="zh-CN" dirty="0" smtClean="0"/>
              <a:t>1/(1-P)-1=P/(1-P)</a:t>
            </a:r>
            <a:endParaRPr lang="zh-CN" altLang="en-US" dirty="0"/>
          </a:p>
        </p:txBody>
      </p:sp>
      <p:sp>
        <p:nvSpPr>
          <p:cNvPr id="4" name="灯片编号占位符 3"/>
          <p:cNvSpPr>
            <a:spLocks noGrp="1"/>
          </p:cNvSpPr>
          <p:nvPr>
            <p:ph type="sldNum" sz="quarter" idx="10"/>
          </p:nvPr>
        </p:nvSpPr>
        <p:spPr/>
        <p:txBody>
          <a:bodyPr/>
          <a:lstStyle/>
          <a:p>
            <a:fld id="{094C2AA1-B1F3-4FAE-A912-1C768428F355}" type="slidenum">
              <a:rPr lang="zh-CN" altLang="en-US" smtClean="0"/>
              <a:t>15</a:t>
            </a:fld>
            <a:endParaRPr lang="zh-CN" altLang="en-US"/>
          </a:p>
        </p:txBody>
      </p:sp>
    </p:spTree>
    <p:extLst>
      <p:ext uri="{BB962C8B-B14F-4D97-AF65-F5344CB8AC3E}">
        <p14:creationId xmlns:p14="http://schemas.microsoft.com/office/powerpoint/2010/main" val="28289656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对返回丢包的容忍度大一些</a:t>
            </a:r>
            <a:endParaRPr lang="zh-CN" altLang="en-US" dirty="0"/>
          </a:p>
        </p:txBody>
      </p:sp>
      <p:sp>
        <p:nvSpPr>
          <p:cNvPr id="4" name="灯片编号占位符 3"/>
          <p:cNvSpPr>
            <a:spLocks noGrp="1"/>
          </p:cNvSpPr>
          <p:nvPr>
            <p:ph type="sldNum" sz="quarter" idx="10"/>
          </p:nvPr>
        </p:nvSpPr>
        <p:spPr/>
        <p:txBody>
          <a:bodyPr/>
          <a:lstStyle/>
          <a:p>
            <a:fld id="{094C2AA1-B1F3-4FAE-A912-1C768428F355}" type="slidenum">
              <a:rPr lang="zh-CN" altLang="en-US" smtClean="0"/>
              <a:t>18</a:t>
            </a:fld>
            <a:endParaRPr lang="zh-CN" altLang="en-US"/>
          </a:p>
        </p:txBody>
      </p:sp>
    </p:spTree>
    <p:extLst>
      <p:ext uri="{BB962C8B-B14F-4D97-AF65-F5344CB8AC3E}">
        <p14:creationId xmlns:p14="http://schemas.microsoft.com/office/powerpoint/2010/main" val="10569871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条件</a:t>
            </a:r>
            <a:r>
              <a:rPr lang="en-US" altLang="zh-CN" dirty="0" smtClean="0"/>
              <a:t>5</a:t>
            </a:r>
            <a:r>
              <a:rPr lang="zh-CN" altLang="en-US" dirty="0" smtClean="0"/>
              <a:t>：</a:t>
            </a:r>
            <a:r>
              <a:rPr lang="en-US" altLang="zh-CN" dirty="0" smtClean="0"/>
              <a:t>1) DLC</a:t>
            </a:r>
            <a:r>
              <a:rPr lang="zh-CN" altLang="en-US" dirty="0" smtClean="0"/>
              <a:t>虽然不从上层接受新包或者上层没有新包需要</a:t>
            </a:r>
            <a:r>
              <a:rPr lang="en-US" altLang="zh-CN" dirty="0" smtClean="0"/>
              <a:t>DLC</a:t>
            </a:r>
            <a:r>
              <a:rPr lang="zh-CN" altLang="en-US" dirty="0" smtClean="0"/>
              <a:t>发送；</a:t>
            </a:r>
            <a:r>
              <a:rPr lang="en-US" altLang="zh-CN" dirty="0" smtClean="0"/>
              <a:t>2) </a:t>
            </a:r>
            <a:r>
              <a:rPr lang="zh-CN" altLang="en-US" dirty="0" smtClean="0"/>
              <a:t>序号为</a:t>
            </a:r>
            <a:r>
              <a:rPr lang="en-US" altLang="zh-CN" dirty="0" err="1" smtClean="0"/>
              <a:t>SN</a:t>
            </a:r>
            <a:r>
              <a:rPr lang="en-US" altLang="zh-CN" baseline="-25000" dirty="0" err="1" smtClean="0"/>
              <a:t>min</a:t>
            </a:r>
            <a:r>
              <a:rPr lang="zh-CN" altLang="en-US" baseline="0" dirty="0" smtClean="0"/>
              <a:t>到</a:t>
            </a:r>
            <a:r>
              <a:rPr lang="en-US" altLang="zh-CN" baseline="0" dirty="0" smtClean="0"/>
              <a:t>SN</a:t>
            </a:r>
            <a:r>
              <a:rPr lang="en-US" altLang="zh-CN" baseline="-25000" dirty="0" smtClean="0"/>
              <a:t>max</a:t>
            </a:r>
            <a:r>
              <a:rPr lang="en-US" altLang="zh-CN" baseline="0" dirty="0" smtClean="0"/>
              <a:t>-1</a:t>
            </a:r>
            <a:r>
              <a:rPr lang="zh-CN" altLang="en-US" baseline="0" dirty="0" smtClean="0"/>
              <a:t>之间的包已经发送但未收到确认。此时可以重新发送这些未确认的包。</a:t>
            </a:r>
            <a:endParaRPr lang="zh-CN" altLang="en-US" dirty="0"/>
          </a:p>
        </p:txBody>
      </p:sp>
      <p:sp>
        <p:nvSpPr>
          <p:cNvPr id="4" name="灯片编号占位符 3"/>
          <p:cNvSpPr>
            <a:spLocks noGrp="1"/>
          </p:cNvSpPr>
          <p:nvPr>
            <p:ph type="sldNum" sz="quarter" idx="10"/>
          </p:nvPr>
        </p:nvSpPr>
        <p:spPr/>
        <p:txBody>
          <a:bodyPr/>
          <a:lstStyle/>
          <a:p>
            <a:fld id="{094C2AA1-B1F3-4FAE-A912-1C768428F355}" type="slidenum">
              <a:rPr lang="zh-CN" altLang="en-US" smtClean="0"/>
              <a:t>20</a:t>
            </a:fld>
            <a:endParaRPr lang="zh-CN" altLang="en-US"/>
          </a:p>
        </p:txBody>
      </p:sp>
    </p:spTree>
    <p:extLst>
      <p:ext uri="{BB962C8B-B14F-4D97-AF65-F5344CB8AC3E}">
        <p14:creationId xmlns:p14="http://schemas.microsoft.com/office/powerpoint/2010/main" val="19804835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在发完第</a:t>
            </a:r>
            <a:r>
              <a:rPr lang="en-US" altLang="zh-CN" dirty="0" smtClean="0"/>
              <a:t>4</a:t>
            </a:r>
            <a:r>
              <a:rPr lang="zh-CN" altLang="en-US" dirty="0" smtClean="0"/>
              <a:t>个包之后，条件</a:t>
            </a:r>
            <a:r>
              <a:rPr lang="en-US" altLang="zh-CN" dirty="0" smtClean="0"/>
              <a:t>3</a:t>
            </a:r>
            <a:r>
              <a:rPr lang="zh-CN" altLang="en-US" dirty="0" smtClean="0"/>
              <a:t>已经不满足，系统停止接受新包。此时条件</a:t>
            </a:r>
            <a:r>
              <a:rPr lang="en-US" altLang="zh-CN" dirty="0" smtClean="0"/>
              <a:t>5</a:t>
            </a:r>
            <a:r>
              <a:rPr lang="zh-CN" altLang="en-US" dirty="0" smtClean="0"/>
              <a:t>被触发，于是开始从序号为</a:t>
            </a:r>
            <a:r>
              <a:rPr lang="en-US" altLang="zh-CN" dirty="0" err="1" smtClean="0"/>
              <a:t>SN</a:t>
            </a:r>
            <a:r>
              <a:rPr lang="en-US" altLang="zh-CN" baseline="-25000" dirty="0" err="1" smtClean="0"/>
              <a:t>min</a:t>
            </a:r>
            <a:r>
              <a:rPr lang="en-US" altLang="zh-CN" dirty="0" smtClean="0"/>
              <a:t>=1</a:t>
            </a:r>
            <a:r>
              <a:rPr lang="zh-CN" altLang="en-US" dirty="0" smtClean="0"/>
              <a:t>的包开始发送。</a:t>
            </a:r>
            <a:endParaRPr lang="zh-CN" altLang="en-US" dirty="0"/>
          </a:p>
        </p:txBody>
      </p:sp>
      <p:sp>
        <p:nvSpPr>
          <p:cNvPr id="4" name="灯片编号占位符 3"/>
          <p:cNvSpPr>
            <a:spLocks noGrp="1"/>
          </p:cNvSpPr>
          <p:nvPr>
            <p:ph type="sldNum" sz="quarter" idx="10"/>
          </p:nvPr>
        </p:nvSpPr>
        <p:spPr/>
        <p:txBody>
          <a:bodyPr/>
          <a:lstStyle/>
          <a:p>
            <a:fld id="{094C2AA1-B1F3-4FAE-A912-1C768428F355}" type="slidenum">
              <a:rPr lang="zh-CN" altLang="en-US" smtClean="0"/>
              <a:t>21</a:t>
            </a:fld>
            <a:endParaRPr lang="zh-CN" altLang="en-US"/>
          </a:p>
        </p:txBody>
      </p:sp>
    </p:spTree>
    <p:extLst>
      <p:ext uri="{BB962C8B-B14F-4D97-AF65-F5344CB8AC3E}">
        <p14:creationId xmlns:p14="http://schemas.microsoft.com/office/powerpoint/2010/main" val="4264581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递归的要点是，每次重发的时候都跟以前发包的情况无关</a:t>
            </a:r>
            <a:endParaRPr lang="zh-CN" altLang="en-US" dirty="0"/>
          </a:p>
        </p:txBody>
      </p:sp>
      <p:sp>
        <p:nvSpPr>
          <p:cNvPr id="4" name="灯片编号占位符 3"/>
          <p:cNvSpPr>
            <a:spLocks noGrp="1"/>
          </p:cNvSpPr>
          <p:nvPr>
            <p:ph type="sldNum" sz="quarter" idx="10"/>
          </p:nvPr>
        </p:nvSpPr>
        <p:spPr/>
        <p:txBody>
          <a:bodyPr/>
          <a:lstStyle/>
          <a:p>
            <a:fld id="{094C2AA1-B1F3-4FAE-A912-1C768428F355}" type="slidenum">
              <a:rPr lang="zh-CN" altLang="en-US" smtClean="0"/>
              <a:t>24</a:t>
            </a:fld>
            <a:endParaRPr lang="zh-CN" altLang="en-US"/>
          </a:p>
        </p:txBody>
      </p:sp>
    </p:spTree>
    <p:extLst>
      <p:ext uri="{BB962C8B-B14F-4D97-AF65-F5344CB8AC3E}">
        <p14:creationId xmlns:p14="http://schemas.microsoft.com/office/powerpoint/2010/main" val="29747612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在接收端看来，如果发射端在每</a:t>
            </a:r>
            <a:r>
              <a:rPr lang="en-US" altLang="zh-CN" dirty="0" smtClean="0"/>
              <a:t>5</a:t>
            </a:r>
            <a:r>
              <a:rPr lang="zh-CN" altLang="en-US" dirty="0" smtClean="0"/>
              <a:t>个</a:t>
            </a:r>
            <a:r>
              <a:rPr lang="en-US" altLang="zh-CN" dirty="0" smtClean="0"/>
              <a:t>1</a:t>
            </a:r>
            <a:r>
              <a:rPr lang="zh-CN" altLang="en-US" dirty="0" smtClean="0"/>
              <a:t>之后都插入</a:t>
            </a:r>
            <a:r>
              <a:rPr lang="en-US" altLang="zh-CN" dirty="0" smtClean="0"/>
              <a:t>0</a:t>
            </a:r>
            <a:r>
              <a:rPr lang="zh-CN" altLang="en-US" dirty="0" smtClean="0"/>
              <a:t>，那么</a:t>
            </a:r>
            <a:r>
              <a:rPr lang="en-US" altLang="zh-CN" dirty="0" smtClean="0"/>
              <a:t>0111110</a:t>
            </a:r>
            <a:r>
              <a:rPr lang="zh-CN" altLang="en-US" dirty="0" smtClean="0"/>
              <a:t>最后一个</a:t>
            </a:r>
            <a:r>
              <a:rPr lang="en-US" altLang="zh-CN" dirty="0" smtClean="0"/>
              <a:t>0</a:t>
            </a:r>
            <a:r>
              <a:rPr lang="zh-CN" altLang="en-US" dirty="0" smtClean="0"/>
              <a:t>一定是填充的</a:t>
            </a:r>
            <a:r>
              <a:rPr lang="en-US" altLang="zh-CN" dirty="0" smtClean="0"/>
              <a:t>0</a:t>
            </a:r>
            <a:r>
              <a:rPr lang="zh-CN" altLang="en-US" dirty="0" smtClean="0"/>
              <a:t>。如果发射端在</a:t>
            </a:r>
            <a:r>
              <a:rPr lang="en-US" altLang="zh-CN" dirty="0" smtClean="0"/>
              <a:t>0111110</a:t>
            </a:r>
            <a:r>
              <a:rPr lang="zh-CN" altLang="en-US" dirty="0" smtClean="0"/>
              <a:t>的第</a:t>
            </a:r>
            <a:r>
              <a:rPr lang="en-US" altLang="zh-CN" dirty="0" smtClean="0"/>
              <a:t>5</a:t>
            </a:r>
            <a:r>
              <a:rPr lang="zh-CN" altLang="en-US" dirty="0" smtClean="0"/>
              <a:t>个</a:t>
            </a:r>
            <a:r>
              <a:rPr lang="en-US" altLang="zh-CN" dirty="0" smtClean="0"/>
              <a:t>1</a:t>
            </a:r>
            <a:r>
              <a:rPr lang="zh-CN" altLang="en-US" dirty="0" smtClean="0"/>
              <a:t>之后不插入</a:t>
            </a:r>
            <a:r>
              <a:rPr lang="en-US" altLang="zh-CN" dirty="0" smtClean="0"/>
              <a:t>0</a:t>
            </a:r>
            <a:r>
              <a:rPr lang="zh-CN" altLang="en-US" dirty="0" smtClean="0"/>
              <a:t>的话，那就会引起歧义，到底是发送端故意插入的</a:t>
            </a:r>
            <a:r>
              <a:rPr lang="en-US" altLang="zh-CN" dirty="0" smtClean="0"/>
              <a:t>0</a:t>
            </a:r>
            <a:r>
              <a:rPr lang="zh-CN" altLang="en-US" dirty="0" smtClean="0"/>
              <a:t>呢，还是原来就有的</a:t>
            </a:r>
            <a:r>
              <a:rPr lang="en-US" altLang="zh-CN" dirty="0" smtClean="0"/>
              <a:t>0</a:t>
            </a:r>
            <a:r>
              <a:rPr lang="zh-CN" altLang="en-US" smtClean="0"/>
              <a:t>。</a:t>
            </a:r>
            <a:endParaRPr lang="zh-CN" altLang="en-US" dirty="0"/>
          </a:p>
        </p:txBody>
      </p:sp>
      <p:sp>
        <p:nvSpPr>
          <p:cNvPr id="4" name="灯片编号占位符 3"/>
          <p:cNvSpPr>
            <a:spLocks noGrp="1"/>
          </p:cNvSpPr>
          <p:nvPr>
            <p:ph type="sldNum" sz="quarter" idx="10"/>
          </p:nvPr>
        </p:nvSpPr>
        <p:spPr/>
        <p:txBody>
          <a:bodyPr/>
          <a:lstStyle/>
          <a:p>
            <a:fld id="{094C2AA1-B1F3-4FAE-A912-1C768428F355}" type="slidenum">
              <a:rPr lang="zh-CN" altLang="en-US" smtClean="0"/>
              <a:t>34</a:t>
            </a:fld>
            <a:endParaRPr lang="zh-CN" altLang="en-US"/>
          </a:p>
        </p:txBody>
      </p:sp>
    </p:spTree>
    <p:extLst>
      <p:ext uri="{BB962C8B-B14F-4D97-AF65-F5344CB8AC3E}">
        <p14:creationId xmlns:p14="http://schemas.microsoft.com/office/powerpoint/2010/main" val="3625333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12" name="灯片编号占位符 11"/>
          <p:cNvSpPr>
            <a:spLocks noGrp="1"/>
          </p:cNvSpPr>
          <p:nvPr>
            <p:ph type="sldNum" sz="quarter" idx="10"/>
          </p:nvPr>
        </p:nvSpPr>
        <p:spPr/>
        <p:txBody>
          <a:bodyPr/>
          <a:lstStyle/>
          <a:p>
            <a:pPr>
              <a:defRPr/>
            </a:pPr>
            <a:fld id="{8E002F28-71A6-4468-B8DB-D78B04AC4AC8}" type="slidenum">
              <a:rPr lang="en-US" altLang="zh-CN" smtClean="0"/>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941204"/>
          </a:xfrm>
        </p:spPr>
        <p:txBody>
          <a:bodyPr>
            <a:normAutofit/>
          </a:bodyPr>
          <a:lstStyle>
            <a:lvl1pPr>
              <a:defRPr sz="3600">
                <a:latin typeface="Times New Roman" panose="02020603050405020304" pitchFamily="18" charset="0"/>
                <a:cs typeface="Times New Roman" panose="02020603050405020304" pitchFamily="18" charset="0"/>
              </a:defRPr>
            </a:lvl1pPr>
          </a:lstStyle>
          <a:p>
            <a:r>
              <a:rPr lang="zh-CN" altLang="en-US" dirty="0" smtClean="0"/>
              <a:t>单击此处编辑母版标题样式</a:t>
            </a:r>
            <a:endParaRPr lang="zh-CN" altLang="en-US" dirty="0"/>
          </a:p>
        </p:txBody>
      </p:sp>
      <p:sp>
        <p:nvSpPr>
          <p:cNvPr id="3" name="内容占位符 2"/>
          <p:cNvSpPr>
            <a:spLocks noGrp="1"/>
          </p:cNvSpPr>
          <p:nvPr>
            <p:ph idx="1"/>
          </p:nvPr>
        </p:nvSpPr>
        <p:spPr>
          <a:xfrm>
            <a:off x="457200" y="1600200"/>
            <a:ext cx="8229600" cy="4876800"/>
          </a:xfrm>
        </p:spPr>
        <p:txBody>
          <a:bodyPr/>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16" name="灯片编号占位符 15"/>
          <p:cNvSpPr>
            <a:spLocks noGrp="1"/>
          </p:cNvSpPr>
          <p:nvPr>
            <p:ph type="sldNum" sz="quarter" idx="10"/>
          </p:nvPr>
        </p:nvSpPr>
        <p:spPr>
          <a:xfrm>
            <a:off x="6553200" y="6640033"/>
            <a:ext cx="2133600" cy="179485"/>
          </a:xfrm>
        </p:spPr>
        <p:txBody>
          <a:bodyPr/>
          <a:lstStyle/>
          <a:p>
            <a:pPr>
              <a:defRPr/>
            </a:pPr>
            <a:fld id="{8E002F28-71A6-4468-B8DB-D78B04AC4AC8}" type="slidenum">
              <a:rPr lang="en-US" altLang="zh-CN" smtClean="0"/>
              <a:pPr>
                <a:defRPr/>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pic>
        <p:nvPicPr>
          <p:cNvPr id="7" name="Picture 2" descr="G:\lab\OPS\banner.jpg"/>
          <p:cNvPicPr>
            <a:picLocks noChangeAspect="1" noChangeArrowheads="1"/>
          </p:cNvPicPr>
          <p:nvPr userDrawn="1"/>
        </p:nvPicPr>
        <p:blipFill>
          <a:blip r:embed="rId2" cstate="print"/>
          <a:srcRect/>
          <a:stretch>
            <a:fillRect/>
          </a:stretch>
        </p:blipFill>
        <p:spPr bwMode="auto">
          <a:xfrm>
            <a:off x="0" y="0"/>
            <a:ext cx="9144000" cy="1630456"/>
          </a:xfrm>
          <a:prstGeom prst="rect">
            <a:avLst/>
          </a:prstGeom>
          <a:noFill/>
        </p:spPr>
      </p:pic>
      <p:sp>
        <p:nvSpPr>
          <p:cNvPr id="9" name="灯片编号占位符 8"/>
          <p:cNvSpPr>
            <a:spLocks noGrp="1"/>
          </p:cNvSpPr>
          <p:nvPr>
            <p:ph type="sldNum" sz="quarter" idx="10"/>
          </p:nvPr>
        </p:nvSpPr>
        <p:spPr/>
        <p:txBody>
          <a:bodyPr/>
          <a:lstStyle/>
          <a:p>
            <a:pPr>
              <a:defRPr/>
            </a:pPr>
            <a:fld id="{8E002F28-71A6-4468-B8DB-D78B04AC4AC8}" type="slidenum">
              <a:rPr lang="en-US" altLang="zh-CN" smtClean="0"/>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矩形 6"/>
          <p:cNvSpPr/>
          <p:nvPr/>
        </p:nvSpPr>
        <p:spPr>
          <a:xfrm>
            <a:off x="0" y="6688184"/>
            <a:ext cx="9144000" cy="16923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9" name="灯片编号占位符 8"/>
          <p:cNvSpPr>
            <a:spLocks noGrp="1"/>
          </p:cNvSpPr>
          <p:nvPr>
            <p:ph type="sldNum" sz="quarter" idx="4"/>
          </p:nvPr>
        </p:nvSpPr>
        <p:spPr>
          <a:xfrm>
            <a:off x="6553200" y="6640033"/>
            <a:ext cx="2133600" cy="217967"/>
          </a:xfrm>
          <a:prstGeom prst="rect">
            <a:avLst/>
          </a:prstGeom>
        </p:spPr>
        <p:txBody>
          <a:bodyPr/>
          <a:lstStyle>
            <a:lvl1pPr marL="0" algn="r" defTabSz="914400" rtl="0" eaLnBrk="1" latinLnBrk="0" hangingPunct="1">
              <a:defRPr kumimoji="0" lang="zh-CN" altLang="en-US" sz="1200" b="0" i="0" u="none" strike="noStrike" kern="1200" cap="none" spc="0" normalizeH="0" baseline="0" noProof="0" smtClean="0">
                <a:ln>
                  <a:noFill/>
                </a:ln>
                <a:solidFill>
                  <a:schemeClr val="bg1"/>
                </a:solidFill>
                <a:effectLst/>
                <a:uLnTx/>
                <a:uFillTx/>
                <a:latin typeface="+mn-lt"/>
                <a:ea typeface="+mn-ea"/>
                <a:cs typeface="+mn-cs"/>
              </a:defRPr>
            </a:lvl1pPr>
          </a:lstStyle>
          <a:p>
            <a:pPr>
              <a:defRPr/>
            </a:pPr>
            <a:fld id="{8E002F28-71A6-4468-B8DB-D78B04AC4AC8}" type="slidenum">
              <a:rPr lang="en-US" altLang="zh-CN" smtClean="0"/>
              <a:pPr>
                <a:defRPr/>
              </a:pPr>
              <a:t>‹#›</a:t>
            </a:fld>
            <a:endParaRPr lang="en-US" dirty="0"/>
          </a:p>
        </p:txBody>
      </p:sp>
      <p:cxnSp>
        <p:nvCxnSpPr>
          <p:cNvPr id="16" name="直接连接符 15"/>
          <p:cNvCxnSpPr/>
          <p:nvPr/>
        </p:nvCxnSpPr>
        <p:spPr>
          <a:xfrm>
            <a:off x="457200" y="1447800"/>
            <a:ext cx="822960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矩形 10"/>
          <p:cNvSpPr/>
          <p:nvPr userDrawn="1"/>
        </p:nvSpPr>
        <p:spPr>
          <a:xfrm>
            <a:off x="3384573" y="6629400"/>
            <a:ext cx="2101827" cy="27699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smtClean="0">
                <a:ln>
                  <a:noFill/>
                </a:ln>
                <a:solidFill>
                  <a:schemeClr val="bg1"/>
                </a:solidFill>
                <a:effectLst/>
                <a:uLnTx/>
                <a:uFillTx/>
                <a:latin typeface="+mn-lt"/>
                <a:ea typeface="+mn-ea"/>
                <a:cs typeface="+mn-cs"/>
              </a:rPr>
              <a:t>Communication Networks</a:t>
            </a:r>
            <a:endParaRPr kumimoji="0" lang="zh-CN" altLang="en-US" sz="1200" b="0" i="0" u="none" strike="noStrike" kern="1200" cap="none" spc="0" normalizeH="0" baseline="0" noProof="0" dirty="0">
              <a:ln>
                <a:noFill/>
              </a:ln>
              <a:solidFill>
                <a:schemeClr val="bg1"/>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55" r:id="rId1"/>
    <p:sldLayoutId id="2147483653" r:id="rId2"/>
    <p:sldLayoutId id="2147483654"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Times New Roman" panose="02020603050405020304" pitchFamily="18" charset="0"/>
          <a:ea typeface="+mj-ea"/>
          <a:cs typeface="Times New Roman" panose="02020603050405020304" pitchFamily="18"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png"/></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mj-lt"/>
              </a:rPr>
              <a:t>data link Control layer (DLC) – ARQ protocols</a:t>
            </a:r>
            <a:endParaRPr lang="zh-CN" altLang="en-US" dirty="0">
              <a:latin typeface="+mj-lt"/>
            </a:endParaRPr>
          </a:p>
        </p:txBody>
      </p:sp>
      <p:sp>
        <p:nvSpPr>
          <p:cNvPr id="3" name="文本占位符 2"/>
          <p:cNvSpPr>
            <a:spLocks noGrp="1"/>
          </p:cNvSpPr>
          <p:nvPr>
            <p:ph type="body" idx="1"/>
          </p:nvPr>
        </p:nvSpPr>
        <p:spPr/>
        <p:txBody>
          <a:bodyPr/>
          <a:lstStyle/>
          <a:p>
            <a:r>
              <a:rPr lang="en-US" altLang="zh-CN" dirty="0" smtClean="0">
                <a:latin typeface="+mj-lt"/>
              </a:rPr>
              <a:t>Shanghai Jiao Tong University</a:t>
            </a:r>
            <a:endParaRPr lang="zh-CN" altLang="en-US" dirty="0">
              <a:latin typeface="+mj-lt"/>
            </a:endParaRPr>
          </a:p>
        </p:txBody>
      </p:sp>
      <p:sp>
        <p:nvSpPr>
          <p:cNvPr id="4" name="灯片编号占位符 3"/>
          <p:cNvSpPr>
            <a:spLocks noGrp="1"/>
          </p:cNvSpPr>
          <p:nvPr>
            <p:ph type="sldNum" sz="quarter" idx="10"/>
          </p:nvPr>
        </p:nvSpPr>
        <p:spPr/>
        <p:txBody>
          <a:bodyPr/>
          <a:lstStyle/>
          <a:p>
            <a:pPr>
              <a:defRPr/>
            </a:pPr>
            <a:fld id="{8E002F28-71A6-4468-B8DB-D78B04AC4AC8}" type="slidenum">
              <a:rPr lang="en-US" altLang="zh-CN" smtClean="0"/>
              <a:pPr>
                <a:defRPr/>
              </a:pPr>
              <a:t>1</a:t>
            </a:fld>
            <a:endParaRPr lang="en-US" dirty="0"/>
          </a:p>
        </p:txBody>
      </p:sp>
    </p:spTree>
    <p:extLst>
      <p:ext uri="{BB962C8B-B14F-4D97-AF65-F5344CB8AC3E}">
        <p14:creationId xmlns:p14="http://schemas.microsoft.com/office/powerpoint/2010/main" val="34102486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Safety</a:t>
            </a:r>
            <a:endParaRPr lang="zh-CN" altLang="en-US" dirty="0"/>
          </a:p>
        </p:txBody>
      </p:sp>
      <p:sp>
        <p:nvSpPr>
          <p:cNvPr id="3" name="内容占位符 2"/>
          <p:cNvSpPr>
            <a:spLocks noGrp="1"/>
          </p:cNvSpPr>
          <p:nvPr>
            <p:ph idx="1"/>
          </p:nvPr>
        </p:nvSpPr>
        <p:spPr/>
        <p:txBody>
          <a:bodyPr>
            <a:normAutofit/>
          </a:bodyPr>
          <a:lstStyle/>
          <a:p>
            <a:r>
              <a:rPr lang="en-US" altLang="zh-CN" sz="2000" dirty="0" smtClean="0"/>
              <a:t>Starting from packet 0</a:t>
            </a:r>
          </a:p>
          <a:p>
            <a:r>
              <a:rPr lang="en-US" altLang="zh-CN" sz="2000" dirty="0" smtClean="0"/>
              <a:t>Receiver B releases packets in order, and up to, but not including RN-</a:t>
            </a:r>
            <a:r>
              <a:rPr lang="en-US" altLang="zh-CN" sz="2000" dirty="0" err="1" smtClean="0"/>
              <a:t>th</a:t>
            </a:r>
            <a:endParaRPr lang="en-US" altLang="zh-CN" sz="2000" dirty="0" smtClean="0"/>
          </a:p>
          <a:p>
            <a:r>
              <a:rPr lang="en-US" altLang="zh-CN" sz="2000" dirty="0" smtClean="0"/>
              <a:t>Upon receiving an error-free RN-</a:t>
            </a:r>
            <a:r>
              <a:rPr lang="en-US" altLang="zh-CN" sz="2000" dirty="0" err="1" smtClean="0"/>
              <a:t>th</a:t>
            </a:r>
            <a:r>
              <a:rPr lang="en-US" altLang="zh-CN" sz="2000" dirty="0" smtClean="0"/>
              <a:t> packet, B will increment RN and release it to up layer</a:t>
            </a:r>
          </a:p>
          <a:p>
            <a:r>
              <a:rPr lang="en-US" altLang="zh-CN" sz="2000" dirty="0" smtClean="0"/>
              <a:t>The RN-</a:t>
            </a:r>
            <a:r>
              <a:rPr lang="en-US" altLang="zh-CN" sz="2000" dirty="0" err="1" smtClean="0"/>
              <a:t>th</a:t>
            </a:r>
            <a:r>
              <a:rPr lang="en-US" altLang="zh-CN" sz="2000" dirty="0" smtClean="0"/>
              <a:t> Packet is the only possible packet that can even been released next, hence in order</a:t>
            </a:r>
          </a:p>
          <a:p>
            <a:endParaRPr lang="zh-CN" altLang="en-US" sz="2000" dirty="0"/>
          </a:p>
        </p:txBody>
      </p:sp>
      <p:sp>
        <p:nvSpPr>
          <p:cNvPr id="4" name="灯片编号占位符 3"/>
          <p:cNvSpPr>
            <a:spLocks noGrp="1"/>
          </p:cNvSpPr>
          <p:nvPr>
            <p:ph type="sldNum" sz="quarter" idx="10"/>
          </p:nvPr>
        </p:nvSpPr>
        <p:spPr/>
        <p:txBody>
          <a:bodyPr/>
          <a:lstStyle/>
          <a:p>
            <a:pPr>
              <a:defRPr/>
            </a:pPr>
            <a:fld id="{8E002F28-71A6-4468-B8DB-D78B04AC4AC8}" type="slidenum">
              <a:rPr lang="en-US" altLang="zh-CN" smtClean="0"/>
              <a:pPr>
                <a:defRPr/>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Liveness</a:t>
            </a:r>
            <a:endParaRPr lang="zh-CN" altLang="en-US" dirty="0"/>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a:xfrm>
                <a:off x="457200" y="3581400"/>
                <a:ext cx="8229600" cy="2895600"/>
              </a:xfrm>
            </p:spPr>
            <p:txBody>
              <a:bodyPr>
                <a:normAutofit/>
              </a:bodyPr>
              <a:lstStyle/>
              <a:p>
                <a14:m>
                  <m:oMath xmlns:m="http://schemas.openxmlformats.org/officeDocument/2006/math">
                    <m:sSub>
                      <m:sSubPr>
                        <m:ctrlPr>
                          <a:rPr lang="en-US" altLang="zh-CN" sz="2400" i="1" dirty="0" smtClean="0">
                            <a:latin typeface="Cambria Math" panose="02040503050406030204" pitchFamily="18" charset="0"/>
                          </a:rPr>
                        </m:ctrlPr>
                      </m:sSubPr>
                      <m:e>
                        <m:r>
                          <a:rPr lang="en-US" altLang="zh-CN" sz="2400" i="1" dirty="0">
                            <a:latin typeface="Cambria Math" panose="02040503050406030204" pitchFamily="18" charset="0"/>
                          </a:rPr>
                          <m:t>𝑡</m:t>
                        </m:r>
                      </m:e>
                      <m:sub>
                        <m:r>
                          <a:rPr lang="en-US" altLang="zh-CN" sz="2400" i="1" dirty="0">
                            <a:latin typeface="Cambria Math" panose="02040503050406030204" pitchFamily="18" charset="0"/>
                          </a:rPr>
                          <m:t>1</m:t>
                        </m:r>
                      </m:sub>
                    </m:sSub>
                  </m:oMath>
                </a14:m>
                <a:r>
                  <a:rPr lang="en-US" altLang="zh-CN" sz="2400" dirty="0" smtClean="0"/>
                  <a:t>: A started to transmit packet </a:t>
                </a:r>
                <a14:m>
                  <m:oMath xmlns:m="http://schemas.openxmlformats.org/officeDocument/2006/math">
                    <m:r>
                      <a:rPr lang="en-US" altLang="zh-CN" sz="2400" i="1" dirty="0" smtClean="0">
                        <a:latin typeface="Cambria Math" panose="02040503050406030204" pitchFamily="18" charset="0"/>
                        <a:cs typeface="Times New Roman" pitchFamily="18" charset="0"/>
                      </a:rPr>
                      <m:t>𝑖</m:t>
                    </m:r>
                  </m:oMath>
                </a14:m>
                <a:endParaRPr lang="en-US" altLang="zh-CN" sz="2400" i="1" dirty="0" smtClean="0">
                  <a:latin typeface="Times New Roman" pitchFamily="18" charset="0"/>
                  <a:cs typeface="Times New Roman" pitchFamily="18" charset="0"/>
                </a:endParaRPr>
              </a:p>
              <a:p>
                <a14:m>
                  <m:oMath xmlns:m="http://schemas.openxmlformats.org/officeDocument/2006/math">
                    <m:sSub>
                      <m:sSubPr>
                        <m:ctrlPr>
                          <a:rPr lang="en-US" altLang="zh-CN" sz="2400" i="1" dirty="0">
                            <a:latin typeface="Cambria Math" panose="02040503050406030204" pitchFamily="18" charset="0"/>
                          </a:rPr>
                        </m:ctrlPr>
                      </m:sSubPr>
                      <m:e>
                        <m:r>
                          <a:rPr lang="en-US" altLang="zh-CN" sz="2400" i="1" dirty="0">
                            <a:latin typeface="Cambria Math" panose="02040503050406030204" pitchFamily="18" charset="0"/>
                          </a:rPr>
                          <m:t>𝑡</m:t>
                        </m:r>
                      </m:e>
                      <m:sub>
                        <m:r>
                          <a:rPr lang="en-US" altLang="zh-CN" sz="2400" b="0" i="1" dirty="0" smtClean="0">
                            <a:latin typeface="Cambria Math" panose="02040503050406030204" pitchFamily="18" charset="0"/>
                          </a:rPr>
                          <m:t>2</m:t>
                        </m:r>
                      </m:sub>
                    </m:sSub>
                  </m:oMath>
                </a14:m>
                <a:r>
                  <a:rPr lang="en-US" altLang="zh-CN" sz="2400" dirty="0" smtClean="0"/>
                  <a:t>: B received packet </a:t>
                </a:r>
                <a14:m>
                  <m:oMath xmlns:m="http://schemas.openxmlformats.org/officeDocument/2006/math">
                    <m:r>
                      <a:rPr lang="en-US" altLang="zh-CN" sz="2400" i="1" dirty="0" smtClean="0">
                        <a:latin typeface="Cambria Math" panose="02040503050406030204" pitchFamily="18" charset="0"/>
                        <a:cs typeface="Times New Roman" pitchFamily="18" charset="0"/>
                      </a:rPr>
                      <m:t>𝑖</m:t>
                    </m:r>
                  </m:oMath>
                </a14:m>
                <a:r>
                  <a:rPr lang="en-US" altLang="zh-CN" sz="2400" dirty="0" smtClean="0"/>
                  <a:t> and updated RN to </a:t>
                </a:r>
                <a14:m>
                  <m:oMath xmlns:m="http://schemas.openxmlformats.org/officeDocument/2006/math">
                    <m:r>
                      <a:rPr lang="en-US" altLang="zh-CN" sz="2400" i="1" dirty="0" smtClean="0">
                        <a:latin typeface="Cambria Math" panose="02040503050406030204" pitchFamily="18" charset="0"/>
                        <a:cs typeface="Times New Roman" pitchFamily="18" charset="0"/>
                      </a:rPr>
                      <m:t>𝑖</m:t>
                    </m:r>
                    <m:r>
                      <a:rPr lang="en-US" altLang="zh-CN" sz="2400" i="1" dirty="0" smtClean="0">
                        <a:latin typeface="Cambria Math" panose="02040503050406030204" pitchFamily="18" charset="0"/>
                      </a:rPr>
                      <m:t>+1</m:t>
                    </m:r>
                  </m:oMath>
                </a14:m>
                <a:endParaRPr lang="en-US" altLang="zh-CN" sz="2400" dirty="0" smtClean="0"/>
              </a:p>
              <a:p>
                <a14:m>
                  <m:oMath xmlns:m="http://schemas.openxmlformats.org/officeDocument/2006/math">
                    <m:sSub>
                      <m:sSubPr>
                        <m:ctrlPr>
                          <a:rPr lang="en-US" altLang="zh-CN" sz="2400" i="1" dirty="0">
                            <a:latin typeface="Cambria Math" panose="02040503050406030204" pitchFamily="18" charset="0"/>
                          </a:rPr>
                        </m:ctrlPr>
                      </m:sSubPr>
                      <m:e>
                        <m:r>
                          <a:rPr lang="en-US" altLang="zh-CN" sz="2400" i="1" dirty="0">
                            <a:latin typeface="Cambria Math" panose="02040503050406030204" pitchFamily="18" charset="0"/>
                          </a:rPr>
                          <m:t>𝑡</m:t>
                        </m:r>
                      </m:e>
                      <m:sub>
                        <m:r>
                          <a:rPr lang="en-US" altLang="zh-CN" sz="2400" b="0" i="1" dirty="0" smtClean="0">
                            <a:latin typeface="Cambria Math" panose="02040503050406030204" pitchFamily="18" charset="0"/>
                          </a:rPr>
                          <m:t>3</m:t>
                        </m:r>
                      </m:sub>
                    </m:sSub>
                  </m:oMath>
                </a14:m>
                <a:r>
                  <a:rPr lang="en-US" altLang="zh-CN" sz="2400" dirty="0" smtClean="0"/>
                  <a:t>: A was </a:t>
                </a:r>
                <a:r>
                  <a:rPr lang="en-US" altLang="zh-CN" sz="2400" dirty="0" err="1" smtClean="0"/>
                  <a:t>ACKed</a:t>
                </a:r>
                <a:r>
                  <a:rPr lang="en-US" altLang="zh-CN" sz="2400" dirty="0" smtClean="0"/>
                  <a:t> and update SN to </a:t>
                </a:r>
                <a14:m>
                  <m:oMath xmlns:m="http://schemas.openxmlformats.org/officeDocument/2006/math">
                    <m:r>
                      <a:rPr lang="en-US" altLang="zh-CN" sz="2400" i="1" dirty="0" smtClean="0">
                        <a:latin typeface="Cambria Math" panose="02040503050406030204" pitchFamily="18" charset="0"/>
                        <a:cs typeface="Times New Roman" pitchFamily="18" charset="0"/>
                      </a:rPr>
                      <m:t>𝑖</m:t>
                    </m:r>
                    <m:r>
                      <a:rPr lang="en-US" altLang="zh-CN" sz="2400" i="1" dirty="0" smtClean="0">
                        <a:latin typeface="Cambria Math" panose="02040503050406030204" pitchFamily="18" charset="0"/>
                      </a:rPr>
                      <m:t>+1</m:t>
                    </m:r>
                  </m:oMath>
                </a14:m>
                <a:endParaRPr lang="en-US" altLang="zh-CN" sz="2400" dirty="0" smtClean="0"/>
              </a:p>
              <a:p>
                <a:endParaRPr lang="en-US" altLang="zh-CN" sz="2400" dirty="0" smtClean="0"/>
              </a:p>
              <a:p>
                <a:r>
                  <a:rPr lang="en-US" altLang="zh-CN" sz="2400" dirty="0" smtClean="0"/>
                  <a:t>To proof </a:t>
                </a:r>
                <a:r>
                  <a:rPr lang="en-US" altLang="zh-CN" sz="2400" dirty="0" err="1" smtClean="0"/>
                  <a:t>liveness</a:t>
                </a:r>
                <a:r>
                  <a:rPr lang="en-US" altLang="zh-CN" sz="2400" dirty="0" smtClean="0"/>
                  <a:t>, it is sufficient to show that and </a:t>
                </a:r>
                <a14:m>
                  <m:oMath xmlns:m="http://schemas.openxmlformats.org/officeDocument/2006/math">
                    <m:sSub>
                      <m:sSubPr>
                        <m:ctrlPr>
                          <a:rPr lang="en-US" altLang="zh-CN" sz="2400" b="0" i="1" dirty="0" smtClean="0">
                            <a:latin typeface="Cambria Math" panose="02040503050406030204" pitchFamily="18" charset="0"/>
                          </a:rPr>
                        </m:ctrlPr>
                      </m:sSubPr>
                      <m:e>
                        <m:r>
                          <a:rPr lang="en-US" altLang="zh-CN" sz="2400" i="1" dirty="0" smtClean="0">
                            <a:latin typeface="Cambria Math" panose="02040503050406030204" pitchFamily="18" charset="0"/>
                          </a:rPr>
                          <m:t>𝑡</m:t>
                        </m:r>
                      </m:e>
                      <m:sub>
                        <m:r>
                          <a:rPr lang="en-US" altLang="zh-CN" sz="2400" b="0" i="1" dirty="0" smtClean="0">
                            <a:latin typeface="Cambria Math" panose="02040503050406030204" pitchFamily="18" charset="0"/>
                          </a:rPr>
                          <m:t>1</m:t>
                        </m:r>
                      </m:sub>
                    </m:sSub>
                    <m:r>
                      <a:rPr lang="en-US" altLang="zh-CN" sz="2400" i="1" dirty="0" smtClean="0">
                        <a:latin typeface="Cambria Math" panose="02040503050406030204" pitchFamily="18" charset="0"/>
                      </a:rPr>
                      <m:t>&lt;</m:t>
                    </m:r>
                    <m:sSub>
                      <m:sSubPr>
                        <m:ctrlPr>
                          <a:rPr lang="en-US" altLang="zh-CN" sz="2400" b="0" i="1" dirty="0" smtClean="0">
                            <a:latin typeface="Cambria Math" panose="02040503050406030204" pitchFamily="18" charset="0"/>
                            <a:cs typeface="Times New Roman" pitchFamily="18" charset="0"/>
                          </a:rPr>
                        </m:ctrlPr>
                      </m:sSubPr>
                      <m:e>
                        <m:r>
                          <a:rPr lang="en-US" altLang="zh-CN" sz="2400" i="1" dirty="0" smtClean="0">
                            <a:latin typeface="Cambria Math" panose="02040503050406030204" pitchFamily="18" charset="0"/>
                            <a:cs typeface="Times New Roman" pitchFamily="18" charset="0"/>
                          </a:rPr>
                          <m:t>𝑡</m:t>
                        </m:r>
                      </m:e>
                      <m:sub>
                        <m:r>
                          <a:rPr lang="en-US" altLang="zh-CN" sz="2400" b="0" i="1" dirty="0" smtClean="0">
                            <a:latin typeface="Cambria Math" panose="02040503050406030204" pitchFamily="18" charset="0"/>
                            <a:cs typeface="Times New Roman" pitchFamily="18" charset="0"/>
                          </a:rPr>
                          <m:t>2</m:t>
                        </m:r>
                      </m:sub>
                    </m:sSub>
                    <m:r>
                      <a:rPr lang="en-US" altLang="zh-CN" sz="2400" i="1" dirty="0" smtClean="0">
                        <a:latin typeface="Cambria Math" panose="02040503050406030204" pitchFamily="18" charset="0"/>
                      </a:rPr>
                      <m:t>&lt;</m:t>
                    </m:r>
                    <m:sSub>
                      <m:sSubPr>
                        <m:ctrlPr>
                          <a:rPr lang="en-US" altLang="zh-CN" sz="2400" b="0" i="1" dirty="0" smtClean="0">
                            <a:latin typeface="Cambria Math" panose="02040503050406030204" pitchFamily="18" charset="0"/>
                            <a:cs typeface="Times New Roman" pitchFamily="18" charset="0"/>
                          </a:rPr>
                        </m:ctrlPr>
                      </m:sSubPr>
                      <m:e>
                        <m:r>
                          <a:rPr lang="en-US" altLang="zh-CN" sz="2400" i="1" dirty="0" smtClean="0">
                            <a:latin typeface="Cambria Math" panose="02040503050406030204" pitchFamily="18" charset="0"/>
                            <a:cs typeface="Times New Roman" pitchFamily="18" charset="0"/>
                          </a:rPr>
                          <m:t>𝑡</m:t>
                        </m:r>
                      </m:e>
                      <m:sub>
                        <m:r>
                          <a:rPr lang="en-US" altLang="zh-CN" sz="2400" b="0" i="1" dirty="0" smtClean="0">
                            <a:latin typeface="Cambria Math" panose="02040503050406030204" pitchFamily="18" charset="0"/>
                            <a:cs typeface="Times New Roman" pitchFamily="18" charset="0"/>
                          </a:rPr>
                          <m:t>3</m:t>
                        </m:r>
                      </m:sub>
                    </m:sSub>
                    <m:r>
                      <a:rPr lang="en-US" altLang="zh-CN" sz="2400" i="1" dirty="0" smtClean="0">
                        <a:latin typeface="Cambria Math" panose="02040503050406030204" pitchFamily="18" charset="0"/>
                      </a:rPr>
                      <m:t>&lt;</m:t>
                    </m:r>
                    <m:r>
                      <a:rPr lang="en-US" altLang="zh-CN" sz="2400" i="1" dirty="0" smtClean="0">
                        <a:latin typeface="Cambria Math" panose="02040503050406030204" pitchFamily="18" charset="0"/>
                        <a:cs typeface="Times New Roman" pitchFamily="18" charset="0"/>
                      </a:rPr>
                      <m:t>∞</m:t>
                    </m:r>
                  </m:oMath>
                </a14:m>
                <a:endParaRPr lang="zh-CN" altLang="en-US" sz="2400" i="1" dirty="0" smtClean="0">
                  <a:latin typeface="Times New Roman" pitchFamily="18" charset="0"/>
                  <a:cs typeface="Times New Roman" pitchFamily="18" charset="0"/>
                </a:endParaRPr>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xfrm>
                <a:off x="457200" y="3581400"/>
                <a:ext cx="8229600" cy="2895600"/>
              </a:xfrm>
              <a:blipFill rotWithShape="0">
                <a:blip r:embed="rId3"/>
                <a:stretch>
                  <a:fillRect l="-963" t="-1684"/>
                </a:stretch>
              </a:blipFill>
            </p:spPr>
            <p:txBody>
              <a:bodyPr/>
              <a:lstStyle/>
              <a:p>
                <a:r>
                  <a:rPr lang="zh-CN" altLang="en-US">
                    <a:noFill/>
                  </a:rPr>
                  <a:t> </a:t>
                </a:r>
              </a:p>
            </p:txBody>
          </p:sp>
        </mc:Fallback>
      </mc:AlternateContent>
      <p:sp>
        <p:nvSpPr>
          <p:cNvPr id="4" name="灯片编号占位符 3"/>
          <p:cNvSpPr>
            <a:spLocks noGrp="1"/>
          </p:cNvSpPr>
          <p:nvPr>
            <p:ph type="sldNum" sz="quarter" idx="10"/>
          </p:nvPr>
        </p:nvSpPr>
        <p:spPr/>
        <p:txBody>
          <a:bodyPr/>
          <a:lstStyle/>
          <a:p>
            <a:pPr>
              <a:defRPr/>
            </a:pPr>
            <a:fld id="{8E002F28-71A6-4468-B8DB-D78B04AC4AC8}" type="slidenum">
              <a:rPr lang="en-US" altLang="zh-CN" smtClean="0"/>
              <a:pPr>
                <a:defRPr/>
              </a:pPr>
              <a:t>11</a:t>
            </a:fld>
            <a:endParaRPr lang="en-US" dirty="0"/>
          </a:p>
        </p:txBody>
      </p:sp>
      <p:sp>
        <p:nvSpPr>
          <p:cNvPr id="6" name="矩形 5"/>
          <p:cNvSpPr/>
          <p:nvPr/>
        </p:nvSpPr>
        <p:spPr>
          <a:xfrm>
            <a:off x="1143000" y="1749623"/>
            <a:ext cx="685800" cy="30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i="1" dirty="0" err="1" smtClean="0">
                <a:solidFill>
                  <a:schemeClr val="tx1"/>
                </a:solidFill>
                <a:latin typeface="Times New Roman" pitchFamily="18" charset="0"/>
                <a:cs typeface="Times New Roman" pitchFamily="18" charset="0"/>
              </a:rPr>
              <a:t>i</a:t>
            </a:r>
            <a:endParaRPr lang="zh-CN" altLang="en-US" i="1" dirty="0" smtClean="0">
              <a:solidFill>
                <a:schemeClr val="tx1"/>
              </a:solidFill>
              <a:latin typeface="Times New Roman" pitchFamily="18" charset="0"/>
              <a:cs typeface="Times New Roman" pitchFamily="18" charset="0"/>
            </a:endParaRPr>
          </a:p>
        </p:txBody>
      </p:sp>
      <p:sp>
        <p:nvSpPr>
          <p:cNvPr id="7" name="矩形 6"/>
          <p:cNvSpPr/>
          <p:nvPr/>
        </p:nvSpPr>
        <p:spPr>
          <a:xfrm>
            <a:off x="3505200" y="1737955"/>
            <a:ext cx="685800" cy="31646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i="1" dirty="0" err="1" smtClean="0">
                <a:solidFill>
                  <a:schemeClr val="tx1"/>
                </a:solidFill>
                <a:latin typeface="Times New Roman" pitchFamily="18" charset="0"/>
                <a:cs typeface="Times New Roman" pitchFamily="18" charset="0"/>
              </a:rPr>
              <a:t>i</a:t>
            </a:r>
            <a:endParaRPr lang="zh-CN" altLang="en-US" i="1" dirty="0" smtClean="0">
              <a:solidFill>
                <a:schemeClr val="tx1"/>
              </a:solidFill>
              <a:latin typeface="Times New Roman" pitchFamily="18" charset="0"/>
              <a:cs typeface="Times New Roman" pitchFamily="18" charset="0"/>
            </a:endParaRPr>
          </a:p>
        </p:txBody>
      </p:sp>
      <p:grpSp>
        <p:nvGrpSpPr>
          <p:cNvPr id="9" name="组合 31"/>
          <p:cNvGrpSpPr/>
          <p:nvPr/>
        </p:nvGrpSpPr>
        <p:grpSpPr>
          <a:xfrm>
            <a:off x="228600" y="2054423"/>
            <a:ext cx="8229600" cy="383977"/>
            <a:chOff x="625312" y="2133600"/>
            <a:chExt cx="7805393" cy="307777"/>
          </a:xfrm>
        </p:grpSpPr>
        <p:cxnSp>
          <p:nvCxnSpPr>
            <p:cNvPr id="24" name="直接连接符 23"/>
            <p:cNvCxnSpPr/>
            <p:nvPr/>
          </p:nvCxnSpPr>
          <p:spPr>
            <a:xfrm>
              <a:off x="914400" y="2133600"/>
              <a:ext cx="7516305" cy="2386"/>
            </a:xfrm>
            <a:prstGeom prst="line">
              <a:avLst/>
            </a:prstGeom>
            <a:ln w="28575">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5" name="矩形 24"/>
            <p:cNvSpPr/>
            <p:nvPr/>
          </p:nvSpPr>
          <p:spPr>
            <a:xfrm>
              <a:off x="625312" y="2133600"/>
              <a:ext cx="723275" cy="307777"/>
            </a:xfrm>
            <a:prstGeom prst="rect">
              <a:avLst/>
            </a:prstGeom>
          </p:spPr>
          <p:txBody>
            <a:bodyPr wrap="none">
              <a:spAutoFit/>
            </a:bodyPr>
            <a:lstStyle/>
            <a:p>
              <a:r>
                <a:rPr lang="en-US" altLang="zh-CN" sz="1400" dirty="0" smtClean="0"/>
                <a:t>Node A</a:t>
              </a:r>
              <a:endParaRPr lang="zh-CN" altLang="en-US" sz="1400" dirty="0"/>
            </a:p>
          </p:txBody>
        </p:sp>
      </p:grpSp>
      <p:grpSp>
        <p:nvGrpSpPr>
          <p:cNvPr id="10" name="组合 34"/>
          <p:cNvGrpSpPr/>
          <p:nvPr/>
        </p:nvGrpSpPr>
        <p:grpSpPr>
          <a:xfrm>
            <a:off x="228600" y="2587823"/>
            <a:ext cx="8229600" cy="307777"/>
            <a:chOff x="625312" y="2667000"/>
            <a:chExt cx="7805393" cy="307777"/>
          </a:xfrm>
        </p:grpSpPr>
        <p:cxnSp>
          <p:nvCxnSpPr>
            <p:cNvPr id="22" name="直接连接符 21"/>
            <p:cNvCxnSpPr/>
            <p:nvPr/>
          </p:nvCxnSpPr>
          <p:spPr>
            <a:xfrm>
              <a:off x="914400" y="2971800"/>
              <a:ext cx="7516305" cy="2977"/>
            </a:xfrm>
            <a:prstGeom prst="line">
              <a:avLst/>
            </a:prstGeom>
            <a:ln w="28575">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3" name="矩形 22"/>
            <p:cNvSpPr/>
            <p:nvPr/>
          </p:nvSpPr>
          <p:spPr>
            <a:xfrm>
              <a:off x="625312" y="2667000"/>
              <a:ext cx="716863" cy="307777"/>
            </a:xfrm>
            <a:prstGeom prst="rect">
              <a:avLst/>
            </a:prstGeom>
          </p:spPr>
          <p:txBody>
            <a:bodyPr wrap="none">
              <a:spAutoFit/>
            </a:bodyPr>
            <a:lstStyle/>
            <a:p>
              <a:r>
                <a:rPr lang="en-US" altLang="zh-CN" sz="1400" dirty="0" smtClean="0"/>
                <a:t>Node B</a:t>
              </a:r>
              <a:endParaRPr lang="zh-CN" altLang="en-US" sz="1400" dirty="0"/>
            </a:p>
          </p:txBody>
        </p:sp>
      </p:grpSp>
      <p:cxnSp>
        <p:nvCxnSpPr>
          <p:cNvPr id="11" name="直接箭头连接符 10"/>
          <p:cNvCxnSpPr/>
          <p:nvPr/>
        </p:nvCxnSpPr>
        <p:spPr>
          <a:xfrm rot="5400000" flipH="1" flipV="1">
            <a:off x="2476500" y="2321123"/>
            <a:ext cx="838200" cy="3048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 name="直接箭头连接符 11"/>
          <p:cNvCxnSpPr/>
          <p:nvPr/>
        </p:nvCxnSpPr>
        <p:spPr>
          <a:xfrm rot="16200000" flipH="1">
            <a:off x="3962400" y="2283023"/>
            <a:ext cx="838200" cy="3810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5" name="直接箭头连接符 14"/>
          <p:cNvCxnSpPr/>
          <p:nvPr/>
        </p:nvCxnSpPr>
        <p:spPr>
          <a:xfrm rot="16200000" flipH="1">
            <a:off x="1600200" y="2286000"/>
            <a:ext cx="838200" cy="3810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6" name="直接箭头连接符 15"/>
          <p:cNvCxnSpPr/>
          <p:nvPr/>
        </p:nvCxnSpPr>
        <p:spPr>
          <a:xfrm rot="5400000" flipH="1" flipV="1">
            <a:off x="4878349" y="2306142"/>
            <a:ext cx="838200" cy="3048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18" name="组合 26"/>
          <p:cNvGrpSpPr/>
          <p:nvPr/>
        </p:nvGrpSpPr>
        <p:grpSpPr>
          <a:xfrm rot="2700000">
            <a:off x="1990008" y="2444159"/>
            <a:ext cx="152400" cy="228600"/>
            <a:chOff x="4953000" y="3581400"/>
            <a:chExt cx="228600" cy="308112"/>
          </a:xfrm>
        </p:grpSpPr>
        <p:cxnSp>
          <p:nvCxnSpPr>
            <p:cNvPr id="20" name="直接连接符 19"/>
            <p:cNvCxnSpPr/>
            <p:nvPr/>
          </p:nvCxnSpPr>
          <p:spPr>
            <a:xfrm rot="16200000" flipH="1">
              <a:off x="4914900" y="3619500"/>
              <a:ext cx="304800" cy="2286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rot="5400000">
              <a:off x="4914900" y="3622812"/>
              <a:ext cx="304800" cy="2286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26" name="矩形 25"/>
          <p:cNvSpPr/>
          <p:nvPr/>
        </p:nvSpPr>
        <p:spPr>
          <a:xfrm>
            <a:off x="457200" y="1752600"/>
            <a:ext cx="381836" cy="307777"/>
          </a:xfrm>
          <a:prstGeom prst="rect">
            <a:avLst/>
          </a:prstGeom>
        </p:spPr>
        <p:txBody>
          <a:bodyPr wrap="none">
            <a:spAutoFit/>
          </a:bodyPr>
          <a:lstStyle/>
          <a:p>
            <a:r>
              <a:rPr lang="en-US" altLang="zh-CN" sz="1400" dirty="0" smtClean="0"/>
              <a:t>SN</a:t>
            </a:r>
            <a:endParaRPr lang="zh-CN" altLang="en-US" sz="1400" dirty="0"/>
          </a:p>
        </p:txBody>
      </p:sp>
      <p:sp>
        <p:nvSpPr>
          <p:cNvPr id="27" name="矩形 26"/>
          <p:cNvSpPr/>
          <p:nvPr/>
        </p:nvSpPr>
        <p:spPr>
          <a:xfrm>
            <a:off x="457200" y="2895600"/>
            <a:ext cx="397866" cy="307777"/>
          </a:xfrm>
          <a:prstGeom prst="rect">
            <a:avLst/>
          </a:prstGeom>
        </p:spPr>
        <p:txBody>
          <a:bodyPr wrap="none">
            <a:spAutoFit/>
          </a:bodyPr>
          <a:lstStyle/>
          <a:p>
            <a:r>
              <a:rPr lang="en-US" altLang="zh-CN" sz="1400" dirty="0" smtClean="0"/>
              <a:t>RN</a:t>
            </a:r>
            <a:endParaRPr lang="zh-CN" altLang="en-US" sz="1400" dirty="0"/>
          </a:p>
        </p:txBody>
      </p:sp>
      <p:sp>
        <p:nvSpPr>
          <p:cNvPr id="28" name="矩形 27"/>
          <p:cNvSpPr/>
          <p:nvPr/>
        </p:nvSpPr>
        <p:spPr>
          <a:xfrm>
            <a:off x="2209800" y="2895600"/>
            <a:ext cx="533400" cy="30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i="1" dirty="0" err="1" smtClean="0">
                <a:solidFill>
                  <a:schemeClr val="tx1"/>
                </a:solidFill>
                <a:latin typeface="Times New Roman" pitchFamily="18" charset="0"/>
                <a:cs typeface="Times New Roman" pitchFamily="18" charset="0"/>
              </a:rPr>
              <a:t>i</a:t>
            </a:r>
            <a:endParaRPr lang="zh-CN" altLang="en-US" i="1" dirty="0" smtClean="0">
              <a:solidFill>
                <a:schemeClr val="tx1"/>
              </a:solidFill>
              <a:latin typeface="Times New Roman" pitchFamily="18" charset="0"/>
              <a:cs typeface="Times New Roman" pitchFamily="18" charset="0"/>
            </a:endParaRPr>
          </a:p>
        </p:txBody>
      </p:sp>
      <p:sp>
        <p:nvSpPr>
          <p:cNvPr id="29" name="矩形 28"/>
          <p:cNvSpPr/>
          <p:nvPr/>
        </p:nvSpPr>
        <p:spPr>
          <a:xfrm>
            <a:off x="2514600" y="1752600"/>
            <a:ext cx="685800" cy="30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i="1" dirty="0" err="1" smtClean="0">
                <a:solidFill>
                  <a:schemeClr val="tx1"/>
                </a:solidFill>
                <a:latin typeface="Times New Roman" pitchFamily="18" charset="0"/>
                <a:cs typeface="Times New Roman" pitchFamily="18" charset="0"/>
              </a:rPr>
              <a:t>i</a:t>
            </a:r>
            <a:endParaRPr lang="zh-CN" altLang="en-US" i="1" dirty="0" smtClean="0">
              <a:solidFill>
                <a:schemeClr val="tx1"/>
              </a:solidFill>
              <a:latin typeface="Times New Roman" pitchFamily="18" charset="0"/>
              <a:cs typeface="Times New Roman" pitchFamily="18" charset="0"/>
            </a:endParaRPr>
          </a:p>
        </p:txBody>
      </p:sp>
      <p:cxnSp>
        <p:nvCxnSpPr>
          <p:cNvPr id="30" name="直接箭头连接符 29"/>
          <p:cNvCxnSpPr/>
          <p:nvPr/>
        </p:nvCxnSpPr>
        <p:spPr>
          <a:xfrm rot="16200000" flipH="1">
            <a:off x="3048000" y="2209800"/>
            <a:ext cx="533400" cy="2286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2" name="直接箭头连接符 31"/>
          <p:cNvCxnSpPr/>
          <p:nvPr/>
        </p:nvCxnSpPr>
        <p:spPr>
          <a:xfrm rot="16200000" flipH="1">
            <a:off x="4330255" y="3117573"/>
            <a:ext cx="443948" cy="1"/>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4" name="矩形 33"/>
          <p:cNvSpPr/>
          <p:nvPr/>
        </p:nvSpPr>
        <p:spPr>
          <a:xfrm>
            <a:off x="4601925" y="2895600"/>
            <a:ext cx="533400" cy="30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i="1" dirty="0" smtClean="0">
                <a:solidFill>
                  <a:schemeClr val="tx1"/>
                </a:solidFill>
                <a:latin typeface="Times New Roman" pitchFamily="18" charset="0"/>
                <a:cs typeface="Times New Roman" pitchFamily="18" charset="0"/>
              </a:rPr>
              <a:t>i+1</a:t>
            </a:r>
            <a:endParaRPr lang="zh-CN" altLang="en-US" i="1" dirty="0" smtClean="0">
              <a:solidFill>
                <a:schemeClr val="tx1"/>
              </a:solidFill>
              <a:latin typeface="Times New Roman" pitchFamily="18" charset="0"/>
              <a:cs typeface="Times New Roman" pitchFamily="18" charset="0"/>
            </a:endParaRPr>
          </a:p>
        </p:txBody>
      </p:sp>
      <p:grpSp>
        <p:nvGrpSpPr>
          <p:cNvPr id="35" name="组合 26"/>
          <p:cNvGrpSpPr/>
          <p:nvPr/>
        </p:nvGrpSpPr>
        <p:grpSpPr>
          <a:xfrm rot="8100000">
            <a:off x="5163904" y="2458804"/>
            <a:ext cx="152400" cy="228600"/>
            <a:chOff x="4953000" y="3581400"/>
            <a:chExt cx="228600" cy="308112"/>
          </a:xfrm>
        </p:grpSpPr>
        <p:cxnSp>
          <p:nvCxnSpPr>
            <p:cNvPr id="36" name="直接连接符 35"/>
            <p:cNvCxnSpPr/>
            <p:nvPr/>
          </p:nvCxnSpPr>
          <p:spPr>
            <a:xfrm rot="16200000" flipH="1">
              <a:off x="4914900" y="3619500"/>
              <a:ext cx="304800" cy="2286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rot="5400000">
              <a:off x="4914900" y="3622812"/>
              <a:ext cx="304800" cy="2286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38" name="矩形 37"/>
          <p:cNvSpPr/>
          <p:nvPr/>
        </p:nvSpPr>
        <p:spPr>
          <a:xfrm>
            <a:off x="5486400" y="1739348"/>
            <a:ext cx="685800" cy="31646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i="1" dirty="0" err="1" smtClean="0">
                <a:solidFill>
                  <a:schemeClr val="tx1"/>
                </a:solidFill>
                <a:latin typeface="Times New Roman" pitchFamily="18" charset="0"/>
                <a:cs typeface="Times New Roman" pitchFamily="18" charset="0"/>
              </a:rPr>
              <a:t>i</a:t>
            </a:r>
            <a:endParaRPr lang="zh-CN" altLang="en-US" i="1" dirty="0" smtClean="0">
              <a:solidFill>
                <a:schemeClr val="tx1"/>
              </a:solidFill>
              <a:latin typeface="Times New Roman" pitchFamily="18" charset="0"/>
              <a:cs typeface="Times New Roman" pitchFamily="18" charset="0"/>
            </a:endParaRPr>
          </a:p>
        </p:txBody>
      </p:sp>
      <p:cxnSp>
        <p:nvCxnSpPr>
          <p:cNvPr id="39" name="直接箭头连接符 38"/>
          <p:cNvCxnSpPr/>
          <p:nvPr/>
        </p:nvCxnSpPr>
        <p:spPr>
          <a:xfrm rot="16200000" flipH="1">
            <a:off x="5943600" y="2286000"/>
            <a:ext cx="838200" cy="3810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0" name="矩形 39"/>
          <p:cNvSpPr/>
          <p:nvPr/>
        </p:nvSpPr>
        <p:spPr>
          <a:xfrm>
            <a:off x="6553200" y="2895600"/>
            <a:ext cx="533400" cy="30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i="1" dirty="0" smtClean="0">
                <a:solidFill>
                  <a:schemeClr val="tx1"/>
                </a:solidFill>
                <a:latin typeface="Times New Roman" pitchFamily="18" charset="0"/>
                <a:cs typeface="Times New Roman" pitchFamily="18" charset="0"/>
              </a:rPr>
              <a:t>i+1</a:t>
            </a:r>
            <a:endParaRPr lang="zh-CN" altLang="en-US" i="1" dirty="0" smtClean="0">
              <a:solidFill>
                <a:schemeClr val="tx1"/>
              </a:solidFill>
              <a:latin typeface="Times New Roman" pitchFamily="18" charset="0"/>
              <a:cs typeface="Times New Roman" pitchFamily="18" charset="0"/>
            </a:endParaRPr>
          </a:p>
        </p:txBody>
      </p:sp>
      <p:cxnSp>
        <p:nvCxnSpPr>
          <p:cNvPr id="41" name="直接箭头连接符 40"/>
          <p:cNvCxnSpPr/>
          <p:nvPr/>
        </p:nvCxnSpPr>
        <p:spPr>
          <a:xfrm rot="5400000" flipH="1" flipV="1">
            <a:off x="6819900" y="2324100"/>
            <a:ext cx="838200" cy="3048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2" name="矩形 41"/>
          <p:cNvSpPr/>
          <p:nvPr/>
        </p:nvSpPr>
        <p:spPr>
          <a:xfrm>
            <a:off x="7391400" y="1739348"/>
            <a:ext cx="685800" cy="31646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i="1" dirty="0" smtClean="0">
                <a:solidFill>
                  <a:schemeClr val="tx1"/>
                </a:solidFill>
                <a:latin typeface="Times New Roman" pitchFamily="18" charset="0"/>
                <a:cs typeface="Times New Roman" pitchFamily="18" charset="0"/>
              </a:rPr>
              <a:t>i+</a:t>
            </a:r>
            <a:r>
              <a:rPr lang="en-US" altLang="zh-CN" dirty="0" smtClean="0">
                <a:solidFill>
                  <a:schemeClr val="tx1"/>
                </a:solidFill>
                <a:latin typeface="Times New Roman" pitchFamily="18" charset="0"/>
                <a:cs typeface="Times New Roman" pitchFamily="18" charset="0"/>
              </a:rPr>
              <a:t>1</a:t>
            </a:r>
            <a:endParaRPr lang="zh-CN" altLang="en-US" dirty="0" smtClean="0">
              <a:solidFill>
                <a:schemeClr val="tx1"/>
              </a:solidFill>
              <a:latin typeface="Times New Roman" pitchFamily="18" charset="0"/>
              <a:cs typeface="Times New Roman" pitchFamily="18" charset="0"/>
            </a:endParaRPr>
          </a:p>
        </p:txBody>
      </p:sp>
      <p:grpSp>
        <p:nvGrpSpPr>
          <p:cNvPr id="47" name="组合 46"/>
          <p:cNvGrpSpPr/>
          <p:nvPr/>
        </p:nvGrpSpPr>
        <p:grpSpPr>
          <a:xfrm>
            <a:off x="924340" y="2014332"/>
            <a:ext cx="398722" cy="487016"/>
            <a:chOff x="3962400" y="3780184"/>
            <a:chExt cx="398722" cy="487016"/>
          </a:xfrm>
        </p:grpSpPr>
        <p:sp>
          <p:nvSpPr>
            <p:cNvPr id="46" name="椭圆 45"/>
            <p:cNvSpPr/>
            <p:nvPr/>
          </p:nvSpPr>
          <p:spPr>
            <a:xfrm>
              <a:off x="3962400" y="3886200"/>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smtClean="0">
                <a:solidFill>
                  <a:schemeClr val="tx1"/>
                </a:solidFill>
              </a:endParaRPr>
            </a:p>
          </p:txBody>
        </p:sp>
        <p:sp>
          <p:nvSpPr>
            <p:cNvPr id="45" name="矩形 44"/>
            <p:cNvSpPr/>
            <p:nvPr/>
          </p:nvSpPr>
          <p:spPr>
            <a:xfrm>
              <a:off x="3988904" y="3780184"/>
              <a:ext cx="372218" cy="461665"/>
            </a:xfrm>
            <a:prstGeom prst="rect">
              <a:avLst/>
            </a:prstGeom>
          </p:spPr>
          <p:txBody>
            <a:bodyPr wrap="none">
              <a:spAutoFit/>
            </a:bodyPr>
            <a:lstStyle/>
            <a:p>
              <a:pPr algn="ctr"/>
              <a:r>
                <a:rPr lang="en-US" altLang="zh-CN" sz="2400" i="1" dirty="0" smtClean="0">
                  <a:latin typeface="Times New Roman" pitchFamily="18" charset="0"/>
                  <a:cs typeface="Times New Roman" pitchFamily="18" charset="0"/>
                </a:rPr>
                <a:t>t</a:t>
              </a:r>
              <a:r>
                <a:rPr lang="en-US" altLang="zh-CN" sz="2400" baseline="-25000" dirty="0" smtClean="0">
                  <a:latin typeface="Times New Roman" pitchFamily="18" charset="0"/>
                  <a:cs typeface="Times New Roman" pitchFamily="18" charset="0"/>
                </a:rPr>
                <a:t>1</a:t>
              </a:r>
              <a:endParaRPr lang="zh-CN" altLang="en-US" sz="2400" baseline="-25000" dirty="0" smtClean="0">
                <a:latin typeface="Times New Roman" pitchFamily="18" charset="0"/>
                <a:cs typeface="Times New Roman" pitchFamily="18" charset="0"/>
              </a:endParaRPr>
            </a:p>
          </p:txBody>
        </p:sp>
      </p:grpSp>
      <p:grpSp>
        <p:nvGrpSpPr>
          <p:cNvPr id="48" name="组合 47"/>
          <p:cNvGrpSpPr/>
          <p:nvPr/>
        </p:nvGrpSpPr>
        <p:grpSpPr>
          <a:xfrm>
            <a:off x="4495800" y="2286000"/>
            <a:ext cx="398722" cy="487016"/>
            <a:chOff x="3962400" y="3780184"/>
            <a:chExt cx="398722" cy="487016"/>
          </a:xfrm>
        </p:grpSpPr>
        <p:sp>
          <p:nvSpPr>
            <p:cNvPr id="49" name="椭圆 48"/>
            <p:cNvSpPr/>
            <p:nvPr/>
          </p:nvSpPr>
          <p:spPr>
            <a:xfrm>
              <a:off x="3962400" y="3886200"/>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smtClean="0">
                <a:solidFill>
                  <a:schemeClr val="tx1"/>
                </a:solidFill>
              </a:endParaRPr>
            </a:p>
          </p:txBody>
        </p:sp>
        <p:sp>
          <p:nvSpPr>
            <p:cNvPr id="50" name="矩形 49"/>
            <p:cNvSpPr/>
            <p:nvPr/>
          </p:nvSpPr>
          <p:spPr>
            <a:xfrm>
              <a:off x="3988904" y="3780184"/>
              <a:ext cx="372218" cy="461665"/>
            </a:xfrm>
            <a:prstGeom prst="rect">
              <a:avLst/>
            </a:prstGeom>
          </p:spPr>
          <p:txBody>
            <a:bodyPr wrap="none">
              <a:spAutoFit/>
            </a:bodyPr>
            <a:lstStyle/>
            <a:p>
              <a:pPr algn="ctr"/>
              <a:r>
                <a:rPr lang="en-US" altLang="zh-CN" sz="2400" i="1" dirty="0" smtClean="0">
                  <a:latin typeface="Times New Roman" pitchFamily="18" charset="0"/>
                  <a:cs typeface="Times New Roman" pitchFamily="18" charset="0"/>
                </a:rPr>
                <a:t>t</a:t>
              </a:r>
              <a:r>
                <a:rPr lang="en-US" altLang="zh-CN" sz="2400" baseline="-25000" dirty="0" smtClean="0">
                  <a:latin typeface="Times New Roman" pitchFamily="18" charset="0"/>
                  <a:cs typeface="Times New Roman" pitchFamily="18" charset="0"/>
                </a:rPr>
                <a:t>2</a:t>
              </a:r>
              <a:endParaRPr lang="zh-CN" altLang="en-US" sz="2400" baseline="-25000" dirty="0" smtClean="0">
                <a:latin typeface="Times New Roman" pitchFamily="18" charset="0"/>
                <a:cs typeface="Times New Roman" pitchFamily="18" charset="0"/>
              </a:endParaRPr>
            </a:p>
          </p:txBody>
        </p:sp>
      </p:grpSp>
      <p:grpSp>
        <p:nvGrpSpPr>
          <p:cNvPr id="51" name="组合 50"/>
          <p:cNvGrpSpPr/>
          <p:nvPr/>
        </p:nvGrpSpPr>
        <p:grpSpPr>
          <a:xfrm>
            <a:off x="7373678" y="1981200"/>
            <a:ext cx="398722" cy="487016"/>
            <a:chOff x="3962400" y="3780184"/>
            <a:chExt cx="398722" cy="487016"/>
          </a:xfrm>
        </p:grpSpPr>
        <p:sp>
          <p:nvSpPr>
            <p:cNvPr id="52" name="椭圆 51"/>
            <p:cNvSpPr/>
            <p:nvPr/>
          </p:nvSpPr>
          <p:spPr>
            <a:xfrm>
              <a:off x="3962400" y="3886200"/>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smtClean="0">
                <a:solidFill>
                  <a:schemeClr val="tx1"/>
                </a:solidFill>
              </a:endParaRPr>
            </a:p>
          </p:txBody>
        </p:sp>
        <p:sp>
          <p:nvSpPr>
            <p:cNvPr id="53" name="矩形 52"/>
            <p:cNvSpPr/>
            <p:nvPr/>
          </p:nvSpPr>
          <p:spPr>
            <a:xfrm>
              <a:off x="3988904" y="3780184"/>
              <a:ext cx="372218" cy="461665"/>
            </a:xfrm>
            <a:prstGeom prst="rect">
              <a:avLst/>
            </a:prstGeom>
          </p:spPr>
          <p:txBody>
            <a:bodyPr wrap="none">
              <a:spAutoFit/>
            </a:bodyPr>
            <a:lstStyle/>
            <a:p>
              <a:pPr algn="ctr"/>
              <a:r>
                <a:rPr lang="en-US" altLang="zh-CN" sz="2400" i="1" dirty="0" smtClean="0">
                  <a:latin typeface="Times New Roman" pitchFamily="18" charset="0"/>
                  <a:cs typeface="Times New Roman" pitchFamily="18" charset="0"/>
                </a:rPr>
                <a:t>t</a:t>
              </a:r>
              <a:r>
                <a:rPr lang="en-US" altLang="zh-CN" sz="2400" baseline="-25000" dirty="0" smtClean="0">
                  <a:latin typeface="Times New Roman" pitchFamily="18" charset="0"/>
                  <a:cs typeface="Times New Roman" pitchFamily="18" charset="0"/>
                </a:rPr>
                <a:t>3</a:t>
              </a:r>
              <a:endParaRPr lang="zh-CN" altLang="en-US" sz="2400" baseline="-25000" dirty="0" smtClean="0">
                <a:latin typeface="Times New Roman" pitchFamily="18" charset="0"/>
                <a:cs typeface="Times New Roman" pitchFamily="18" charset="0"/>
              </a:endParaRPr>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Liveness</a:t>
            </a:r>
            <a:r>
              <a:rPr lang="en-US" altLang="zh-CN" dirty="0" smtClean="0"/>
              <a:t> argument</a:t>
            </a:r>
            <a:endParaRPr lang="zh-CN" altLang="en-US" dirty="0"/>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p:txBody>
              <a:bodyPr>
                <a:normAutofit/>
              </a:bodyPr>
              <a:lstStyle/>
              <a:p>
                <a:r>
                  <a:rPr lang="en-US" altLang="zh-CN" sz="2000" dirty="0" smtClean="0"/>
                  <a:t>Let </a:t>
                </a:r>
                <a14:m>
                  <m:oMath xmlns:m="http://schemas.openxmlformats.org/officeDocument/2006/math">
                    <m:r>
                      <a:rPr lang="en-US" altLang="zh-CN" sz="2000" i="1" dirty="0" smtClean="0">
                        <a:latin typeface="Cambria Math" panose="02040503050406030204" pitchFamily="18" charset="0"/>
                      </a:rPr>
                      <m:t>𝑆𝑁</m:t>
                    </m:r>
                    <m:d>
                      <m:dPr>
                        <m:ctrlPr>
                          <a:rPr lang="en-US" altLang="zh-CN" sz="2000" i="1" dirty="0" smtClean="0">
                            <a:latin typeface="Cambria Math" panose="02040503050406030204" pitchFamily="18" charset="0"/>
                          </a:rPr>
                        </m:ctrlPr>
                      </m:dPr>
                      <m:e>
                        <m:r>
                          <a:rPr lang="en-US" altLang="zh-CN" sz="2000" i="1" dirty="0" smtClean="0">
                            <a:latin typeface="Cambria Math" panose="02040503050406030204" pitchFamily="18" charset="0"/>
                          </a:rPr>
                          <m:t>𝑡</m:t>
                        </m:r>
                      </m:e>
                    </m:d>
                  </m:oMath>
                </a14:m>
                <a:r>
                  <a:rPr lang="en-US" altLang="zh-CN" sz="2000" dirty="0" smtClean="0"/>
                  <a:t>, </a:t>
                </a:r>
                <a14:m>
                  <m:oMath xmlns:m="http://schemas.openxmlformats.org/officeDocument/2006/math">
                    <m:r>
                      <a:rPr lang="en-US" altLang="zh-CN" sz="2000" i="1" dirty="0" smtClean="0">
                        <a:latin typeface="Cambria Math" panose="02040503050406030204" pitchFamily="18" charset="0"/>
                      </a:rPr>
                      <m:t>𝑅𝑁</m:t>
                    </m:r>
                    <m:d>
                      <m:dPr>
                        <m:ctrlPr>
                          <a:rPr lang="en-US" altLang="zh-CN" sz="2000" i="1" dirty="0" smtClean="0">
                            <a:latin typeface="Cambria Math" panose="02040503050406030204" pitchFamily="18" charset="0"/>
                          </a:rPr>
                        </m:ctrlPr>
                      </m:dPr>
                      <m:e>
                        <m:r>
                          <a:rPr lang="en-US" altLang="zh-CN" sz="2000" i="1" dirty="0" smtClean="0">
                            <a:latin typeface="Cambria Math" panose="02040503050406030204" pitchFamily="18" charset="0"/>
                          </a:rPr>
                          <m:t>𝑡</m:t>
                        </m:r>
                      </m:e>
                    </m:d>
                  </m:oMath>
                </a14:m>
                <a:r>
                  <a:rPr lang="en-US" altLang="zh-CN" sz="2000" dirty="0" smtClean="0"/>
                  <a:t> be values of SN and RN at time </a:t>
                </a:r>
                <a14:m>
                  <m:oMath xmlns:m="http://schemas.openxmlformats.org/officeDocument/2006/math">
                    <m:r>
                      <a:rPr lang="en-US" altLang="zh-CN" sz="2000" i="1" dirty="0" smtClean="0">
                        <a:latin typeface="Cambria Math" panose="02040503050406030204" pitchFamily="18" charset="0"/>
                      </a:rPr>
                      <m:t>𝑡</m:t>
                    </m:r>
                  </m:oMath>
                </a14:m>
                <a:r>
                  <a:rPr lang="en-US" altLang="zh-CN" sz="2000" dirty="0" smtClean="0"/>
                  <a:t> </a:t>
                </a:r>
              </a:p>
              <a:p>
                <a:endParaRPr lang="en-US" altLang="zh-CN" sz="2000" dirty="0" smtClean="0"/>
              </a:p>
              <a:p>
                <a:r>
                  <a:rPr lang="en-US" altLang="zh-CN" sz="2000" dirty="0" smtClean="0"/>
                  <a:t>From the algorithms</a:t>
                </a:r>
              </a:p>
              <a:p>
                <a:pPr marL="914400" lvl="1" indent="-457200">
                  <a:buFont typeface="+mj-lt"/>
                  <a:buAutoNum type="arabicPeriod"/>
                </a:pPr>
                <a14:m>
                  <m:oMath xmlns:m="http://schemas.openxmlformats.org/officeDocument/2006/math">
                    <m:r>
                      <a:rPr lang="en-US" altLang="zh-CN" sz="1800" i="1" dirty="0" smtClean="0">
                        <a:latin typeface="Cambria Math" panose="02040503050406030204" pitchFamily="18" charset="0"/>
                      </a:rPr>
                      <m:t>𝑆𝑁</m:t>
                    </m:r>
                    <m:d>
                      <m:dPr>
                        <m:ctrlPr>
                          <a:rPr lang="en-US" altLang="zh-CN" sz="1800" i="1" dirty="0" smtClean="0">
                            <a:latin typeface="Cambria Math" panose="02040503050406030204" pitchFamily="18" charset="0"/>
                          </a:rPr>
                        </m:ctrlPr>
                      </m:dPr>
                      <m:e>
                        <m:r>
                          <a:rPr lang="en-US" altLang="zh-CN" sz="1800" i="1" dirty="0" smtClean="0">
                            <a:latin typeface="Cambria Math" panose="02040503050406030204" pitchFamily="18" charset="0"/>
                          </a:rPr>
                          <m:t>𝑡</m:t>
                        </m:r>
                      </m:e>
                    </m:d>
                  </m:oMath>
                </a14:m>
                <a:r>
                  <a:rPr lang="en-US" altLang="zh-CN" sz="1800" dirty="0" smtClean="0"/>
                  <a:t> and </a:t>
                </a:r>
                <a14:m>
                  <m:oMath xmlns:m="http://schemas.openxmlformats.org/officeDocument/2006/math">
                    <m:r>
                      <a:rPr lang="en-US" altLang="zh-CN" sz="1800" i="1" dirty="0" smtClean="0">
                        <a:latin typeface="Cambria Math" panose="02040503050406030204" pitchFamily="18" charset="0"/>
                      </a:rPr>
                      <m:t>𝑅𝑁</m:t>
                    </m:r>
                    <m:d>
                      <m:dPr>
                        <m:ctrlPr>
                          <a:rPr lang="en-US" altLang="zh-CN" sz="1800" i="1" dirty="0" smtClean="0">
                            <a:latin typeface="Cambria Math" panose="02040503050406030204" pitchFamily="18" charset="0"/>
                          </a:rPr>
                        </m:ctrlPr>
                      </m:dPr>
                      <m:e>
                        <m:r>
                          <a:rPr lang="en-US" altLang="zh-CN" sz="1800" i="1" dirty="0" smtClean="0">
                            <a:latin typeface="Cambria Math" panose="02040503050406030204" pitchFamily="18" charset="0"/>
                          </a:rPr>
                          <m:t>𝑡</m:t>
                        </m:r>
                      </m:e>
                    </m:d>
                  </m:oMath>
                </a14:m>
                <a:r>
                  <a:rPr lang="en-US" altLang="zh-CN" sz="1800" dirty="0" smtClean="0"/>
                  <a:t> are </a:t>
                </a:r>
                <a:r>
                  <a:rPr lang="en-US" altLang="zh-CN" sz="1800" dirty="0" err="1" smtClean="0"/>
                  <a:t>nondecreasing</a:t>
                </a:r>
                <a:r>
                  <a:rPr lang="en-US" altLang="zh-CN" sz="1800" dirty="0" smtClean="0"/>
                  <a:t> in </a:t>
                </a:r>
                <a14:m>
                  <m:oMath xmlns:m="http://schemas.openxmlformats.org/officeDocument/2006/math">
                    <m:r>
                      <a:rPr lang="en-US" altLang="zh-CN" sz="1800" i="1" dirty="0" smtClean="0">
                        <a:latin typeface="Cambria Math" panose="02040503050406030204" pitchFamily="18" charset="0"/>
                      </a:rPr>
                      <m:t>𝑡</m:t>
                    </m:r>
                  </m:oMath>
                </a14:m>
                <a:endParaRPr lang="en-US" altLang="zh-CN" sz="1800" dirty="0" smtClean="0"/>
              </a:p>
              <a:p>
                <a:pPr marL="914400" lvl="1" indent="-457200">
                  <a:buFont typeface="+mj-lt"/>
                  <a:buAutoNum type="arabicPeriod"/>
                </a:pPr>
                <a:r>
                  <a:rPr lang="en-US" altLang="zh-CN" sz="1800" dirty="0" smtClean="0"/>
                  <a:t>Since </a:t>
                </a:r>
                <a14:m>
                  <m:oMath xmlns:m="http://schemas.openxmlformats.org/officeDocument/2006/math">
                    <m:r>
                      <a:rPr lang="en-US" altLang="zh-CN" sz="1800" i="1" dirty="0" smtClean="0">
                        <a:latin typeface="Cambria Math" panose="02040503050406030204" pitchFamily="18" charset="0"/>
                      </a:rPr>
                      <m:t>𝑆𝑁</m:t>
                    </m:r>
                    <m:d>
                      <m:dPr>
                        <m:ctrlPr>
                          <a:rPr lang="en-US" altLang="zh-CN" sz="1800" i="1" dirty="0" smtClean="0">
                            <a:latin typeface="Cambria Math" panose="02040503050406030204" pitchFamily="18" charset="0"/>
                          </a:rPr>
                        </m:ctrlPr>
                      </m:dPr>
                      <m:e>
                        <m:r>
                          <a:rPr lang="en-US" altLang="zh-CN" sz="1800" i="1" dirty="0" smtClean="0">
                            <a:latin typeface="Cambria Math" panose="02040503050406030204" pitchFamily="18" charset="0"/>
                          </a:rPr>
                          <m:t>𝑡</m:t>
                        </m:r>
                      </m:e>
                    </m:d>
                  </m:oMath>
                </a14:m>
                <a:r>
                  <a:rPr lang="en-US" altLang="zh-CN" sz="1800" dirty="0" smtClean="0"/>
                  <a:t> is the largest request number received from B up to </a:t>
                </a:r>
                <a14:m>
                  <m:oMath xmlns:m="http://schemas.openxmlformats.org/officeDocument/2006/math">
                    <m:r>
                      <a:rPr lang="en-US" altLang="zh-CN" sz="1800" i="1" dirty="0" smtClean="0">
                        <a:latin typeface="Cambria Math" panose="02040503050406030204" pitchFamily="18" charset="0"/>
                      </a:rPr>
                      <m:t>𝑡</m:t>
                    </m:r>
                  </m:oMath>
                </a14:m>
                <a:r>
                  <a:rPr lang="en-US" altLang="zh-CN" sz="1800" dirty="0" smtClean="0"/>
                  <a:t>, </a:t>
                </a:r>
                <a14:m>
                  <m:oMath xmlns:m="http://schemas.openxmlformats.org/officeDocument/2006/math">
                    <m:r>
                      <a:rPr lang="en-US" altLang="zh-CN" sz="1800" i="1" dirty="0" smtClean="0">
                        <a:latin typeface="Cambria Math" panose="02040503050406030204" pitchFamily="18" charset="0"/>
                      </a:rPr>
                      <m:t>𝑆𝑁</m:t>
                    </m:r>
                    <m:d>
                      <m:dPr>
                        <m:ctrlPr>
                          <a:rPr lang="en-US" altLang="zh-CN" sz="1800" i="1" dirty="0" smtClean="0">
                            <a:latin typeface="Cambria Math" panose="02040503050406030204" pitchFamily="18" charset="0"/>
                          </a:rPr>
                        </m:ctrlPr>
                      </m:dPr>
                      <m:e>
                        <m:r>
                          <a:rPr lang="en-US" altLang="zh-CN" sz="1800" i="1" dirty="0" smtClean="0">
                            <a:latin typeface="Cambria Math" panose="02040503050406030204" pitchFamily="18" charset="0"/>
                          </a:rPr>
                          <m:t>𝑡</m:t>
                        </m:r>
                      </m:e>
                    </m:d>
                    <m:r>
                      <a:rPr lang="en-US" altLang="zh-CN" sz="1800" b="0" i="1" dirty="0" smtClean="0">
                        <a:latin typeface="Cambria Math" panose="02040503050406030204" pitchFamily="18" charset="0"/>
                      </a:rPr>
                      <m:t>≤</m:t>
                    </m:r>
                    <m:r>
                      <a:rPr lang="en-US" altLang="zh-CN" sz="1800" i="1" dirty="0" smtClean="0">
                        <a:latin typeface="Cambria Math" panose="02040503050406030204" pitchFamily="18" charset="0"/>
                      </a:rPr>
                      <m:t>𝑅𝑁</m:t>
                    </m:r>
                    <m:d>
                      <m:dPr>
                        <m:ctrlPr>
                          <a:rPr lang="en-US" altLang="zh-CN" sz="1800" i="1" dirty="0" smtClean="0">
                            <a:latin typeface="Cambria Math" panose="02040503050406030204" pitchFamily="18" charset="0"/>
                          </a:rPr>
                        </m:ctrlPr>
                      </m:dPr>
                      <m:e>
                        <m:r>
                          <a:rPr lang="en-US" altLang="zh-CN" sz="1800" i="1" dirty="0" smtClean="0">
                            <a:latin typeface="Cambria Math" panose="02040503050406030204" pitchFamily="18" charset="0"/>
                          </a:rPr>
                          <m:t>𝑡</m:t>
                        </m:r>
                      </m:e>
                    </m:d>
                  </m:oMath>
                </a14:m>
                <a:r>
                  <a:rPr lang="en-US" altLang="zh-CN" sz="1800" dirty="0" smtClean="0"/>
                  <a:t> for all </a:t>
                </a:r>
                <a14:m>
                  <m:oMath xmlns:m="http://schemas.openxmlformats.org/officeDocument/2006/math">
                    <m:r>
                      <a:rPr lang="en-US" altLang="zh-CN" sz="1800" i="1" dirty="0" smtClean="0">
                        <a:latin typeface="Cambria Math" panose="02040503050406030204" pitchFamily="18" charset="0"/>
                      </a:rPr>
                      <m:t>𝑡</m:t>
                    </m:r>
                  </m:oMath>
                </a14:m>
                <a:endParaRPr lang="en-US" altLang="zh-CN" sz="1800" dirty="0" smtClean="0"/>
              </a:p>
              <a:p>
                <a:pPr marL="914400" lvl="1" indent="-457200">
                  <a:buFont typeface="+mj-lt"/>
                  <a:buAutoNum type="arabicPeriod"/>
                </a:pPr>
                <a:r>
                  <a:rPr lang="en-US" altLang="zh-CN" sz="1800" dirty="0" smtClean="0"/>
                  <a:t>Since packet </a:t>
                </a:r>
                <a14:m>
                  <m:oMath xmlns:m="http://schemas.openxmlformats.org/officeDocument/2006/math">
                    <m:r>
                      <a:rPr lang="en-US" altLang="zh-CN" sz="1800" i="1" dirty="0" smtClean="0">
                        <a:latin typeface="Cambria Math" panose="02040503050406030204" pitchFamily="18" charset="0"/>
                      </a:rPr>
                      <m:t>𝑖</m:t>
                    </m:r>
                  </m:oMath>
                </a14:m>
                <a:r>
                  <a:rPr lang="en-US" altLang="zh-CN" sz="1800" dirty="0" smtClean="0"/>
                  <a:t> is never transmitted before </a:t>
                </a:r>
                <a14:m>
                  <m:oMath xmlns:m="http://schemas.openxmlformats.org/officeDocument/2006/math">
                    <m:sSub>
                      <m:sSubPr>
                        <m:ctrlPr>
                          <a:rPr lang="en-US" altLang="zh-CN" sz="1800" b="0" i="1" dirty="0" smtClean="0">
                            <a:latin typeface="Cambria Math" panose="02040503050406030204" pitchFamily="18" charset="0"/>
                          </a:rPr>
                        </m:ctrlPr>
                      </m:sSubPr>
                      <m:e>
                        <m:r>
                          <a:rPr lang="en-US" altLang="zh-CN" sz="1800" i="1" dirty="0" smtClean="0">
                            <a:latin typeface="Cambria Math" panose="02040503050406030204" pitchFamily="18" charset="0"/>
                          </a:rPr>
                          <m:t>𝑡</m:t>
                        </m:r>
                      </m:e>
                      <m:sub>
                        <m:r>
                          <a:rPr lang="en-US" altLang="zh-CN" sz="1800" i="1" dirty="0" smtClean="0">
                            <a:latin typeface="Cambria Math" panose="02040503050406030204" pitchFamily="18" charset="0"/>
                          </a:rPr>
                          <m:t>1</m:t>
                        </m:r>
                      </m:sub>
                    </m:sSub>
                  </m:oMath>
                </a14:m>
                <a:r>
                  <a:rPr lang="en-US" altLang="zh-CN" sz="1800" dirty="0" smtClean="0"/>
                  <a:t>, </a:t>
                </a:r>
                <a14:m>
                  <m:oMath xmlns:m="http://schemas.openxmlformats.org/officeDocument/2006/math">
                    <m:r>
                      <a:rPr lang="en-US" altLang="zh-CN" sz="1800" i="1" dirty="0" smtClean="0">
                        <a:latin typeface="Cambria Math" panose="02040503050406030204" pitchFamily="18" charset="0"/>
                      </a:rPr>
                      <m:t>𝑅𝑁</m:t>
                    </m:r>
                    <m:d>
                      <m:dPr>
                        <m:ctrlPr>
                          <a:rPr lang="en-US" altLang="zh-CN" sz="1800" i="1" dirty="0" smtClean="0">
                            <a:latin typeface="Cambria Math" panose="02040503050406030204" pitchFamily="18" charset="0"/>
                          </a:rPr>
                        </m:ctrlPr>
                      </m:dPr>
                      <m:e>
                        <m:sSub>
                          <m:sSubPr>
                            <m:ctrlPr>
                              <a:rPr lang="en-US" altLang="zh-CN" sz="1800" b="0" i="1" dirty="0" smtClean="0">
                                <a:latin typeface="Cambria Math" panose="02040503050406030204" pitchFamily="18" charset="0"/>
                              </a:rPr>
                            </m:ctrlPr>
                          </m:sSubPr>
                          <m:e>
                            <m:r>
                              <a:rPr lang="en-US" altLang="zh-CN" sz="1800" i="1" dirty="0" smtClean="0">
                                <a:latin typeface="Cambria Math" panose="02040503050406030204" pitchFamily="18" charset="0"/>
                              </a:rPr>
                              <m:t>𝑡</m:t>
                            </m:r>
                          </m:e>
                          <m:sub>
                            <m:r>
                              <a:rPr lang="en-US" altLang="zh-CN" sz="1800" i="1" dirty="0" smtClean="0">
                                <a:latin typeface="Cambria Math" panose="02040503050406030204" pitchFamily="18" charset="0"/>
                              </a:rPr>
                              <m:t>1</m:t>
                            </m:r>
                          </m:sub>
                        </m:sSub>
                      </m:e>
                    </m:d>
                    <m:r>
                      <a:rPr lang="en-US" altLang="zh-CN" sz="1800" b="0" i="1" dirty="0" smtClean="0">
                        <a:latin typeface="Cambria Math" panose="02040503050406030204" pitchFamily="18" charset="0"/>
                      </a:rPr>
                      <m:t>≤</m:t>
                    </m:r>
                    <m:r>
                      <a:rPr lang="en-US" altLang="zh-CN" sz="1800" i="1" dirty="0" err="1" smtClean="0">
                        <a:latin typeface="Cambria Math" panose="02040503050406030204" pitchFamily="18" charset="0"/>
                      </a:rPr>
                      <m:t>𝑖</m:t>
                    </m:r>
                  </m:oMath>
                </a14:m>
                <a:r>
                  <a:rPr lang="en-US" altLang="zh-CN" sz="1800" dirty="0" smtClean="0"/>
                  <a:t>;</a:t>
                </a:r>
              </a:p>
              <a:p>
                <a:pPr marL="914400" lvl="1" indent="-457200">
                  <a:buFont typeface="+mj-lt"/>
                  <a:buAutoNum type="arabicPeriod"/>
                </a:pPr>
                <a:endParaRPr lang="en-US" altLang="zh-CN" sz="1800" dirty="0" smtClean="0"/>
              </a:p>
              <a:p>
                <a:pPr marL="514350" indent="-457200"/>
                <a:r>
                  <a:rPr lang="en-US" altLang="zh-CN" sz="2000" dirty="0" smtClean="0"/>
                  <a:t>From 2 and 3, </a:t>
                </a:r>
                <a14:m>
                  <m:oMath xmlns:m="http://schemas.openxmlformats.org/officeDocument/2006/math">
                    <m:r>
                      <a:rPr lang="en-US" altLang="zh-CN" sz="2000" i="1" dirty="0" smtClean="0">
                        <a:latin typeface="Cambria Math" panose="02040503050406030204" pitchFamily="18" charset="0"/>
                      </a:rPr>
                      <m:t>𝑅𝑁</m:t>
                    </m:r>
                    <m:r>
                      <a:rPr lang="en-US" altLang="zh-CN" sz="2000" i="1" dirty="0" smtClean="0">
                        <a:latin typeface="Cambria Math" panose="02040503050406030204" pitchFamily="18" charset="0"/>
                      </a:rPr>
                      <m:t>(</m:t>
                    </m:r>
                    <m:sSub>
                      <m:sSubPr>
                        <m:ctrlPr>
                          <a:rPr lang="en-US" altLang="zh-CN" sz="2000" b="0" i="1" dirty="0" smtClean="0">
                            <a:latin typeface="Cambria Math" panose="02040503050406030204" pitchFamily="18" charset="0"/>
                          </a:rPr>
                        </m:ctrlPr>
                      </m:sSubPr>
                      <m:e>
                        <m:r>
                          <a:rPr lang="en-US" altLang="zh-CN" sz="2000" i="1" dirty="0" smtClean="0">
                            <a:latin typeface="Cambria Math" panose="02040503050406030204" pitchFamily="18" charset="0"/>
                          </a:rPr>
                          <m:t>𝑡</m:t>
                        </m:r>
                      </m:e>
                      <m:sub>
                        <m:r>
                          <a:rPr lang="en-US" altLang="zh-CN" sz="2000" i="1" dirty="0" smtClean="0">
                            <a:latin typeface="Cambria Math" panose="02040503050406030204" pitchFamily="18" charset="0"/>
                          </a:rPr>
                          <m:t>1</m:t>
                        </m:r>
                      </m:sub>
                    </m:sSub>
                    <m:r>
                      <a:rPr lang="en-US" altLang="zh-CN" sz="2000" i="1" dirty="0" smtClean="0">
                        <a:latin typeface="Cambria Math" panose="02040503050406030204" pitchFamily="18" charset="0"/>
                      </a:rPr>
                      <m:t>)=</m:t>
                    </m:r>
                    <m:r>
                      <a:rPr lang="en-US" altLang="zh-CN" sz="2000" i="1" dirty="0" smtClean="0">
                        <a:latin typeface="Cambria Math" panose="02040503050406030204" pitchFamily="18" charset="0"/>
                      </a:rPr>
                      <m:t>𝑆𝑁</m:t>
                    </m:r>
                    <m:d>
                      <m:dPr>
                        <m:ctrlPr>
                          <a:rPr lang="en-US" altLang="zh-CN" sz="2000" i="1" dirty="0" smtClean="0">
                            <a:latin typeface="Cambria Math" panose="02040503050406030204" pitchFamily="18" charset="0"/>
                          </a:rPr>
                        </m:ctrlPr>
                      </m:dPr>
                      <m:e>
                        <m:sSub>
                          <m:sSubPr>
                            <m:ctrlPr>
                              <a:rPr lang="en-US" altLang="zh-CN" sz="2000" b="0" i="1" dirty="0" smtClean="0">
                                <a:latin typeface="Cambria Math" panose="02040503050406030204" pitchFamily="18" charset="0"/>
                              </a:rPr>
                            </m:ctrlPr>
                          </m:sSubPr>
                          <m:e>
                            <m:r>
                              <a:rPr lang="en-US" altLang="zh-CN" sz="2000" i="1" dirty="0" smtClean="0">
                                <a:latin typeface="Cambria Math" panose="02040503050406030204" pitchFamily="18" charset="0"/>
                              </a:rPr>
                              <m:t>𝑡</m:t>
                            </m:r>
                          </m:e>
                          <m:sub>
                            <m:r>
                              <a:rPr lang="en-US" altLang="zh-CN" sz="2000" i="1" dirty="0" smtClean="0">
                                <a:latin typeface="Cambria Math" panose="02040503050406030204" pitchFamily="18" charset="0"/>
                              </a:rPr>
                              <m:t>1</m:t>
                            </m:r>
                          </m:sub>
                        </m:sSub>
                      </m:e>
                    </m:d>
                    <m:r>
                      <a:rPr lang="en-US" altLang="zh-CN" sz="2000" i="1" dirty="0" smtClean="0">
                        <a:latin typeface="Cambria Math" panose="02040503050406030204" pitchFamily="18" charset="0"/>
                      </a:rPr>
                      <m:t>=</m:t>
                    </m:r>
                    <m:r>
                      <a:rPr lang="en-US" altLang="zh-CN" sz="2000" i="1" dirty="0" err="1" smtClean="0">
                        <a:latin typeface="Cambria Math" panose="02040503050406030204" pitchFamily="18" charset="0"/>
                      </a:rPr>
                      <m:t>𝑖</m:t>
                    </m:r>
                  </m:oMath>
                </a14:m>
                <a:endParaRPr lang="en-US" altLang="zh-CN" sz="2000" dirty="0" smtClean="0"/>
              </a:p>
              <a:p>
                <a:pPr marL="514350" indent="-457200"/>
                <a14:m>
                  <m:oMath xmlns:m="http://schemas.openxmlformats.org/officeDocument/2006/math">
                    <m:r>
                      <a:rPr lang="en-US" altLang="zh-CN" sz="2000" i="1" dirty="0" smtClean="0">
                        <a:latin typeface="Cambria Math" panose="02040503050406030204" pitchFamily="18" charset="0"/>
                      </a:rPr>
                      <m:t>𝑅𝑁</m:t>
                    </m:r>
                    <m:d>
                      <m:dPr>
                        <m:ctrlPr>
                          <a:rPr lang="en-US" altLang="zh-CN" sz="2000" i="1" dirty="0" smtClean="0">
                            <a:latin typeface="Cambria Math" panose="02040503050406030204" pitchFamily="18" charset="0"/>
                          </a:rPr>
                        </m:ctrlPr>
                      </m:dPr>
                      <m:e>
                        <m:r>
                          <a:rPr lang="en-US" altLang="zh-CN" sz="2000" i="1" dirty="0" smtClean="0">
                            <a:latin typeface="Cambria Math" panose="02040503050406030204" pitchFamily="18" charset="0"/>
                          </a:rPr>
                          <m:t>𝑡</m:t>
                        </m:r>
                      </m:e>
                    </m:d>
                  </m:oMath>
                </a14:m>
                <a:r>
                  <a:rPr lang="en-US" altLang="zh-CN" sz="2000" dirty="0" smtClean="0"/>
                  <a:t> is increased to </a:t>
                </a:r>
                <a14:m>
                  <m:oMath xmlns:m="http://schemas.openxmlformats.org/officeDocument/2006/math">
                    <m:r>
                      <a:rPr lang="en-US" altLang="zh-CN" sz="2000" i="1" dirty="0" smtClean="0">
                        <a:latin typeface="Cambria Math" panose="02040503050406030204" pitchFamily="18" charset="0"/>
                      </a:rPr>
                      <m:t>𝑖</m:t>
                    </m:r>
                    <m:r>
                      <a:rPr lang="en-US" altLang="zh-CN" sz="2000" i="1" dirty="0" smtClean="0">
                        <a:latin typeface="Cambria Math" panose="02040503050406030204" pitchFamily="18" charset="0"/>
                      </a:rPr>
                      <m:t>+1</m:t>
                    </m:r>
                  </m:oMath>
                </a14:m>
                <a:r>
                  <a:rPr lang="en-US" altLang="zh-CN" sz="2000" dirty="0" smtClean="0"/>
                  <a:t> at </a:t>
                </a:r>
                <a14:m>
                  <m:oMath xmlns:m="http://schemas.openxmlformats.org/officeDocument/2006/math">
                    <m:sSub>
                      <m:sSubPr>
                        <m:ctrlPr>
                          <a:rPr lang="en-US" altLang="zh-CN" sz="2000" b="0" i="1" dirty="0" smtClean="0">
                            <a:latin typeface="Cambria Math" panose="02040503050406030204" pitchFamily="18" charset="0"/>
                          </a:rPr>
                        </m:ctrlPr>
                      </m:sSubPr>
                      <m:e>
                        <m:r>
                          <a:rPr lang="en-US" altLang="zh-CN" sz="2000" i="1" dirty="0" smtClean="0">
                            <a:latin typeface="Cambria Math" panose="02040503050406030204" pitchFamily="18" charset="0"/>
                          </a:rPr>
                          <m:t>𝑡</m:t>
                        </m:r>
                      </m:e>
                      <m:sub>
                        <m:r>
                          <a:rPr lang="en-US" altLang="zh-CN" sz="2000" i="1" dirty="0" smtClean="0">
                            <a:latin typeface="Cambria Math" panose="02040503050406030204" pitchFamily="18" charset="0"/>
                          </a:rPr>
                          <m:t>2</m:t>
                        </m:r>
                      </m:sub>
                    </m:sSub>
                  </m:oMath>
                </a14:m>
                <a:r>
                  <a:rPr lang="en-US" altLang="zh-CN" sz="2000" dirty="0" smtClean="0"/>
                  <a:t> and </a:t>
                </a:r>
                <a14:m>
                  <m:oMath xmlns:m="http://schemas.openxmlformats.org/officeDocument/2006/math">
                    <m:r>
                      <a:rPr lang="en-US" altLang="zh-CN" sz="2000" i="1" dirty="0" smtClean="0">
                        <a:latin typeface="Cambria Math" panose="02040503050406030204" pitchFamily="18" charset="0"/>
                      </a:rPr>
                      <m:t>𝑆𝑁</m:t>
                    </m:r>
                    <m:d>
                      <m:dPr>
                        <m:ctrlPr>
                          <a:rPr lang="en-US" altLang="zh-CN" sz="2000" i="1" dirty="0" smtClean="0">
                            <a:latin typeface="Cambria Math" panose="02040503050406030204" pitchFamily="18" charset="0"/>
                          </a:rPr>
                        </m:ctrlPr>
                      </m:dPr>
                      <m:e>
                        <m:r>
                          <a:rPr lang="en-US" altLang="zh-CN" sz="2000" i="1" dirty="0" smtClean="0">
                            <a:latin typeface="Cambria Math" panose="02040503050406030204" pitchFamily="18" charset="0"/>
                          </a:rPr>
                          <m:t>𝑡</m:t>
                        </m:r>
                      </m:e>
                    </m:d>
                  </m:oMath>
                </a14:m>
                <a:r>
                  <a:rPr lang="en-US" altLang="zh-CN" sz="2000" dirty="0" smtClean="0"/>
                  <a:t> is increased to </a:t>
                </a:r>
                <a14:m>
                  <m:oMath xmlns:m="http://schemas.openxmlformats.org/officeDocument/2006/math">
                    <m:r>
                      <a:rPr lang="en-US" altLang="zh-CN" sz="2000" i="1" dirty="0" smtClean="0">
                        <a:latin typeface="Cambria Math" panose="02040503050406030204" pitchFamily="18" charset="0"/>
                      </a:rPr>
                      <m:t>𝑖</m:t>
                    </m:r>
                    <m:r>
                      <a:rPr lang="en-US" altLang="zh-CN" sz="2000" i="1" dirty="0" smtClean="0">
                        <a:latin typeface="Cambria Math" panose="02040503050406030204" pitchFamily="18" charset="0"/>
                      </a:rPr>
                      <m:t>+1</m:t>
                    </m:r>
                  </m:oMath>
                </a14:m>
                <a:r>
                  <a:rPr lang="en-US" altLang="zh-CN" sz="2000" dirty="0" smtClean="0"/>
                  <a:t> at </a:t>
                </a:r>
                <a14:m>
                  <m:oMath xmlns:m="http://schemas.openxmlformats.org/officeDocument/2006/math">
                    <m:sSub>
                      <m:sSubPr>
                        <m:ctrlPr>
                          <a:rPr lang="en-US" altLang="zh-CN" sz="2000" b="0" i="1" dirty="0" smtClean="0">
                            <a:latin typeface="Cambria Math" panose="02040503050406030204" pitchFamily="18" charset="0"/>
                          </a:rPr>
                        </m:ctrlPr>
                      </m:sSubPr>
                      <m:e>
                        <m:r>
                          <a:rPr lang="en-US" altLang="zh-CN" sz="2000" i="1" dirty="0" smtClean="0">
                            <a:latin typeface="Cambria Math" panose="02040503050406030204" pitchFamily="18" charset="0"/>
                          </a:rPr>
                          <m:t>𝑡</m:t>
                        </m:r>
                      </m:e>
                      <m:sub>
                        <m:r>
                          <a:rPr lang="en-US" altLang="zh-CN" sz="2000" i="1" dirty="0" smtClean="0">
                            <a:latin typeface="Cambria Math" panose="02040503050406030204" pitchFamily="18" charset="0"/>
                          </a:rPr>
                          <m:t>3</m:t>
                        </m:r>
                      </m:sub>
                    </m:sSub>
                  </m:oMath>
                </a14:m>
                <a:r>
                  <a:rPr lang="en-US" altLang="zh-CN" sz="2000" dirty="0" smtClean="0"/>
                  <a:t>, then </a:t>
                </a:r>
                <a14:m>
                  <m:oMath xmlns:m="http://schemas.openxmlformats.org/officeDocument/2006/math">
                    <m:sSub>
                      <m:sSubPr>
                        <m:ctrlPr>
                          <a:rPr lang="en-US" altLang="zh-CN" sz="2000" b="0" i="1" dirty="0" smtClean="0">
                            <a:latin typeface="Cambria Math" panose="02040503050406030204" pitchFamily="18" charset="0"/>
                          </a:rPr>
                        </m:ctrlPr>
                      </m:sSubPr>
                      <m:e>
                        <m:r>
                          <a:rPr lang="en-US" altLang="zh-CN" sz="2000" i="1" dirty="0" smtClean="0">
                            <a:latin typeface="Cambria Math" panose="02040503050406030204" pitchFamily="18" charset="0"/>
                          </a:rPr>
                          <m:t>𝑡</m:t>
                        </m:r>
                      </m:e>
                      <m:sub>
                        <m:r>
                          <a:rPr lang="en-US" altLang="zh-CN" sz="2000" i="1" dirty="0" smtClean="0">
                            <a:latin typeface="Cambria Math" panose="02040503050406030204" pitchFamily="18" charset="0"/>
                          </a:rPr>
                          <m:t>2</m:t>
                        </m:r>
                      </m:sub>
                    </m:sSub>
                    <m:r>
                      <a:rPr lang="en-US" altLang="zh-CN" sz="2000" i="1" dirty="0" smtClean="0">
                        <a:latin typeface="Cambria Math" panose="02040503050406030204" pitchFamily="18" charset="0"/>
                      </a:rPr>
                      <m:t>&lt;</m:t>
                    </m:r>
                    <m:sSub>
                      <m:sSubPr>
                        <m:ctrlPr>
                          <a:rPr lang="en-US" altLang="zh-CN" sz="2000" b="0" i="1" dirty="0" smtClean="0">
                            <a:latin typeface="Cambria Math" panose="02040503050406030204" pitchFamily="18" charset="0"/>
                          </a:rPr>
                        </m:ctrlPr>
                      </m:sSubPr>
                      <m:e>
                        <m:r>
                          <a:rPr lang="en-US" altLang="zh-CN" sz="2000" i="1" dirty="0" smtClean="0">
                            <a:latin typeface="Cambria Math" panose="02040503050406030204" pitchFamily="18" charset="0"/>
                          </a:rPr>
                          <m:t>𝑡</m:t>
                        </m:r>
                      </m:e>
                      <m:sub>
                        <m:r>
                          <a:rPr lang="en-US" altLang="zh-CN" sz="2000" i="1" dirty="0" smtClean="0">
                            <a:latin typeface="Cambria Math" panose="02040503050406030204" pitchFamily="18" charset="0"/>
                          </a:rPr>
                          <m:t>3</m:t>
                        </m:r>
                      </m:sub>
                    </m:sSub>
                  </m:oMath>
                </a14:m>
                <a:r>
                  <a:rPr lang="en-US" altLang="zh-CN" sz="2000" dirty="0" smtClean="0"/>
                  <a:t> according to 2</a:t>
                </a:r>
              </a:p>
              <a:p>
                <a:pPr marL="514350" indent="-457200"/>
                <a:r>
                  <a:rPr lang="en-US" altLang="zh-CN" sz="2000" dirty="0" smtClean="0"/>
                  <a:t>Since </a:t>
                </a:r>
                <a14:m>
                  <m:oMath xmlns:m="http://schemas.openxmlformats.org/officeDocument/2006/math">
                    <m:r>
                      <a:rPr lang="en-US" altLang="zh-CN" sz="2000" i="1" dirty="0" smtClean="0">
                        <a:latin typeface="Cambria Math" panose="02040503050406030204" pitchFamily="18" charset="0"/>
                      </a:rPr>
                      <m:t>𝑃</m:t>
                    </m:r>
                    <m:r>
                      <a:rPr lang="en-US" altLang="zh-CN" sz="2000" i="1" dirty="0" smtClean="0">
                        <a:latin typeface="Cambria Math" panose="02040503050406030204" pitchFamily="18" charset="0"/>
                      </a:rPr>
                      <m:t>&gt;0</m:t>
                    </m:r>
                  </m:oMath>
                </a14:m>
                <a:r>
                  <a:rPr lang="en-US" altLang="zh-CN" sz="2000" dirty="0" smtClean="0"/>
                  <a:t>, and A transmit repeatedly up to </a:t>
                </a:r>
                <a14:m>
                  <m:oMath xmlns:m="http://schemas.openxmlformats.org/officeDocument/2006/math">
                    <m:sSub>
                      <m:sSubPr>
                        <m:ctrlPr>
                          <a:rPr lang="en-US" altLang="zh-CN" sz="2000" b="0" i="1" dirty="0" smtClean="0">
                            <a:latin typeface="Cambria Math" panose="02040503050406030204" pitchFamily="18" charset="0"/>
                          </a:rPr>
                        </m:ctrlPr>
                      </m:sSubPr>
                      <m:e>
                        <m:r>
                          <a:rPr lang="en-US" altLang="zh-CN" sz="2000" i="1" dirty="0" smtClean="0">
                            <a:latin typeface="Cambria Math" panose="02040503050406030204" pitchFamily="18" charset="0"/>
                          </a:rPr>
                          <m:t>𝑡</m:t>
                        </m:r>
                      </m:e>
                      <m:sub>
                        <m:r>
                          <a:rPr lang="en-US" altLang="zh-CN" sz="2000" i="1" dirty="0" smtClean="0">
                            <a:latin typeface="Cambria Math" panose="02040503050406030204" pitchFamily="18" charset="0"/>
                          </a:rPr>
                          <m:t>3</m:t>
                        </m:r>
                      </m:sub>
                    </m:sSub>
                  </m:oMath>
                </a14:m>
                <a:r>
                  <a:rPr lang="en-US" altLang="zh-CN" sz="2000" dirty="0" smtClean="0"/>
                  <a:t>, hence </a:t>
                </a:r>
                <a14:m>
                  <m:oMath xmlns:m="http://schemas.openxmlformats.org/officeDocument/2006/math">
                    <m:sSub>
                      <m:sSubPr>
                        <m:ctrlPr>
                          <a:rPr lang="en-US" altLang="zh-CN" sz="2000" b="0" i="1" dirty="0" smtClean="0">
                            <a:latin typeface="Cambria Math" panose="02040503050406030204" pitchFamily="18" charset="0"/>
                          </a:rPr>
                        </m:ctrlPr>
                      </m:sSubPr>
                      <m:e>
                        <m:r>
                          <a:rPr lang="en-US" altLang="zh-CN" sz="2000" i="1" dirty="0" smtClean="0">
                            <a:latin typeface="Cambria Math" panose="02040503050406030204" pitchFamily="18" charset="0"/>
                          </a:rPr>
                          <m:t>𝑡</m:t>
                        </m:r>
                      </m:e>
                      <m:sub>
                        <m:r>
                          <a:rPr lang="en-US" altLang="zh-CN" sz="2000" i="1" dirty="0" smtClean="0">
                            <a:latin typeface="Cambria Math" panose="02040503050406030204" pitchFamily="18" charset="0"/>
                          </a:rPr>
                          <m:t>2</m:t>
                        </m:r>
                      </m:sub>
                    </m:sSub>
                  </m:oMath>
                </a14:m>
                <a:r>
                  <a:rPr lang="en-US" altLang="zh-CN" sz="2000" dirty="0" smtClean="0"/>
                  <a:t> is finite</a:t>
                </a:r>
              </a:p>
              <a:p>
                <a:pPr marL="514350" indent="-457200"/>
                <a:r>
                  <a:rPr lang="en-US" altLang="zh-CN" sz="2000" dirty="0" smtClean="0"/>
                  <a:t>B transmit repeatedly, and since </a:t>
                </a:r>
                <a14:m>
                  <m:oMath xmlns:m="http://schemas.openxmlformats.org/officeDocument/2006/math">
                    <m:r>
                      <a:rPr lang="en-US" altLang="zh-CN" sz="2000" i="1" dirty="0" smtClean="0">
                        <a:latin typeface="Cambria Math" panose="02040503050406030204" pitchFamily="18" charset="0"/>
                      </a:rPr>
                      <m:t>𝑃</m:t>
                    </m:r>
                    <m:r>
                      <a:rPr lang="en-US" altLang="zh-CN" sz="2000" i="1" dirty="0" smtClean="0">
                        <a:latin typeface="Cambria Math" panose="02040503050406030204" pitchFamily="18" charset="0"/>
                      </a:rPr>
                      <m:t>&gt;0</m:t>
                    </m:r>
                  </m:oMath>
                </a14:m>
                <a:r>
                  <a:rPr lang="en-US" altLang="zh-CN" sz="2000" dirty="0" smtClean="0"/>
                  <a:t>, hence </a:t>
                </a:r>
                <a14:m>
                  <m:oMath xmlns:m="http://schemas.openxmlformats.org/officeDocument/2006/math">
                    <m:sSub>
                      <m:sSubPr>
                        <m:ctrlPr>
                          <a:rPr lang="en-US" altLang="zh-CN" sz="2000" i="1" dirty="0" smtClean="0">
                            <a:latin typeface="Cambria Math" panose="02040503050406030204" pitchFamily="18" charset="0"/>
                          </a:rPr>
                        </m:ctrlPr>
                      </m:sSubPr>
                      <m:e>
                        <m:r>
                          <a:rPr lang="en-US" altLang="zh-CN" sz="2000" i="1" dirty="0" smtClean="0">
                            <a:latin typeface="Cambria Math" panose="02040503050406030204" pitchFamily="18" charset="0"/>
                          </a:rPr>
                          <m:t>𝑡</m:t>
                        </m:r>
                      </m:e>
                      <m:sub>
                        <m:r>
                          <a:rPr lang="en-US" altLang="zh-CN" sz="2000" i="1" dirty="0" smtClean="0">
                            <a:latin typeface="Cambria Math" panose="02040503050406030204" pitchFamily="18" charset="0"/>
                          </a:rPr>
                          <m:t>3</m:t>
                        </m:r>
                      </m:sub>
                    </m:sSub>
                  </m:oMath>
                </a14:m>
                <a:r>
                  <a:rPr lang="en-US" altLang="zh-CN" sz="2000" dirty="0" smtClean="0"/>
                  <a:t> is finite</a:t>
                </a:r>
              </a:p>
              <a:p>
                <a:endParaRPr lang="zh-CN" altLang="en-US" sz="2000" dirty="0"/>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blipFill rotWithShape="0">
                <a:blip r:embed="rId3"/>
                <a:stretch>
                  <a:fillRect l="-667" t="-750"/>
                </a:stretch>
              </a:blipFill>
            </p:spPr>
            <p:txBody>
              <a:bodyPr/>
              <a:lstStyle/>
              <a:p>
                <a:r>
                  <a:rPr lang="zh-CN" altLang="en-US">
                    <a:noFill/>
                  </a:rPr>
                  <a:t> </a:t>
                </a:r>
              </a:p>
            </p:txBody>
          </p:sp>
        </mc:Fallback>
      </mc:AlternateContent>
      <p:sp>
        <p:nvSpPr>
          <p:cNvPr id="4" name="灯片编号占位符 3"/>
          <p:cNvSpPr>
            <a:spLocks noGrp="1"/>
          </p:cNvSpPr>
          <p:nvPr>
            <p:ph type="sldNum" sz="quarter" idx="10"/>
          </p:nvPr>
        </p:nvSpPr>
        <p:spPr/>
        <p:txBody>
          <a:bodyPr/>
          <a:lstStyle/>
          <a:p>
            <a:pPr>
              <a:defRPr/>
            </a:pPr>
            <a:fld id="{8E002F28-71A6-4468-B8DB-D78B04AC4AC8}" type="slidenum">
              <a:rPr lang="en-US" altLang="zh-CN" smtClean="0"/>
              <a:pPr>
                <a:defRPr/>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smtClean="0"/>
              <a:t>Stop and wait with binary SN and RN</a:t>
            </a:r>
            <a:endParaRPr lang="zh-CN" altLang="en-US" dirty="0"/>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a:xfrm>
                <a:off x="457200" y="1600200"/>
                <a:ext cx="8229600" cy="2057400"/>
              </a:xfrm>
            </p:spPr>
            <p:txBody>
              <a:bodyPr>
                <a:normAutofit/>
              </a:bodyPr>
              <a:lstStyle/>
              <a:p>
                <a:r>
                  <a:rPr lang="en-US" altLang="zh-CN" sz="2000" dirty="0" smtClean="0"/>
                  <a:t>Given the assumption that frames travel in order on the link, binary sequence number is sufficient</a:t>
                </a:r>
              </a:p>
              <a:p>
                <a:endParaRPr lang="en-US" altLang="zh-CN" sz="2000" dirty="0" smtClean="0"/>
              </a:p>
              <a:p>
                <a:r>
                  <a:rPr lang="en-US" altLang="zh-CN" sz="2000" dirty="0" smtClean="0"/>
                  <a:t>Note that either</a:t>
                </a:r>
              </a:p>
              <a:p>
                <a:pPr lvl="1"/>
                <a:r>
                  <a:rPr lang="en-US" altLang="zh-CN" sz="1600" dirty="0" smtClean="0"/>
                  <a:t>SN = RN (from </a:t>
                </a:r>
                <a14:m>
                  <m:oMath xmlns:m="http://schemas.openxmlformats.org/officeDocument/2006/math">
                    <m:sSub>
                      <m:sSubPr>
                        <m:ctrlPr>
                          <a:rPr lang="en-US" altLang="zh-CN" sz="1600" b="0" i="1" dirty="0" smtClean="0">
                            <a:latin typeface="Cambria Math" panose="02040503050406030204" pitchFamily="18" charset="0"/>
                          </a:rPr>
                        </m:ctrlPr>
                      </m:sSubPr>
                      <m:e>
                        <m:r>
                          <a:rPr lang="en-US" altLang="zh-CN" sz="1600" i="1" dirty="0" smtClean="0">
                            <a:latin typeface="Cambria Math" panose="02040503050406030204" pitchFamily="18" charset="0"/>
                          </a:rPr>
                          <m:t>𝑡</m:t>
                        </m:r>
                      </m:e>
                      <m:sub>
                        <m:r>
                          <a:rPr lang="en-US" altLang="zh-CN" sz="1600" i="1" dirty="0" smtClean="0">
                            <a:latin typeface="Cambria Math" panose="02040503050406030204" pitchFamily="18" charset="0"/>
                          </a:rPr>
                          <m:t>1</m:t>
                        </m:r>
                      </m:sub>
                    </m:sSub>
                    <m:r>
                      <a:rPr lang="en-US" altLang="zh-CN" sz="1600" b="0" i="1" dirty="0" smtClean="0">
                        <a:latin typeface="Cambria Math" panose="02040503050406030204" pitchFamily="18" charset="0"/>
                      </a:rPr>
                      <m:t>→</m:t>
                    </m:r>
                    <m:sSub>
                      <m:sSubPr>
                        <m:ctrlPr>
                          <a:rPr lang="en-US" altLang="zh-CN" sz="1600" b="0" i="1" dirty="0" smtClean="0">
                            <a:latin typeface="Cambria Math" panose="02040503050406030204" pitchFamily="18" charset="0"/>
                            <a:sym typeface="Wingdings" pitchFamily="2" charset="2"/>
                          </a:rPr>
                        </m:ctrlPr>
                      </m:sSubPr>
                      <m:e>
                        <m:r>
                          <a:rPr lang="en-US" altLang="zh-CN" sz="1600" i="1" dirty="0" smtClean="0">
                            <a:latin typeface="Cambria Math" panose="02040503050406030204" pitchFamily="18" charset="0"/>
                            <a:sym typeface="Wingdings" pitchFamily="2" charset="2"/>
                          </a:rPr>
                          <m:t>𝑡</m:t>
                        </m:r>
                      </m:e>
                      <m:sub>
                        <m:r>
                          <a:rPr lang="en-US" altLang="zh-CN" sz="1600" i="1" dirty="0" smtClean="0">
                            <a:latin typeface="Cambria Math" panose="02040503050406030204" pitchFamily="18" charset="0"/>
                            <a:sym typeface="Wingdings" pitchFamily="2" charset="2"/>
                          </a:rPr>
                          <m:t>2</m:t>
                        </m:r>
                      </m:sub>
                    </m:sSub>
                  </m:oMath>
                </a14:m>
                <a:r>
                  <a:rPr lang="en-US" altLang="zh-CN" sz="1600" dirty="0" smtClean="0">
                    <a:sym typeface="Wingdings" pitchFamily="2" charset="2"/>
                  </a:rPr>
                  <a:t>) or</a:t>
                </a:r>
                <a:endParaRPr lang="en-US" altLang="zh-CN" sz="1600" dirty="0" smtClean="0"/>
              </a:p>
              <a:p>
                <a:pPr lvl="1"/>
                <a:r>
                  <a:rPr lang="en-US" altLang="zh-CN" sz="1600" dirty="0" smtClean="0"/>
                  <a:t>SN = RN – 1 (from </a:t>
                </a:r>
                <a14:m>
                  <m:oMath xmlns:m="http://schemas.openxmlformats.org/officeDocument/2006/math">
                    <m:sSub>
                      <m:sSubPr>
                        <m:ctrlPr>
                          <a:rPr lang="en-US" altLang="zh-CN" sz="1600" b="0" i="1" dirty="0" smtClean="0">
                            <a:latin typeface="Cambria Math" panose="02040503050406030204" pitchFamily="18" charset="0"/>
                          </a:rPr>
                        </m:ctrlPr>
                      </m:sSubPr>
                      <m:e>
                        <m:r>
                          <a:rPr lang="en-US" altLang="zh-CN" sz="1600" i="1" dirty="0" smtClean="0">
                            <a:latin typeface="Cambria Math" panose="02040503050406030204" pitchFamily="18" charset="0"/>
                          </a:rPr>
                          <m:t>𝑡</m:t>
                        </m:r>
                      </m:e>
                      <m:sub>
                        <m:r>
                          <a:rPr lang="en-US" altLang="zh-CN" sz="1600" i="1" dirty="0" smtClean="0">
                            <a:latin typeface="Cambria Math" panose="02040503050406030204" pitchFamily="18" charset="0"/>
                          </a:rPr>
                          <m:t>2</m:t>
                        </m:r>
                      </m:sub>
                    </m:sSub>
                    <m:r>
                      <a:rPr lang="en-US" altLang="zh-CN" sz="1600" b="0" i="1" dirty="0" smtClean="0">
                        <a:latin typeface="Cambria Math" panose="02040503050406030204" pitchFamily="18" charset="0"/>
                      </a:rPr>
                      <m:t>→</m:t>
                    </m:r>
                    <m:sSub>
                      <m:sSubPr>
                        <m:ctrlPr>
                          <a:rPr lang="en-US" altLang="zh-CN" sz="1600" b="0" i="1" dirty="0" smtClean="0">
                            <a:latin typeface="Cambria Math" panose="02040503050406030204" pitchFamily="18" charset="0"/>
                            <a:sym typeface="Wingdings" pitchFamily="2" charset="2"/>
                          </a:rPr>
                        </m:ctrlPr>
                      </m:sSubPr>
                      <m:e>
                        <m:r>
                          <a:rPr lang="en-US" altLang="zh-CN" sz="1600" i="1" dirty="0" smtClean="0">
                            <a:latin typeface="Cambria Math" panose="02040503050406030204" pitchFamily="18" charset="0"/>
                            <a:sym typeface="Wingdings" pitchFamily="2" charset="2"/>
                          </a:rPr>
                          <m:t>𝑡</m:t>
                        </m:r>
                      </m:e>
                      <m:sub>
                        <m:r>
                          <a:rPr lang="en-US" altLang="zh-CN" sz="1600" i="1" dirty="0" smtClean="0">
                            <a:latin typeface="Cambria Math" panose="02040503050406030204" pitchFamily="18" charset="0"/>
                            <a:sym typeface="Wingdings" pitchFamily="2" charset="2"/>
                          </a:rPr>
                          <m:t>3</m:t>
                        </m:r>
                      </m:sub>
                    </m:sSub>
                  </m:oMath>
                </a14:m>
                <a:r>
                  <a:rPr lang="en-US" altLang="zh-CN" sz="1600" dirty="0" smtClean="0">
                    <a:sym typeface="Wingdings" pitchFamily="2" charset="2"/>
                  </a:rPr>
                  <a:t>)</a:t>
                </a:r>
                <a:endParaRPr lang="en-US" altLang="zh-CN" sz="2000" dirty="0" smtClean="0"/>
              </a:p>
              <a:p>
                <a:endParaRPr lang="zh-CN" altLang="en-US" sz="2000" dirty="0"/>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xfrm>
                <a:off x="457200" y="1600200"/>
                <a:ext cx="8229600" cy="2057400"/>
              </a:xfrm>
              <a:blipFill rotWithShape="0">
                <a:blip r:embed="rId3"/>
                <a:stretch>
                  <a:fillRect l="-667" t="-1780" b="-1780"/>
                </a:stretch>
              </a:blipFill>
            </p:spPr>
            <p:txBody>
              <a:bodyPr/>
              <a:lstStyle/>
              <a:p>
                <a:r>
                  <a:rPr lang="zh-CN" altLang="en-US">
                    <a:noFill/>
                  </a:rPr>
                  <a:t> </a:t>
                </a:r>
              </a:p>
            </p:txBody>
          </p:sp>
        </mc:Fallback>
      </mc:AlternateContent>
      <p:sp>
        <p:nvSpPr>
          <p:cNvPr id="4" name="灯片编号占位符 3"/>
          <p:cNvSpPr>
            <a:spLocks noGrp="1"/>
          </p:cNvSpPr>
          <p:nvPr>
            <p:ph type="sldNum" sz="quarter" idx="10"/>
          </p:nvPr>
        </p:nvSpPr>
        <p:spPr/>
        <p:txBody>
          <a:bodyPr/>
          <a:lstStyle/>
          <a:p>
            <a:pPr>
              <a:defRPr/>
            </a:pPr>
            <a:fld id="{8E002F28-71A6-4468-B8DB-D78B04AC4AC8}" type="slidenum">
              <a:rPr lang="en-US" altLang="zh-CN" smtClean="0"/>
              <a:pPr>
                <a:defRPr/>
              </a:pPr>
              <a:t>13</a:t>
            </a:fld>
            <a:endParaRPr lang="en-US" dirty="0"/>
          </a:p>
        </p:txBody>
      </p:sp>
      <p:grpSp>
        <p:nvGrpSpPr>
          <p:cNvPr id="45" name="组合 44"/>
          <p:cNvGrpSpPr/>
          <p:nvPr/>
        </p:nvGrpSpPr>
        <p:grpSpPr>
          <a:xfrm>
            <a:off x="569592" y="3656207"/>
            <a:ext cx="7202809" cy="1449193"/>
            <a:chOff x="231330" y="3808607"/>
            <a:chExt cx="8455471" cy="1601593"/>
          </a:xfrm>
        </p:grpSpPr>
        <p:sp>
          <p:nvSpPr>
            <p:cNvPr id="5" name="矩形 4"/>
            <p:cNvSpPr/>
            <p:nvPr/>
          </p:nvSpPr>
          <p:spPr>
            <a:xfrm>
              <a:off x="1371600" y="3820275"/>
              <a:ext cx="685800" cy="30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0</a:t>
              </a:r>
              <a:endParaRPr lang="zh-CN" altLang="en-US" dirty="0" smtClean="0">
                <a:solidFill>
                  <a:schemeClr val="tx1"/>
                </a:solidFill>
                <a:latin typeface="Times New Roman" pitchFamily="18" charset="0"/>
                <a:cs typeface="Times New Roman" pitchFamily="18" charset="0"/>
              </a:endParaRPr>
            </a:p>
          </p:txBody>
        </p:sp>
        <p:sp>
          <p:nvSpPr>
            <p:cNvPr id="6" name="矩形 5"/>
            <p:cNvSpPr/>
            <p:nvPr/>
          </p:nvSpPr>
          <p:spPr>
            <a:xfrm>
              <a:off x="3733800" y="3808607"/>
              <a:ext cx="685800" cy="31646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0</a:t>
              </a:r>
              <a:endParaRPr lang="zh-CN" altLang="en-US" dirty="0" smtClean="0">
                <a:solidFill>
                  <a:schemeClr val="tx1"/>
                </a:solidFill>
                <a:latin typeface="Times New Roman" pitchFamily="18" charset="0"/>
                <a:cs typeface="Times New Roman" pitchFamily="18" charset="0"/>
              </a:endParaRPr>
            </a:p>
          </p:txBody>
        </p:sp>
        <p:grpSp>
          <p:nvGrpSpPr>
            <p:cNvPr id="7" name="组合 31"/>
            <p:cNvGrpSpPr/>
            <p:nvPr/>
          </p:nvGrpSpPr>
          <p:grpSpPr>
            <a:xfrm>
              <a:off x="231330" y="4125073"/>
              <a:ext cx="8455470" cy="340143"/>
              <a:chOff x="411085" y="2133600"/>
              <a:chExt cx="8019620" cy="272642"/>
            </a:xfrm>
          </p:grpSpPr>
          <p:cxnSp>
            <p:nvCxnSpPr>
              <p:cNvPr id="8" name="直接连接符 7"/>
              <p:cNvCxnSpPr/>
              <p:nvPr/>
            </p:nvCxnSpPr>
            <p:spPr>
              <a:xfrm>
                <a:off x="914400" y="2133600"/>
                <a:ext cx="7516305" cy="2386"/>
              </a:xfrm>
              <a:prstGeom prst="line">
                <a:avLst/>
              </a:prstGeom>
              <a:ln w="28575">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411085" y="2133600"/>
                <a:ext cx="822857" cy="272642"/>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Node A</a:t>
                </a:r>
                <a:endParaRPr lang="zh-CN" altLang="en-US" sz="1400" dirty="0">
                  <a:latin typeface="Times New Roman" panose="02020603050405020304" pitchFamily="18" charset="0"/>
                  <a:cs typeface="Times New Roman" panose="02020603050405020304" pitchFamily="18" charset="0"/>
                </a:endParaRPr>
              </a:p>
            </p:txBody>
          </p:sp>
        </p:grpSp>
        <p:grpSp>
          <p:nvGrpSpPr>
            <p:cNvPr id="10" name="组合 34"/>
            <p:cNvGrpSpPr/>
            <p:nvPr/>
          </p:nvGrpSpPr>
          <p:grpSpPr>
            <a:xfrm>
              <a:off x="238091" y="4658475"/>
              <a:ext cx="8448710" cy="340144"/>
              <a:chOff x="417497" y="2667000"/>
              <a:chExt cx="8013208" cy="340144"/>
            </a:xfrm>
          </p:grpSpPr>
          <p:cxnSp>
            <p:nvCxnSpPr>
              <p:cNvPr id="11" name="直接连接符 10"/>
              <p:cNvCxnSpPr/>
              <p:nvPr/>
            </p:nvCxnSpPr>
            <p:spPr>
              <a:xfrm>
                <a:off x="914400" y="2971800"/>
                <a:ext cx="7516305" cy="2977"/>
              </a:xfrm>
              <a:prstGeom prst="line">
                <a:avLst/>
              </a:prstGeom>
              <a:ln w="28575">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2" name="矩形 11"/>
              <p:cNvSpPr/>
              <p:nvPr/>
            </p:nvSpPr>
            <p:spPr>
              <a:xfrm>
                <a:off x="417497" y="2667000"/>
                <a:ext cx="823143" cy="340144"/>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Node B</a:t>
                </a:r>
                <a:endParaRPr lang="zh-CN" altLang="en-US" sz="1400" dirty="0">
                  <a:latin typeface="Times New Roman" panose="02020603050405020304" pitchFamily="18" charset="0"/>
                  <a:cs typeface="Times New Roman" panose="02020603050405020304" pitchFamily="18" charset="0"/>
                </a:endParaRPr>
              </a:p>
            </p:txBody>
          </p:sp>
        </p:grpSp>
        <p:cxnSp>
          <p:nvCxnSpPr>
            <p:cNvPr id="13" name="直接箭头连接符 12"/>
            <p:cNvCxnSpPr/>
            <p:nvPr/>
          </p:nvCxnSpPr>
          <p:spPr>
            <a:xfrm rot="5400000" flipH="1" flipV="1">
              <a:off x="2705100" y="4391775"/>
              <a:ext cx="838200" cy="3048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4" name="直接箭头连接符 13"/>
            <p:cNvCxnSpPr/>
            <p:nvPr/>
          </p:nvCxnSpPr>
          <p:spPr>
            <a:xfrm rot="16200000" flipH="1">
              <a:off x="4191000" y="4353675"/>
              <a:ext cx="838200" cy="3810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5" name="直接箭头连接符 14"/>
            <p:cNvCxnSpPr/>
            <p:nvPr/>
          </p:nvCxnSpPr>
          <p:spPr>
            <a:xfrm rot="16200000" flipH="1">
              <a:off x="1828800" y="4356652"/>
              <a:ext cx="838200" cy="3810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6" name="直接箭头连接符 15"/>
            <p:cNvCxnSpPr/>
            <p:nvPr/>
          </p:nvCxnSpPr>
          <p:spPr>
            <a:xfrm rot="5400000" flipH="1" flipV="1">
              <a:off x="5106949" y="4376794"/>
              <a:ext cx="838200" cy="3048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17" name="组合 26"/>
            <p:cNvGrpSpPr/>
            <p:nvPr/>
          </p:nvGrpSpPr>
          <p:grpSpPr>
            <a:xfrm rot="2700000">
              <a:off x="2218608" y="4514811"/>
              <a:ext cx="152400" cy="228600"/>
              <a:chOff x="4953000" y="3581400"/>
              <a:chExt cx="228600" cy="308112"/>
            </a:xfrm>
          </p:grpSpPr>
          <p:cxnSp>
            <p:nvCxnSpPr>
              <p:cNvPr id="18" name="直接连接符 17"/>
              <p:cNvCxnSpPr/>
              <p:nvPr/>
            </p:nvCxnSpPr>
            <p:spPr>
              <a:xfrm rot="16200000" flipH="1">
                <a:off x="4914900" y="3619500"/>
                <a:ext cx="304800" cy="2286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rot="5400000">
                <a:off x="4914900" y="3622812"/>
                <a:ext cx="304800" cy="2286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685800" y="3823252"/>
              <a:ext cx="485878" cy="340143"/>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SN</a:t>
              </a:r>
              <a:endParaRPr lang="zh-CN" altLang="en-US" sz="1400" dirty="0">
                <a:latin typeface="Times New Roman" panose="02020603050405020304" pitchFamily="18" charset="0"/>
                <a:cs typeface="Times New Roman" panose="02020603050405020304" pitchFamily="18" charset="0"/>
              </a:endParaRPr>
            </a:p>
          </p:txBody>
        </p:sp>
        <p:sp>
          <p:nvSpPr>
            <p:cNvPr id="21" name="矩形 20"/>
            <p:cNvSpPr/>
            <p:nvPr/>
          </p:nvSpPr>
          <p:spPr>
            <a:xfrm>
              <a:off x="685800" y="4966252"/>
              <a:ext cx="510340" cy="340143"/>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RN</a:t>
              </a:r>
              <a:endParaRPr lang="zh-CN" altLang="en-US" sz="1400" dirty="0">
                <a:latin typeface="Times New Roman" panose="02020603050405020304" pitchFamily="18" charset="0"/>
                <a:cs typeface="Times New Roman" panose="02020603050405020304" pitchFamily="18" charset="0"/>
              </a:endParaRPr>
            </a:p>
          </p:txBody>
        </p:sp>
        <p:sp>
          <p:nvSpPr>
            <p:cNvPr id="22" name="矩形 21"/>
            <p:cNvSpPr/>
            <p:nvPr/>
          </p:nvSpPr>
          <p:spPr>
            <a:xfrm>
              <a:off x="2438400" y="4966252"/>
              <a:ext cx="533400" cy="30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0</a:t>
              </a:r>
              <a:endParaRPr lang="zh-CN" altLang="en-US" dirty="0" smtClean="0">
                <a:solidFill>
                  <a:schemeClr val="tx1"/>
                </a:solidFill>
                <a:latin typeface="Times New Roman" pitchFamily="18" charset="0"/>
                <a:cs typeface="Times New Roman" pitchFamily="18" charset="0"/>
              </a:endParaRPr>
            </a:p>
          </p:txBody>
        </p:sp>
        <p:sp>
          <p:nvSpPr>
            <p:cNvPr id="23" name="矩形 22"/>
            <p:cNvSpPr/>
            <p:nvPr/>
          </p:nvSpPr>
          <p:spPr>
            <a:xfrm>
              <a:off x="2743200" y="3823252"/>
              <a:ext cx="685800" cy="30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0</a:t>
              </a:r>
              <a:endParaRPr lang="zh-CN" altLang="en-US" dirty="0" smtClean="0">
                <a:solidFill>
                  <a:schemeClr val="tx1"/>
                </a:solidFill>
                <a:latin typeface="Times New Roman" pitchFamily="18" charset="0"/>
                <a:cs typeface="Times New Roman" pitchFamily="18" charset="0"/>
              </a:endParaRPr>
            </a:p>
          </p:txBody>
        </p:sp>
        <p:cxnSp>
          <p:nvCxnSpPr>
            <p:cNvPr id="24" name="直接箭头连接符 23"/>
            <p:cNvCxnSpPr/>
            <p:nvPr/>
          </p:nvCxnSpPr>
          <p:spPr>
            <a:xfrm rot="16200000" flipH="1">
              <a:off x="3276600" y="4280452"/>
              <a:ext cx="533400" cy="2286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5" name="直接箭头连接符 24"/>
            <p:cNvCxnSpPr/>
            <p:nvPr/>
          </p:nvCxnSpPr>
          <p:spPr>
            <a:xfrm rot="16200000" flipH="1">
              <a:off x="4558855" y="5188225"/>
              <a:ext cx="443948" cy="1"/>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6" name="矩形 25"/>
            <p:cNvSpPr/>
            <p:nvPr/>
          </p:nvSpPr>
          <p:spPr>
            <a:xfrm>
              <a:off x="4830525" y="4966252"/>
              <a:ext cx="533400" cy="30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1</a:t>
              </a:r>
              <a:endParaRPr lang="zh-CN" altLang="en-US" dirty="0" smtClean="0">
                <a:solidFill>
                  <a:schemeClr val="tx1"/>
                </a:solidFill>
                <a:latin typeface="Times New Roman" pitchFamily="18" charset="0"/>
                <a:cs typeface="Times New Roman" pitchFamily="18" charset="0"/>
              </a:endParaRPr>
            </a:p>
          </p:txBody>
        </p:sp>
        <p:grpSp>
          <p:nvGrpSpPr>
            <p:cNvPr id="27" name="组合 26"/>
            <p:cNvGrpSpPr/>
            <p:nvPr/>
          </p:nvGrpSpPr>
          <p:grpSpPr>
            <a:xfrm rot="8100000">
              <a:off x="5392504" y="4529456"/>
              <a:ext cx="152400" cy="228600"/>
              <a:chOff x="4953000" y="3581400"/>
              <a:chExt cx="228600" cy="308112"/>
            </a:xfrm>
          </p:grpSpPr>
          <p:cxnSp>
            <p:nvCxnSpPr>
              <p:cNvPr id="28" name="直接连接符 27"/>
              <p:cNvCxnSpPr/>
              <p:nvPr/>
            </p:nvCxnSpPr>
            <p:spPr>
              <a:xfrm rot="16200000" flipH="1">
                <a:off x="4914900" y="3619500"/>
                <a:ext cx="304800" cy="2286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rot="5400000">
                <a:off x="4914900" y="3622812"/>
                <a:ext cx="304800" cy="2286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30" name="矩形 29"/>
            <p:cNvSpPr/>
            <p:nvPr/>
          </p:nvSpPr>
          <p:spPr>
            <a:xfrm>
              <a:off x="5715000" y="3810000"/>
              <a:ext cx="685800" cy="31646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0</a:t>
              </a:r>
              <a:endParaRPr lang="zh-CN" altLang="en-US" dirty="0" smtClean="0">
                <a:solidFill>
                  <a:schemeClr val="tx1"/>
                </a:solidFill>
                <a:latin typeface="Times New Roman" pitchFamily="18" charset="0"/>
                <a:cs typeface="Times New Roman" pitchFamily="18" charset="0"/>
              </a:endParaRPr>
            </a:p>
          </p:txBody>
        </p:sp>
        <p:cxnSp>
          <p:nvCxnSpPr>
            <p:cNvPr id="31" name="直接箭头连接符 30"/>
            <p:cNvCxnSpPr/>
            <p:nvPr/>
          </p:nvCxnSpPr>
          <p:spPr>
            <a:xfrm rot="16200000" flipH="1">
              <a:off x="6172200" y="4356652"/>
              <a:ext cx="838200" cy="3810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2" name="矩形 31"/>
            <p:cNvSpPr/>
            <p:nvPr/>
          </p:nvSpPr>
          <p:spPr>
            <a:xfrm>
              <a:off x="6781800" y="4966252"/>
              <a:ext cx="533400" cy="30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1</a:t>
              </a:r>
              <a:endParaRPr lang="zh-CN" altLang="en-US" dirty="0" smtClean="0">
                <a:solidFill>
                  <a:schemeClr val="tx1"/>
                </a:solidFill>
                <a:latin typeface="Times New Roman" pitchFamily="18" charset="0"/>
                <a:cs typeface="Times New Roman" pitchFamily="18" charset="0"/>
              </a:endParaRPr>
            </a:p>
          </p:txBody>
        </p:sp>
        <p:cxnSp>
          <p:nvCxnSpPr>
            <p:cNvPr id="33" name="直接箭头连接符 32"/>
            <p:cNvCxnSpPr/>
            <p:nvPr/>
          </p:nvCxnSpPr>
          <p:spPr>
            <a:xfrm rot="5400000" flipH="1" flipV="1">
              <a:off x="7048500" y="4394752"/>
              <a:ext cx="838200" cy="3048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4" name="矩形 33"/>
            <p:cNvSpPr/>
            <p:nvPr/>
          </p:nvSpPr>
          <p:spPr>
            <a:xfrm>
              <a:off x="7620000" y="3810000"/>
              <a:ext cx="685800" cy="31646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1</a:t>
              </a:r>
              <a:endParaRPr lang="zh-CN" altLang="en-US" dirty="0" smtClean="0">
                <a:solidFill>
                  <a:schemeClr val="tx1"/>
                </a:solidFill>
                <a:latin typeface="Times New Roman" pitchFamily="18" charset="0"/>
                <a:cs typeface="Times New Roman" pitchFamily="18" charset="0"/>
              </a:endParaRPr>
            </a:p>
          </p:txBody>
        </p:sp>
        <p:grpSp>
          <p:nvGrpSpPr>
            <p:cNvPr id="35" name="组合 34"/>
            <p:cNvGrpSpPr/>
            <p:nvPr/>
          </p:nvGrpSpPr>
          <p:grpSpPr>
            <a:xfrm>
              <a:off x="1147077" y="4084984"/>
              <a:ext cx="436952" cy="510214"/>
              <a:chOff x="3956537" y="3780184"/>
              <a:chExt cx="436952" cy="510214"/>
            </a:xfrm>
          </p:grpSpPr>
          <p:sp>
            <p:nvSpPr>
              <p:cNvPr id="36" name="椭圆 35"/>
              <p:cNvSpPr/>
              <p:nvPr/>
            </p:nvSpPr>
            <p:spPr>
              <a:xfrm>
                <a:off x="3962400" y="3886200"/>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smtClean="0">
                  <a:solidFill>
                    <a:schemeClr val="tx1"/>
                  </a:solidFill>
                  <a:latin typeface="Times New Roman" panose="02020603050405020304" pitchFamily="18" charset="0"/>
                  <a:cs typeface="Times New Roman" panose="02020603050405020304" pitchFamily="18" charset="0"/>
                </a:endParaRPr>
              </a:p>
            </p:txBody>
          </p:sp>
          <p:sp>
            <p:nvSpPr>
              <p:cNvPr id="37" name="矩形 36"/>
              <p:cNvSpPr/>
              <p:nvPr/>
            </p:nvSpPr>
            <p:spPr>
              <a:xfrm>
                <a:off x="3956537" y="3780184"/>
                <a:ext cx="436952" cy="510214"/>
              </a:xfrm>
              <a:prstGeom prst="rect">
                <a:avLst/>
              </a:prstGeom>
            </p:spPr>
            <p:txBody>
              <a:bodyPr wrap="none">
                <a:spAutoFit/>
              </a:bodyPr>
              <a:lstStyle/>
              <a:p>
                <a:pPr algn="ctr"/>
                <a:r>
                  <a:rPr lang="en-US" altLang="zh-CN" sz="2400" i="1" dirty="0" smtClean="0">
                    <a:latin typeface="Times New Roman" pitchFamily="18" charset="0"/>
                    <a:cs typeface="Times New Roman" pitchFamily="18" charset="0"/>
                  </a:rPr>
                  <a:t>t</a:t>
                </a:r>
                <a:r>
                  <a:rPr lang="en-US" altLang="zh-CN" sz="2400" baseline="-25000" dirty="0" smtClean="0">
                    <a:latin typeface="Times New Roman" pitchFamily="18" charset="0"/>
                    <a:cs typeface="Times New Roman" pitchFamily="18" charset="0"/>
                  </a:rPr>
                  <a:t>1</a:t>
                </a:r>
                <a:endParaRPr lang="zh-CN" altLang="en-US" sz="2400" baseline="-25000" dirty="0" smtClean="0">
                  <a:latin typeface="Times New Roman" pitchFamily="18" charset="0"/>
                  <a:cs typeface="Times New Roman" pitchFamily="18" charset="0"/>
                </a:endParaRPr>
              </a:p>
            </p:txBody>
          </p:sp>
        </p:grpSp>
        <p:grpSp>
          <p:nvGrpSpPr>
            <p:cNvPr id="38" name="组合 37"/>
            <p:cNvGrpSpPr/>
            <p:nvPr/>
          </p:nvGrpSpPr>
          <p:grpSpPr>
            <a:xfrm>
              <a:off x="4718537" y="4356652"/>
              <a:ext cx="436952" cy="510214"/>
              <a:chOff x="3956537" y="3780184"/>
              <a:chExt cx="436952" cy="510214"/>
            </a:xfrm>
          </p:grpSpPr>
          <p:sp>
            <p:nvSpPr>
              <p:cNvPr id="39" name="椭圆 38"/>
              <p:cNvSpPr/>
              <p:nvPr/>
            </p:nvSpPr>
            <p:spPr>
              <a:xfrm>
                <a:off x="3962400" y="3886200"/>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smtClean="0">
                  <a:solidFill>
                    <a:schemeClr val="tx1"/>
                  </a:solidFill>
                  <a:latin typeface="Times New Roman" panose="02020603050405020304" pitchFamily="18" charset="0"/>
                  <a:cs typeface="Times New Roman" panose="02020603050405020304" pitchFamily="18" charset="0"/>
                </a:endParaRPr>
              </a:p>
            </p:txBody>
          </p:sp>
          <p:sp>
            <p:nvSpPr>
              <p:cNvPr id="40" name="矩形 39"/>
              <p:cNvSpPr/>
              <p:nvPr/>
            </p:nvSpPr>
            <p:spPr>
              <a:xfrm>
                <a:off x="3956537" y="3780184"/>
                <a:ext cx="436952" cy="510214"/>
              </a:xfrm>
              <a:prstGeom prst="rect">
                <a:avLst/>
              </a:prstGeom>
            </p:spPr>
            <p:txBody>
              <a:bodyPr wrap="none">
                <a:spAutoFit/>
              </a:bodyPr>
              <a:lstStyle/>
              <a:p>
                <a:pPr algn="ctr"/>
                <a:r>
                  <a:rPr lang="en-US" altLang="zh-CN" sz="2400" i="1" dirty="0" smtClean="0">
                    <a:latin typeface="Times New Roman" pitchFamily="18" charset="0"/>
                    <a:cs typeface="Times New Roman" pitchFamily="18" charset="0"/>
                  </a:rPr>
                  <a:t>t</a:t>
                </a:r>
                <a:r>
                  <a:rPr lang="en-US" altLang="zh-CN" sz="2400" baseline="-25000" dirty="0" smtClean="0">
                    <a:latin typeface="Times New Roman" pitchFamily="18" charset="0"/>
                    <a:cs typeface="Times New Roman" pitchFamily="18" charset="0"/>
                  </a:rPr>
                  <a:t>2</a:t>
                </a:r>
                <a:endParaRPr lang="zh-CN" altLang="en-US" sz="2400" baseline="-25000" dirty="0" smtClean="0">
                  <a:latin typeface="Times New Roman" pitchFamily="18" charset="0"/>
                  <a:cs typeface="Times New Roman" pitchFamily="18" charset="0"/>
                </a:endParaRPr>
              </a:p>
            </p:txBody>
          </p:sp>
        </p:grpSp>
        <p:grpSp>
          <p:nvGrpSpPr>
            <p:cNvPr id="41" name="组合 40"/>
            <p:cNvGrpSpPr/>
            <p:nvPr/>
          </p:nvGrpSpPr>
          <p:grpSpPr>
            <a:xfrm>
              <a:off x="7596415" y="4051852"/>
              <a:ext cx="436952" cy="510214"/>
              <a:chOff x="3956537" y="3780184"/>
              <a:chExt cx="436952" cy="510214"/>
            </a:xfrm>
          </p:grpSpPr>
          <p:sp>
            <p:nvSpPr>
              <p:cNvPr id="42" name="椭圆 41"/>
              <p:cNvSpPr/>
              <p:nvPr/>
            </p:nvSpPr>
            <p:spPr>
              <a:xfrm>
                <a:off x="3962400" y="3886200"/>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smtClean="0">
                  <a:solidFill>
                    <a:schemeClr val="tx1"/>
                  </a:solidFill>
                  <a:latin typeface="Times New Roman" panose="02020603050405020304" pitchFamily="18" charset="0"/>
                  <a:cs typeface="Times New Roman" panose="02020603050405020304" pitchFamily="18" charset="0"/>
                </a:endParaRPr>
              </a:p>
            </p:txBody>
          </p:sp>
          <p:sp>
            <p:nvSpPr>
              <p:cNvPr id="43" name="矩形 42"/>
              <p:cNvSpPr/>
              <p:nvPr/>
            </p:nvSpPr>
            <p:spPr>
              <a:xfrm>
                <a:off x="3956537" y="3780184"/>
                <a:ext cx="436952" cy="510214"/>
              </a:xfrm>
              <a:prstGeom prst="rect">
                <a:avLst/>
              </a:prstGeom>
            </p:spPr>
            <p:txBody>
              <a:bodyPr wrap="none">
                <a:spAutoFit/>
              </a:bodyPr>
              <a:lstStyle/>
              <a:p>
                <a:pPr algn="ctr"/>
                <a:r>
                  <a:rPr lang="en-US" altLang="zh-CN" sz="2400" i="1" dirty="0" smtClean="0">
                    <a:latin typeface="Times New Roman" pitchFamily="18" charset="0"/>
                    <a:cs typeface="Times New Roman" pitchFamily="18" charset="0"/>
                  </a:rPr>
                  <a:t>t</a:t>
                </a:r>
                <a:r>
                  <a:rPr lang="en-US" altLang="zh-CN" sz="2400" baseline="-25000" dirty="0" smtClean="0">
                    <a:latin typeface="Times New Roman" pitchFamily="18" charset="0"/>
                    <a:cs typeface="Times New Roman" pitchFamily="18" charset="0"/>
                  </a:rPr>
                  <a:t>3</a:t>
                </a:r>
                <a:endParaRPr lang="zh-CN" altLang="en-US" sz="2400" baseline="-25000" dirty="0" smtClean="0">
                  <a:latin typeface="Times New Roman" pitchFamily="18" charset="0"/>
                  <a:cs typeface="Times New Roman" pitchFamily="18" charset="0"/>
                </a:endParaRPr>
              </a:p>
            </p:txBody>
          </p:sp>
        </p:grpSp>
      </p:grpSp>
      <p:sp>
        <p:nvSpPr>
          <p:cNvPr id="44" name="矩形 43"/>
          <p:cNvSpPr/>
          <p:nvPr/>
        </p:nvSpPr>
        <p:spPr>
          <a:xfrm>
            <a:off x="533400" y="5101983"/>
            <a:ext cx="8382000" cy="1298817"/>
          </a:xfrm>
          <a:prstGeom prst="rect">
            <a:avLst/>
          </a:prstGeom>
        </p:spPr>
        <p:txBody>
          <a:bodyPr wrap="square">
            <a:spAutoFit/>
          </a:bodyPr>
          <a:lstStyle/>
          <a:p>
            <a:pPr marL="342900" lvl="0" indent="-342900">
              <a:spcBef>
                <a:spcPct val="20000"/>
              </a:spcBef>
              <a:buFont typeface="Arial" pitchFamily="34" charset="0"/>
              <a:buChar char="•"/>
            </a:pPr>
            <a:r>
              <a:rPr lang="en-US" altLang="zh-CN" sz="2000" dirty="0" smtClean="0">
                <a:solidFill>
                  <a:prstClr val="black"/>
                </a:solidFill>
                <a:latin typeface="Times New Roman" panose="02020603050405020304" pitchFamily="18" charset="0"/>
                <a:cs typeface="Times New Roman" panose="02020603050405020304" pitchFamily="18" charset="0"/>
              </a:rPr>
              <a:t>Since all packets are transmitted in order on the link, only a single bit is enough to distinguish between the above cases</a:t>
            </a:r>
          </a:p>
          <a:p>
            <a:pPr marL="742950" lvl="1" indent="-285750">
              <a:spcBef>
                <a:spcPct val="20000"/>
              </a:spcBef>
              <a:buFont typeface="Arial" pitchFamily="34" charset="0"/>
              <a:buChar char="–"/>
            </a:pPr>
            <a:r>
              <a:rPr lang="en-US" altLang="zh-CN" sz="1600" dirty="0" smtClean="0">
                <a:latin typeface="Times New Roman" panose="02020603050405020304" pitchFamily="18" charset="0"/>
                <a:cs typeface="Times New Roman" panose="02020603050405020304" pitchFamily="18" charset="0"/>
              </a:rPr>
              <a:t>RN = 0 and SN = 0, or RN = SN = 1</a:t>
            </a:r>
          </a:p>
          <a:p>
            <a:pPr marL="742950" lvl="1" indent="-285750">
              <a:spcBef>
                <a:spcPct val="20000"/>
              </a:spcBef>
              <a:buFont typeface="Arial" pitchFamily="34" charset="0"/>
              <a:buChar char="–"/>
            </a:pPr>
            <a:r>
              <a:rPr lang="en-US" altLang="zh-CN" sz="1600" dirty="0" smtClean="0">
                <a:latin typeface="Times New Roman" panose="02020603050405020304" pitchFamily="18" charset="0"/>
                <a:cs typeface="Times New Roman" panose="02020603050405020304" pitchFamily="18" charset="0"/>
              </a:rPr>
              <a:t>RN – SN = 1</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Efficiency of stop and wait</a:t>
            </a:r>
            <a:endParaRPr lang="zh-CN" altLang="en-US" dirty="0"/>
          </a:p>
        </p:txBody>
      </p:sp>
      <p:sp>
        <p:nvSpPr>
          <p:cNvPr id="4" name="灯片编号占位符 3"/>
          <p:cNvSpPr>
            <a:spLocks noGrp="1"/>
          </p:cNvSpPr>
          <p:nvPr>
            <p:ph type="sldNum" sz="quarter" idx="10"/>
          </p:nvPr>
        </p:nvSpPr>
        <p:spPr/>
        <p:txBody>
          <a:bodyPr/>
          <a:lstStyle/>
          <a:p>
            <a:pPr>
              <a:defRPr/>
            </a:pPr>
            <a:fld id="{8E002F28-71A6-4468-B8DB-D78B04AC4AC8}" type="slidenum">
              <a:rPr lang="en-US" altLang="zh-CN" smtClean="0"/>
              <a:pPr>
                <a:defRPr/>
              </a:pPr>
              <a:t>14</a:t>
            </a:fld>
            <a:endParaRPr lang="en-US" dirty="0"/>
          </a:p>
        </p:txBody>
      </p:sp>
      <p:sp>
        <p:nvSpPr>
          <p:cNvPr id="5" name="矩形 4"/>
          <p:cNvSpPr/>
          <p:nvPr/>
        </p:nvSpPr>
        <p:spPr>
          <a:xfrm>
            <a:off x="1219200" y="1905000"/>
            <a:ext cx="533400" cy="30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anose="02020603050405020304" pitchFamily="18" charset="0"/>
                <a:cs typeface="Times New Roman" panose="02020603050405020304" pitchFamily="18" charset="0"/>
              </a:rPr>
              <a:t>0</a:t>
            </a:r>
            <a:endParaRPr lang="zh-CN" altLang="en-US" dirty="0" smtClean="0">
              <a:solidFill>
                <a:schemeClr val="tx1"/>
              </a:solidFill>
              <a:latin typeface="Times New Roman" panose="02020603050405020304" pitchFamily="18" charset="0"/>
              <a:cs typeface="Times New Roman" panose="02020603050405020304" pitchFamily="18" charset="0"/>
            </a:endParaRPr>
          </a:p>
        </p:txBody>
      </p:sp>
      <p:cxnSp>
        <p:nvCxnSpPr>
          <p:cNvPr id="6" name="直接箭头连接符 5"/>
          <p:cNvCxnSpPr/>
          <p:nvPr/>
        </p:nvCxnSpPr>
        <p:spPr>
          <a:xfrm rot="16200000" flipH="1">
            <a:off x="1752600" y="2209800"/>
            <a:ext cx="838200" cy="8382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7" name="组合 6"/>
          <p:cNvGrpSpPr/>
          <p:nvPr/>
        </p:nvGrpSpPr>
        <p:grpSpPr>
          <a:xfrm>
            <a:off x="534194" y="1900848"/>
            <a:ext cx="4037806" cy="1454929"/>
            <a:chOff x="534194" y="1824648"/>
            <a:chExt cx="4037806" cy="1454929"/>
          </a:xfrm>
        </p:grpSpPr>
        <p:cxnSp>
          <p:nvCxnSpPr>
            <p:cNvPr id="8" name="直接连接符 7"/>
            <p:cNvCxnSpPr/>
            <p:nvPr/>
          </p:nvCxnSpPr>
          <p:spPr>
            <a:xfrm>
              <a:off x="914400" y="2133600"/>
              <a:ext cx="3657600" cy="1588"/>
            </a:xfrm>
            <a:prstGeom prst="line">
              <a:avLst/>
            </a:prstGeom>
            <a:ln w="28575">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914400" y="2133600"/>
              <a:ext cx="739048" cy="307777"/>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Node A</a:t>
              </a:r>
              <a:endParaRPr lang="zh-CN" altLang="en-US" sz="1400" dirty="0">
                <a:latin typeface="Times New Roman" panose="02020603050405020304" pitchFamily="18" charset="0"/>
                <a:cs typeface="Times New Roman" panose="02020603050405020304" pitchFamily="18" charset="0"/>
              </a:endParaRPr>
            </a:p>
          </p:txBody>
        </p:sp>
        <p:sp>
          <p:nvSpPr>
            <p:cNvPr id="10" name="矩形 9"/>
            <p:cNvSpPr/>
            <p:nvPr/>
          </p:nvSpPr>
          <p:spPr>
            <a:xfrm>
              <a:off x="547257" y="1824648"/>
              <a:ext cx="413896" cy="307777"/>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SN</a:t>
              </a:r>
              <a:endParaRPr lang="zh-CN" altLang="en-US" sz="1400" dirty="0">
                <a:latin typeface="Times New Roman" panose="02020603050405020304" pitchFamily="18" charset="0"/>
                <a:cs typeface="Times New Roman" panose="02020603050405020304" pitchFamily="18" charset="0"/>
              </a:endParaRPr>
            </a:p>
          </p:txBody>
        </p:sp>
        <p:sp>
          <p:nvSpPr>
            <p:cNvPr id="11" name="矩形 10"/>
            <p:cNvSpPr/>
            <p:nvPr/>
          </p:nvSpPr>
          <p:spPr>
            <a:xfrm>
              <a:off x="534194" y="2971800"/>
              <a:ext cx="434734" cy="307777"/>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RN</a:t>
              </a:r>
              <a:endParaRPr lang="zh-CN" altLang="en-US" sz="1400" dirty="0">
                <a:latin typeface="Times New Roman" panose="02020603050405020304" pitchFamily="18" charset="0"/>
                <a:cs typeface="Times New Roman" panose="02020603050405020304" pitchFamily="18" charset="0"/>
              </a:endParaRPr>
            </a:p>
          </p:txBody>
        </p:sp>
      </p:grpSp>
      <p:grpSp>
        <p:nvGrpSpPr>
          <p:cNvPr id="12" name="组合 11"/>
          <p:cNvGrpSpPr/>
          <p:nvPr/>
        </p:nvGrpSpPr>
        <p:grpSpPr>
          <a:xfrm>
            <a:off x="914400" y="2743200"/>
            <a:ext cx="3657600" cy="307777"/>
            <a:chOff x="914400" y="2667000"/>
            <a:chExt cx="3657600" cy="307777"/>
          </a:xfrm>
        </p:grpSpPr>
        <p:cxnSp>
          <p:nvCxnSpPr>
            <p:cNvPr id="13" name="直接连接符 12"/>
            <p:cNvCxnSpPr/>
            <p:nvPr/>
          </p:nvCxnSpPr>
          <p:spPr>
            <a:xfrm>
              <a:off x="914400" y="2971800"/>
              <a:ext cx="3657600" cy="1588"/>
            </a:xfrm>
            <a:prstGeom prst="line">
              <a:avLst/>
            </a:prstGeom>
            <a:ln w="28575">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4" name="矩形 13"/>
            <p:cNvSpPr/>
            <p:nvPr/>
          </p:nvSpPr>
          <p:spPr>
            <a:xfrm>
              <a:off x="914400" y="2667000"/>
              <a:ext cx="739305" cy="307777"/>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Node B</a:t>
              </a:r>
              <a:endParaRPr lang="zh-CN" altLang="en-US" sz="1400" dirty="0">
                <a:latin typeface="Times New Roman" panose="02020603050405020304" pitchFamily="18" charset="0"/>
                <a:cs typeface="Times New Roman" panose="02020603050405020304" pitchFamily="18" charset="0"/>
              </a:endParaRPr>
            </a:p>
          </p:txBody>
        </p:sp>
      </p:grpSp>
      <p:cxnSp>
        <p:nvCxnSpPr>
          <p:cNvPr id="16" name="直接箭头连接符 15"/>
          <p:cNvCxnSpPr/>
          <p:nvPr/>
        </p:nvCxnSpPr>
        <p:spPr>
          <a:xfrm rot="5400000">
            <a:off x="2362994" y="3275806"/>
            <a:ext cx="457200" cy="1588"/>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7" name="矩形 16"/>
          <p:cNvSpPr/>
          <p:nvPr/>
        </p:nvSpPr>
        <p:spPr>
          <a:xfrm>
            <a:off x="2590800" y="3048000"/>
            <a:ext cx="533400" cy="30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anose="02020603050405020304" pitchFamily="18" charset="0"/>
                <a:cs typeface="Times New Roman" panose="02020603050405020304" pitchFamily="18" charset="0"/>
              </a:rPr>
              <a:t>1</a:t>
            </a:r>
            <a:endParaRPr lang="zh-CN" altLang="en-US" dirty="0" smtClean="0">
              <a:solidFill>
                <a:schemeClr val="tx1"/>
              </a:solidFill>
              <a:latin typeface="Times New Roman" panose="02020603050405020304" pitchFamily="18" charset="0"/>
              <a:cs typeface="Times New Roman" panose="02020603050405020304" pitchFamily="18" charset="0"/>
            </a:endParaRPr>
          </a:p>
        </p:txBody>
      </p:sp>
      <p:cxnSp>
        <p:nvCxnSpPr>
          <p:cNvPr id="18" name="直接箭头连接符 17"/>
          <p:cNvCxnSpPr/>
          <p:nvPr/>
        </p:nvCxnSpPr>
        <p:spPr>
          <a:xfrm flipV="1">
            <a:off x="3124200" y="2209800"/>
            <a:ext cx="1066800" cy="8382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rot="5400000" flipH="1" flipV="1">
            <a:off x="153194" y="2590800"/>
            <a:ext cx="2132806" cy="794"/>
          </a:xfrm>
          <a:prstGeom prst="line">
            <a:avLst/>
          </a:prstGeom>
          <a:ln w="28575">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rot="5400000" flipH="1" flipV="1">
            <a:off x="1028700" y="2933700"/>
            <a:ext cx="1447800" cy="1588"/>
          </a:xfrm>
          <a:prstGeom prst="line">
            <a:avLst/>
          </a:prstGeom>
          <a:ln w="28575">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a:xfrm rot="5400000" flipH="1" flipV="1">
            <a:off x="1866900" y="2933700"/>
            <a:ext cx="1447800" cy="1588"/>
          </a:xfrm>
          <a:prstGeom prst="line">
            <a:avLst/>
          </a:prstGeom>
          <a:ln w="28575">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rot="5400000" flipH="1" flipV="1">
            <a:off x="3124994" y="2590006"/>
            <a:ext cx="2133600" cy="1588"/>
          </a:xfrm>
          <a:prstGeom prst="line">
            <a:avLst/>
          </a:prstGeom>
          <a:ln w="28575">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a:xfrm rot="5400000" flipH="1" flipV="1">
            <a:off x="2400300" y="2933700"/>
            <a:ext cx="1447800" cy="1588"/>
          </a:xfrm>
          <a:prstGeom prst="line">
            <a:avLst/>
          </a:prstGeom>
          <a:ln w="28575">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1" name="直接连接符 50"/>
          <p:cNvCxnSpPr/>
          <p:nvPr/>
        </p:nvCxnSpPr>
        <p:spPr>
          <a:xfrm>
            <a:off x="1219200" y="3505200"/>
            <a:ext cx="533400" cy="1588"/>
          </a:xfrm>
          <a:prstGeom prst="line">
            <a:avLst/>
          </a:prstGeom>
          <a:ln>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2" name="直接连接符 51"/>
          <p:cNvCxnSpPr/>
          <p:nvPr/>
        </p:nvCxnSpPr>
        <p:spPr>
          <a:xfrm>
            <a:off x="1752600" y="3505200"/>
            <a:ext cx="838200" cy="1588"/>
          </a:xfrm>
          <a:prstGeom prst="line">
            <a:avLst/>
          </a:prstGeom>
          <a:ln>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4" name="直接连接符 53"/>
          <p:cNvCxnSpPr/>
          <p:nvPr/>
        </p:nvCxnSpPr>
        <p:spPr>
          <a:xfrm>
            <a:off x="2590800" y="3505200"/>
            <a:ext cx="533400" cy="1588"/>
          </a:xfrm>
          <a:prstGeom prst="line">
            <a:avLst/>
          </a:prstGeom>
          <a:ln>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5" name="直接连接符 54"/>
          <p:cNvCxnSpPr/>
          <p:nvPr/>
        </p:nvCxnSpPr>
        <p:spPr>
          <a:xfrm>
            <a:off x="3124200" y="3505200"/>
            <a:ext cx="1066800" cy="1588"/>
          </a:xfrm>
          <a:prstGeom prst="line">
            <a:avLst/>
          </a:prstGeom>
          <a:ln>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7" name="矩形 56"/>
              <p:cNvSpPr/>
              <p:nvPr/>
            </p:nvSpPr>
            <p:spPr>
              <a:xfrm>
                <a:off x="1219200" y="3505200"/>
                <a:ext cx="604781" cy="36298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altLang="zh-CN" i="1" dirty="0">
                              <a:latin typeface="Cambria Math" panose="02040503050406030204" pitchFamily="18" charset="0"/>
                              <a:cs typeface="Times New Roman" pitchFamily="18" charset="0"/>
                            </a:rPr>
                          </m:ctrlPr>
                        </m:sSubPr>
                        <m:e>
                          <m:r>
                            <a:rPr lang="en-US" altLang="zh-CN" i="1" dirty="0">
                              <a:latin typeface="Cambria Math" panose="02040503050406030204" pitchFamily="18" charset="0"/>
                              <a:cs typeface="Times New Roman" pitchFamily="18" charset="0"/>
                            </a:rPr>
                            <m:t>𝐷</m:t>
                          </m:r>
                        </m:e>
                        <m:sub>
                          <m:r>
                            <a:rPr lang="en-US" altLang="zh-CN" i="1" dirty="0">
                              <a:latin typeface="Cambria Math" panose="02040503050406030204" pitchFamily="18" charset="0"/>
                              <a:cs typeface="Times New Roman" pitchFamily="18" charset="0"/>
                            </a:rPr>
                            <m:t>𝑇𝑃</m:t>
                          </m:r>
                        </m:sub>
                      </m:sSub>
                    </m:oMath>
                  </m:oMathPara>
                </a14:m>
                <a:endParaRPr lang="zh-CN" altLang="en-US" i="1" baseline="-25000" dirty="0">
                  <a:latin typeface="Times New Roman" pitchFamily="18" charset="0"/>
                  <a:cs typeface="Times New Roman" pitchFamily="18" charset="0"/>
                </a:endParaRPr>
              </a:p>
            </p:txBody>
          </p:sp>
        </mc:Choice>
        <mc:Fallback xmlns="">
          <p:sp>
            <p:nvSpPr>
              <p:cNvPr id="57" name="矩形 56"/>
              <p:cNvSpPr>
                <a:spLocks noRot="1" noChangeAspect="1" noMove="1" noResize="1" noEditPoints="1" noAdjustHandles="1" noChangeArrowheads="1" noChangeShapeType="1" noTextEdit="1"/>
              </p:cNvSpPr>
              <p:nvPr/>
            </p:nvSpPr>
            <p:spPr>
              <a:xfrm>
                <a:off x="1219200" y="3505200"/>
                <a:ext cx="604781" cy="362984"/>
              </a:xfrm>
              <a:prstGeom prst="rect">
                <a:avLst/>
              </a:prstGeom>
              <a:blipFill rotWithShape="0">
                <a:blip r:embed="rId2"/>
                <a:stretch>
                  <a:fillRect b="-1667"/>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58" name="矩形 57"/>
              <p:cNvSpPr/>
              <p:nvPr/>
            </p:nvSpPr>
            <p:spPr>
              <a:xfrm>
                <a:off x="1752600" y="3505200"/>
                <a:ext cx="838200" cy="362984"/>
              </a:xfrm>
              <a:prstGeom prst="rect">
                <a:avLst/>
              </a:prstGeom>
            </p:spPr>
            <p:txBody>
              <a:bodyPr wrap="square">
                <a:spAutoFit/>
              </a:bodyPr>
              <a:lstStyle/>
              <a:p>
                <a:pPr algn="ctr"/>
                <a14:m>
                  <m:oMathPara xmlns:m="http://schemas.openxmlformats.org/officeDocument/2006/math">
                    <m:oMathParaPr>
                      <m:jc m:val="centerGroup"/>
                    </m:oMathParaPr>
                    <m:oMath xmlns:m="http://schemas.openxmlformats.org/officeDocument/2006/math">
                      <m:sSub>
                        <m:sSubPr>
                          <m:ctrlPr>
                            <a:rPr lang="en-US" altLang="zh-CN" i="1" dirty="0">
                              <a:latin typeface="Cambria Math" panose="02040503050406030204" pitchFamily="18" charset="0"/>
                              <a:cs typeface="Times New Roman" pitchFamily="18" charset="0"/>
                            </a:rPr>
                          </m:ctrlPr>
                        </m:sSubPr>
                        <m:e>
                          <m:r>
                            <a:rPr lang="en-US" altLang="zh-CN" i="1" dirty="0">
                              <a:latin typeface="Cambria Math" panose="02040503050406030204" pitchFamily="18" charset="0"/>
                              <a:cs typeface="Times New Roman" pitchFamily="18" charset="0"/>
                            </a:rPr>
                            <m:t>𝐷</m:t>
                          </m:r>
                        </m:e>
                        <m:sub>
                          <m:r>
                            <a:rPr lang="en-US" altLang="zh-CN" i="1" dirty="0">
                              <a:latin typeface="Cambria Math" panose="02040503050406030204" pitchFamily="18" charset="0"/>
                              <a:cs typeface="Times New Roman" pitchFamily="18" charset="0"/>
                            </a:rPr>
                            <m:t>𝑃</m:t>
                          </m:r>
                        </m:sub>
                      </m:sSub>
                    </m:oMath>
                  </m:oMathPara>
                </a14:m>
                <a:endParaRPr lang="zh-CN" altLang="en-US" i="1" baseline="-25000" dirty="0">
                  <a:latin typeface="Times New Roman" pitchFamily="18" charset="0"/>
                  <a:cs typeface="Times New Roman" pitchFamily="18" charset="0"/>
                </a:endParaRPr>
              </a:p>
            </p:txBody>
          </p:sp>
        </mc:Choice>
        <mc:Fallback xmlns="">
          <p:sp>
            <p:nvSpPr>
              <p:cNvPr id="58" name="矩形 57"/>
              <p:cNvSpPr>
                <a:spLocks noRot="1" noChangeAspect="1" noMove="1" noResize="1" noEditPoints="1" noAdjustHandles="1" noChangeArrowheads="1" noChangeShapeType="1" noTextEdit="1"/>
              </p:cNvSpPr>
              <p:nvPr/>
            </p:nvSpPr>
            <p:spPr>
              <a:xfrm>
                <a:off x="1752600" y="3505200"/>
                <a:ext cx="838200" cy="362984"/>
              </a:xfrm>
              <a:prstGeom prst="rect">
                <a:avLst/>
              </a:prstGeom>
              <a:blipFill rotWithShape="0">
                <a:blip r:embed="rId3"/>
                <a:stretch>
                  <a:fillRect b="-1667"/>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59" name="矩形 58"/>
              <p:cNvSpPr/>
              <p:nvPr/>
            </p:nvSpPr>
            <p:spPr>
              <a:xfrm>
                <a:off x="2438400" y="3505200"/>
                <a:ext cx="838200" cy="362984"/>
              </a:xfrm>
              <a:prstGeom prst="rect">
                <a:avLst/>
              </a:prstGeom>
            </p:spPr>
            <p:txBody>
              <a:bodyPr wrap="square">
                <a:spAutoFit/>
              </a:bodyPr>
              <a:lstStyle/>
              <a:p>
                <a:pPr algn="ctr"/>
                <a14:m>
                  <m:oMathPara xmlns:m="http://schemas.openxmlformats.org/officeDocument/2006/math">
                    <m:oMathParaPr>
                      <m:jc m:val="centerGroup"/>
                    </m:oMathParaPr>
                    <m:oMath xmlns:m="http://schemas.openxmlformats.org/officeDocument/2006/math">
                      <m:sSub>
                        <m:sSubPr>
                          <m:ctrlPr>
                            <a:rPr lang="en-US" altLang="zh-CN" i="1" dirty="0" smtClean="0">
                              <a:latin typeface="Cambria Math" panose="02040503050406030204" pitchFamily="18" charset="0"/>
                              <a:cs typeface="Times New Roman" pitchFamily="18" charset="0"/>
                            </a:rPr>
                          </m:ctrlPr>
                        </m:sSubPr>
                        <m:e>
                          <m:r>
                            <a:rPr lang="en-US" altLang="zh-CN" i="1" dirty="0">
                              <a:latin typeface="Cambria Math" panose="02040503050406030204" pitchFamily="18" charset="0"/>
                              <a:cs typeface="Times New Roman" pitchFamily="18" charset="0"/>
                            </a:rPr>
                            <m:t>𝐷</m:t>
                          </m:r>
                        </m:e>
                        <m:sub>
                          <m:r>
                            <a:rPr lang="en-US" altLang="zh-CN" i="1" dirty="0">
                              <a:latin typeface="Cambria Math" panose="02040503050406030204" pitchFamily="18" charset="0"/>
                              <a:cs typeface="Times New Roman" pitchFamily="18" charset="0"/>
                            </a:rPr>
                            <m:t>𝑇</m:t>
                          </m:r>
                          <m:r>
                            <a:rPr lang="en-US" altLang="zh-CN" b="0" i="1" dirty="0" smtClean="0">
                              <a:latin typeface="Cambria Math" panose="02040503050406030204" pitchFamily="18" charset="0"/>
                              <a:cs typeface="Times New Roman" pitchFamily="18" charset="0"/>
                            </a:rPr>
                            <m:t>𝐴</m:t>
                          </m:r>
                        </m:sub>
                      </m:sSub>
                    </m:oMath>
                  </m:oMathPara>
                </a14:m>
                <a:endParaRPr lang="zh-CN" altLang="en-US" i="1" baseline="-25000" dirty="0">
                  <a:latin typeface="Times New Roman" pitchFamily="18" charset="0"/>
                  <a:cs typeface="Times New Roman" pitchFamily="18" charset="0"/>
                </a:endParaRPr>
              </a:p>
            </p:txBody>
          </p:sp>
        </mc:Choice>
        <mc:Fallback xmlns="">
          <p:sp>
            <p:nvSpPr>
              <p:cNvPr id="59" name="矩形 58"/>
              <p:cNvSpPr>
                <a:spLocks noRot="1" noChangeAspect="1" noMove="1" noResize="1" noEditPoints="1" noAdjustHandles="1" noChangeArrowheads="1" noChangeShapeType="1" noTextEdit="1"/>
              </p:cNvSpPr>
              <p:nvPr/>
            </p:nvSpPr>
            <p:spPr>
              <a:xfrm>
                <a:off x="2438400" y="3505200"/>
                <a:ext cx="838200" cy="362984"/>
              </a:xfrm>
              <a:prstGeom prst="rect">
                <a:avLst/>
              </a:prstGeom>
              <a:blipFill rotWithShape="0">
                <a:blip r:embed="rId4"/>
                <a:stretch>
                  <a:fillRect b="-1667"/>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60" name="矩形 59"/>
              <p:cNvSpPr/>
              <p:nvPr/>
            </p:nvSpPr>
            <p:spPr>
              <a:xfrm>
                <a:off x="3200400" y="3505200"/>
                <a:ext cx="838200" cy="362984"/>
              </a:xfrm>
              <a:prstGeom prst="rect">
                <a:avLst/>
              </a:prstGeom>
            </p:spPr>
            <p:txBody>
              <a:bodyPr wrap="square">
                <a:spAutoFit/>
              </a:bodyPr>
              <a:lstStyle/>
              <a:p>
                <a:pPr algn="ctr"/>
                <a14:m>
                  <m:oMathPara xmlns:m="http://schemas.openxmlformats.org/officeDocument/2006/math">
                    <m:oMathParaPr>
                      <m:jc m:val="centerGroup"/>
                    </m:oMathParaPr>
                    <m:oMath xmlns:m="http://schemas.openxmlformats.org/officeDocument/2006/math">
                      <m:sSub>
                        <m:sSubPr>
                          <m:ctrlPr>
                            <a:rPr lang="en-US" altLang="zh-CN" i="1" dirty="0">
                              <a:latin typeface="Cambria Math" panose="02040503050406030204" pitchFamily="18" charset="0"/>
                              <a:cs typeface="Times New Roman" pitchFamily="18" charset="0"/>
                            </a:rPr>
                          </m:ctrlPr>
                        </m:sSubPr>
                        <m:e>
                          <m:r>
                            <a:rPr lang="en-US" altLang="zh-CN" i="1" dirty="0">
                              <a:latin typeface="Cambria Math" panose="02040503050406030204" pitchFamily="18" charset="0"/>
                              <a:cs typeface="Times New Roman" pitchFamily="18" charset="0"/>
                            </a:rPr>
                            <m:t>𝐷</m:t>
                          </m:r>
                        </m:e>
                        <m:sub>
                          <m:r>
                            <a:rPr lang="en-US" altLang="zh-CN" i="1" dirty="0">
                              <a:latin typeface="Cambria Math" panose="02040503050406030204" pitchFamily="18" charset="0"/>
                              <a:cs typeface="Times New Roman" pitchFamily="18" charset="0"/>
                            </a:rPr>
                            <m:t>𝑃</m:t>
                          </m:r>
                        </m:sub>
                      </m:sSub>
                    </m:oMath>
                  </m:oMathPara>
                </a14:m>
                <a:endParaRPr lang="zh-CN" altLang="en-US" i="1" baseline="-25000" dirty="0">
                  <a:latin typeface="Times New Roman" pitchFamily="18" charset="0"/>
                  <a:cs typeface="Times New Roman" pitchFamily="18" charset="0"/>
                </a:endParaRPr>
              </a:p>
            </p:txBody>
          </p:sp>
        </mc:Choice>
        <mc:Fallback xmlns="">
          <p:sp>
            <p:nvSpPr>
              <p:cNvPr id="60" name="矩形 59"/>
              <p:cNvSpPr>
                <a:spLocks noRot="1" noChangeAspect="1" noMove="1" noResize="1" noEditPoints="1" noAdjustHandles="1" noChangeArrowheads="1" noChangeShapeType="1" noTextEdit="1"/>
              </p:cNvSpPr>
              <p:nvPr/>
            </p:nvSpPr>
            <p:spPr>
              <a:xfrm>
                <a:off x="3200400" y="3505200"/>
                <a:ext cx="838200" cy="362984"/>
              </a:xfrm>
              <a:prstGeom prst="rect">
                <a:avLst/>
              </a:prstGeom>
              <a:blipFill rotWithShape="0">
                <a:blip r:embed="rId5"/>
                <a:stretch>
                  <a:fillRect b="-1667"/>
                </a:stretch>
              </a:blipFill>
            </p:spPr>
            <p:txBody>
              <a:bodyPr/>
              <a:lstStyle/>
              <a:p>
                <a:r>
                  <a:rPr lang="zh-CN" altLang="en-US">
                    <a:noFill/>
                  </a:rPr>
                  <a:t> </a:t>
                </a:r>
              </a:p>
            </p:txBody>
          </p:sp>
        </mc:Fallback>
      </mc:AlternateContent>
      <p:cxnSp>
        <p:nvCxnSpPr>
          <p:cNvPr id="66" name="直接连接符 65"/>
          <p:cNvCxnSpPr/>
          <p:nvPr/>
        </p:nvCxnSpPr>
        <p:spPr>
          <a:xfrm>
            <a:off x="1219200" y="1828800"/>
            <a:ext cx="2971800" cy="1588"/>
          </a:xfrm>
          <a:prstGeom prst="line">
            <a:avLst/>
          </a:prstGeom>
          <a:ln>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7" name="矩形 66"/>
              <p:cNvSpPr/>
              <p:nvPr/>
            </p:nvSpPr>
            <p:spPr>
              <a:xfrm>
                <a:off x="2286000" y="1447800"/>
                <a:ext cx="838200" cy="362984"/>
              </a:xfrm>
              <a:prstGeom prst="rect">
                <a:avLst/>
              </a:prstGeom>
            </p:spPr>
            <p:txBody>
              <a:bodyPr wrap="square">
                <a:spAutoFit/>
              </a:bodyPr>
              <a:lstStyle/>
              <a:p>
                <a:pPr algn="ctr"/>
                <a14:m>
                  <m:oMathPara xmlns:m="http://schemas.openxmlformats.org/officeDocument/2006/math">
                    <m:oMathParaPr>
                      <m:jc m:val="centerGroup"/>
                    </m:oMathParaPr>
                    <m:oMath xmlns:m="http://schemas.openxmlformats.org/officeDocument/2006/math">
                      <m:r>
                        <a:rPr lang="en-US" altLang="zh-CN" i="1" dirty="0" smtClean="0">
                          <a:latin typeface="Cambria Math" panose="02040503050406030204" pitchFamily="18" charset="0"/>
                          <a:cs typeface="Times New Roman" pitchFamily="18" charset="0"/>
                        </a:rPr>
                        <m:t>𝑆</m:t>
                      </m:r>
                    </m:oMath>
                  </m:oMathPara>
                </a14:m>
                <a:endParaRPr lang="zh-CN" altLang="en-US" i="1" baseline="-25000" dirty="0">
                  <a:latin typeface="Times New Roman" pitchFamily="18" charset="0"/>
                  <a:cs typeface="Times New Roman" pitchFamily="18" charset="0"/>
                </a:endParaRPr>
              </a:p>
            </p:txBody>
          </p:sp>
        </mc:Choice>
        <mc:Fallback xmlns="">
          <p:sp>
            <p:nvSpPr>
              <p:cNvPr id="67" name="矩形 66"/>
              <p:cNvSpPr>
                <a:spLocks noRot="1" noChangeAspect="1" noMove="1" noResize="1" noEditPoints="1" noAdjustHandles="1" noChangeArrowheads="1" noChangeShapeType="1" noTextEdit="1"/>
              </p:cNvSpPr>
              <p:nvPr/>
            </p:nvSpPr>
            <p:spPr>
              <a:xfrm>
                <a:off x="2286000" y="1447800"/>
                <a:ext cx="838200" cy="362984"/>
              </a:xfrm>
              <a:prstGeom prst="rect">
                <a:avLst/>
              </a:prstGeom>
              <a:blipFill rotWithShape="0">
                <a:blip r:embed="rId6"/>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69" name="矩形 68"/>
              <p:cNvSpPr/>
              <p:nvPr/>
            </p:nvSpPr>
            <p:spPr>
              <a:xfrm>
                <a:off x="4724400" y="1676400"/>
                <a:ext cx="4114800" cy="707886"/>
              </a:xfrm>
              <a:prstGeom prst="rect">
                <a:avLst/>
              </a:prstGeom>
            </p:spPr>
            <p:txBody>
              <a:bodyPr wrap="square">
                <a:spAutoFit/>
              </a:bodyPr>
              <a:lstStyle/>
              <a:p>
                <a14:m>
                  <m:oMath xmlns:m="http://schemas.openxmlformats.org/officeDocument/2006/math">
                    <m:r>
                      <a:rPr lang="en-US" altLang="zh-CN" sz="2000" i="1" dirty="0" smtClean="0">
                        <a:latin typeface="Cambria Math" panose="02040503050406030204" pitchFamily="18" charset="0"/>
                        <a:cs typeface="Times New Roman" pitchFamily="18" charset="0"/>
                      </a:rPr>
                      <m:t>𝑆</m:t>
                    </m:r>
                  </m:oMath>
                </a14:m>
                <a:r>
                  <a:rPr lang="en-US" altLang="zh-CN" sz="2000" dirty="0" smtClean="0">
                    <a:latin typeface="Times New Roman" pitchFamily="18" charset="0"/>
                    <a:cs typeface="Times New Roman" pitchFamily="18" charset="0"/>
                  </a:rPr>
                  <a:t>:</a:t>
                </a:r>
                <a:r>
                  <a:rPr lang="en-US" altLang="zh-CN" sz="2000" i="1" dirty="0" smtClean="0">
                    <a:latin typeface="Times New Roman" pitchFamily="18" charset="0"/>
                    <a:cs typeface="Times New Roman" pitchFamily="18" charset="0"/>
                  </a:rPr>
                  <a:t> </a:t>
                </a:r>
                <a:r>
                  <a:rPr lang="en-US" altLang="zh-CN" sz="2000" dirty="0" smtClean="0">
                    <a:latin typeface="Times New Roman" panose="02020603050405020304" pitchFamily="18" charset="0"/>
                    <a:cs typeface="Times New Roman" panose="02020603050405020304" pitchFamily="18" charset="0"/>
                  </a:rPr>
                  <a:t>the time between transmission of a packet and receiving its ACK</a:t>
                </a:r>
                <a:endParaRPr lang="zh-CN" altLang="en-US" sz="2000" baseline="-25000" dirty="0">
                  <a:latin typeface="Times New Roman" panose="02020603050405020304" pitchFamily="18" charset="0"/>
                  <a:cs typeface="Times New Roman" panose="02020603050405020304" pitchFamily="18" charset="0"/>
                </a:endParaRPr>
              </a:p>
            </p:txBody>
          </p:sp>
        </mc:Choice>
        <mc:Fallback xmlns="">
          <p:sp>
            <p:nvSpPr>
              <p:cNvPr id="69" name="矩形 68"/>
              <p:cNvSpPr>
                <a:spLocks noRot="1" noChangeAspect="1" noMove="1" noResize="1" noEditPoints="1" noAdjustHandles="1" noChangeArrowheads="1" noChangeShapeType="1" noTextEdit="1"/>
              </p:cNvSpPr>
              <p:nvPr/>
            </p:nvSpPr>
            <p:spPr>
              <a:xfrm>
                <a:off x="4724400" y="1676400"/>
                <a:ext cx="4114800" cy="707886"/>
              </a:xfrm>
              <a:prstGeom prst="rect">
                <a:avLst/>
              </a:prstGeom>
              <a:blipFill rotWithShape="0">
                <a:blip r:embed="rId7"/>
                <a:stretch>
                  <a:fillRect l="-1481" t="-4310" b="-14655"/>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70" name="矩形 69"/>
              <p:cNvSpPr/>
              <p:nvPr/>
            </p:nvSpPr>
            <p:spPr>
              <a:xfrm>
                <a:off x="4724400" y="2438400"/>
                <a:ext cx="4267200" cy="400110"/>
              </a:xfrm>
              <a:prstGeom prst="rect">
                <a:avLst/>
              </a:prstGeom>
            </p:spPr>
            <p:txBody>
              <a:bodyPr wrap="square">
                <a:spAutoFit/>
              </a:bodyPr>
              <a:lstStyle/>
              <a:p>
                <a14:m>
                  <m:oMath xmlns:m="http://schemas.openxmlformats.org/officeDocument/2006/math">
                    <m:sSub>
                      <m:sSubPr>
                        <m:ctrlPr>
                          <a:rPr lang="en-US" altLang="zh-CN" sz="2000" i="1" dirty="0">
                            <a:latin typeface="Cambria Math" panose="02040503050406030204" pitchFamily="18" charset="0"/>
                            <a:cs typeface="Times New Roman" pitchFamily="18" charset="0"/>
                          </a:rPr>
                        </m:ctrlPr>
                      </m:sSubPr>
                      <m:e>
                        <m:r>
                          <a:rPr lang="en-US" altLang="zh-CN" sz="2000" i="1" dirty="0">
                            <a:latin typeface="Cambria Math" panose="02040503050406030204" pitchFamily="18" charset="0"/>
                            <a:cs typeface="Times New Roman" pitchFamily="18" charset="0"/>
                          </a:rPr>
                          <m:t>𝐷</m:t>
                        </m:r>
                      </m:e>
                      <m:sub>
                        <m:r>
                          <a:rPr lang="en-US" altLang="zh-CN" sz="2000" i="1" dirty="0">
                            <a:latin typeface="Cambria Math" panose="02040503050406030204" pitchFamily="18" charset="0"/>
                            <a:cs typeface="Times New Roman" pitchFamily="18" charset="0"/>
                          </a:rPr>
                          <m:t>𝑇𝑃</m:t>
                        </m:r>
                      </m:sub>
                    </m:sSub>
                  </m:oMath>
                </a14:m>
                <a:r>
                  <a:rPr lang="en-US" altLang="zh-CN" sz="2000" dirty="0" smtClean="0">
                    <a:latin typeface="Times New Roman" pitchFamily="18" charset="0"/>
                    <a:cs typeface="Times New Roman" pitchFamily="18" charset="0"/>
                  </a:rPr>
                  <a:t>:</a:t>
                </a:r>
                <a:r>
                  <a:rPr lang="en-US" altLang="zh-CN" sz="2000" i="1" dirty="0" smtClean="0">
                    <a:latin typeface="Times New Roman" pitchFamily="18" charset="0"/>
                    <a:cs typeface="Times New Roman" pitchFamily="18" charset="0"/>
                  </a:rPr>
                  <a:t> </a:t>
                </a:r>
                <a:r>
                  <a:rPr lang="en-US" altLang="zh-CN" sz="2000" dirty="0" smtClean="0">
                    <a:latin typeface="Times New Roman" panose="02020603050405020304" pitchFamily="18" charset="0"/>
                    <a:cs typeface="Times New Roman" panose="02020603050405020304" pitchFamily="18" charset="0"/>
                  </a:rPr>
                  <a:t>transmission time of the frame</a:t>
                </a:r>
                <a:endParaRPr lang="zh-CN" altLang="en-US" sz="2000" baseline="-25000" dirty="0">
                  <a:latin typeface="Times New Roman" panose="02020603050405020304" pitchFamily="18" charset="0"/>
                  <a:cs typeface="Times New Roman" panose="02020603050405020304" pitchFamily="18" charset="0"/>
                </a:endParaRPr>
              </a:p>
            </p:txBody>
          </p:sp>
        </mc:Choice>
        <mc:Fallback xmlns="">
          <p:sp>
            <p:nvSpPr>
              <p:cNvPr id="70" name="矩形 69"/>
              <p:cNvSpPr>
                <a:spLocks noRot="1" noChangeAspect="1" noMove="1" noResize="1" noEditPoints="1" noAdjustHandles="1" noChangeArrowheads="1" noChangeShapeType="1" noTextEdit="1"/>
              </p:cNvSpPr>
              <p:nvPr/>
            </p:nvSpPr>
            <p:spPr>
              <a:xfrm>
                <a:off x="4724400" y="2438400"/>
                <a:ext cx="4267200" cy="400110"/>
              </a:xfrm>
              <a:prstGeom prst="rect">
                <a:avLst/>
              </a:prstGeom>
              <a:blipFill rotWithShape="0">
                <a:blip r:embed="rId8"/>
                <a:stretch>
                  <a:fillRect t="-7576" b="-25758"/>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71" name="矩形 70"/>
              <p:cNvSpPr/>
              <p:nvPr/>
            </p:nvSpPr>
            <p:spPr>
              <a:xfrm>
                <a:off x="4724400" y="2895600"/>
                <a:ext cx="4267200" cy="400110"/>
              </a:xfrm>
              <a:prstGeom prst="rect">
                <a:avLst/>
              </a:prstGeom>
            </p:spPr>
            <p:txBody>
              <a:bodyPr wrap="square">
                <a:spAutoFit/>
              </a:bodyPr>
              <a:lstStyle/>
              <a:p>
                <a14:m>
                  <m:oMath xmlns:m="http://schemas.openxmlformats.org/officeDocument/2006/math">
                    <m:sSub>
                      <m:sSubPr>
                        <m:ctrlPr>
                          <a:rPr lang="en-US" altLang="zh-CN" sz="2000" i="1" dirty="0" smtClean="0">
                            <a:latin typeface="Cambria Math" panose="02040503050406030204" pitchFamily="18" charset="0"/>
                            <a:cs typeface="Times New Roman" pitchFamily="18" charset="0"/>
                          </a:rPr>
                        </m:ctrlPr>
                      </m:sSubPr>
                      <m:e>
                        <m:r>
                          <a:rPr lang="en-US" altLang="zh-CN" sz="2000" i="1" dirty="0">
                            <a:latin typeface="Cambria Math" panose="02040503050406030204" pitchFamily="18" charset="0"/>
                            <a:cs typeface="Times New Roman" pitchFamily="18" charset="0"/>
                          </a:rPr>
                          <m:t>𝐷</m:t>
                        </m:r>
                      </m:e>
                      <m:sub>
                        <m:r>
                          <a:rPr lang="en-US" altLang="zh-CN" sz="2000" i="1" dirty="0">
                            <a:latin typeface="Cambria Math" panose="02040503050406030204" pitchFamily="18" charset="0"/>
                            <a:cs typeface="Times New Roman" pitchFamily="18" charset="0"/>
                          </a:rPr>
                          <m:t>𝑇</m:t>
                        </m:r>
                        <m:r>
                          <a:rPr lang="en-US" altLang="zh-CN" sz="2000" b="0" i="1" dirty="0" smtClean="0">
                            <a:latin typeface="Cambria Math" panose="02040503050406030204" pitchFamily="18" charset="0"/>
                            <a:cs typeface="Times New Roman" pitchFamily="18" charset="0"/>
                          </a:rPr>
                          <m:t>𝐴</m:t>
                        </m:r>
                      </m:sub>
                    </m:sSub>
                  </m:oMath>
                </a14:m>
                <a:r>
                  <a:rPr lang="en-US" altLang="zh-CN" sz="2000" dirty="0" smtClean="0">
                    <a:latin typeface="Times New Roman" pitchFamily="18" charset="0"/>
                    <a:cs typeface="Times New Roman" pitchFamily="18" charset="0"/>
                  </a:rPr>
                  <a:t>:</a:t>
                </a:r>
                <a:r>
                  <a:rPr lang="en-US" altLang="zh-CN" sz="2000" i="1" dirty="0" smtClean="0">
                    <a:latin typeface="Times New Roman" pitchFamily="18" charset="0"/>
                    <a:cs typeface="Times New Roman" pitchFamily="18" charset="0"/>
                  </a:rPr>
                  <a:t> </a:t>
                </a:r>
                <a:r>
                  <a:rPr lang="en-US" altLang="zh-CN" sz="2000" dirty="0" smtClean="0">
                    <a:latin typeface="Times New Roman" panose="02020603050405020304" pitchFamily="18" charset="0"/>
                    <a:cs typeface="Times New Roman" panose="02020603050405020304" pitchFamily="18" charset="0"/>
                  </a:rPr>
                  <a:t>transmission time of the ACK</a:t>
                </a:r>
                <a:endParaRPr lang="zh-CN" altLang="en-US" sz="2000" baseline="-25000" dirty="0">
                  <a:latin typeface="Times New Roman" panose="02020603050405020304" pitchFamily="18" charset="0"/>
                  <a:cs typeface="Times New Roman" panose="02020603050405020304" pitchFamily="18" charset="0"/>
                </a:endParaRPr>
              </a:p>
            </p:txBody>
          </p:sp>
        </mc:Choice>
        <mc:Fallback xmlns="">
          <p:sp>
            <p:nvSpPr>
              <p:cNvPr id="71" name="矩形 70"/>
              <p:cNvSpPr>
                <a:spLocks noRot="1" noChangeAspect="1" noMove="1" noResize="1" noEditPoints="1" noAdjustHandles="1" noChangeArrowheads="1" noChangeShapeType="1" noTextEdit="1"/>
              </p:cNvSpPr>
              <p:nvPr/>
            </p:nvSpPr>
            <p:spPr>
              <a:xfrm>
                <a:off x="4724400" y="2895600"/>
                <a:ext cx="4267200" cy="400110"/>
              </a:xfrm>
              <a:prstGeom prst="rect">
                <a:avLst/>
              </a:prstGeom>
              <a:blipFill rotWithShape="0">
                <a:blip r:embed="rId9"/>
                <a:stretch>
                  <a:fillRect t="-7576" b="-25758"/>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72" name="矩形 71"/>
              <p:cNvSpPr/>
              <p:nvPr/>
            </p:nvSpPr>
            <p:spPr>
              <a:xfrm>
                <a:off x="4724400" y="3276600"/>
                <a:ext cx="4267200" cy="400110"/>
              </a:xfrm>
              <a:prstGeom prst="rect">
                <a:avLst/>
              </a:prstGeom>
            </p:spPr>
            <p:txBody>
              <a:bodyPr wrap="square">
                <a:spAutoFit/>
              </a:bodyPr>
              <a:lstStyle/>
              <a:p>
                <a14:m>
                  <m:oMath xmlns:m="http://schemas.openxmlformats.org/officeDocument/2006/math">
                    <m:sSub>
                      <m:sSubPr>
                        <m:ctrlPr>
                          <a:rPr lang="en-US" altLang="zh-CN" sz="2000" i="1" dirty="0">
                            <a:latin typeface="Cambria Math" panose="02040503050406030204" pitchFamily="18" charset="0"/>
                            <a:cs typeface="Times New Roman" pitchFamily="18" charset="0"/>
                          </a:rPr>
                        </m:ctrlPr>
                      </m:sSubPr>
                      <m:e>
                        <m:r>
                          <a:rPr lang="en-US" altLang="zh-CN" sz="2000" i="1" dirty="0">
                            <a:latin typeface="Cambria Math" panose="02040503050406030204" pitchFamily="18" charset="0"/>
                            <a:cs typeface="Times New Roman" pitchFamily="18" charset="0"/>
                          </a:rPr>
                          <m:t>𝐷</m:t>
                        </m:r>
                      </m:e>
                      <m:sub>
                        <m:r>
                          <a:rPr lang="en-US" altLang="zh-CN" sz="2000" i="1" dirty="0">
                            <a:latin typeface="Cambria Math" panose="02040503050406030204" pitchFamily="18" charset="0"/>
                            <a:cs typeface="Times New Roman" pitchFamily="18" charset="0"/>
                          </a:rPr>
                          <m:t>𝑃</m:t>
                        </m:r>
                      </m:sub>
                    </m:sSub>
                  </m:oMath>
                </a14:m>
                <a:r>
                  <a:rPr lang="en-US" altLang="zh-CN" sz="2000" dirty="0" smtClean="0">
                    <a:latin typeface="Times New Roman" pitchFamily="18" charset="0"/>
                    <a:cs typeface="Times New Roman" pitchFamily="18" charset="0"/>
                  </a:rPr>
                  <a:t>:</a:t>
                </a:r>
                <a:r>
                  <a:rPr lang="en-US" altLang="zh-CN" sz="2000" i="1" dirty="0" smtClean="0">
                    <a:latin typeface="Times New Roman" pitchFamily="18" charset="0"/>
                    <a:cs typeface="Times New Roman" pitchFamily="18" charset="0"/>
                  </a:rPr>
                  <a:t>  </a:t>
                </a:r>
                <a:r>
                  <a:rPr lang="en-US" altLang="zh-CN" sz="2000" dirty="0" smtClean="0">
                    <a:latin typeface="Times New Roman" panose="02020603050405020304" pitchFamily="18" charset="0"/>
                    <a:cs typeface="Times New Roman" panose="02020603050405020304" pitchFamily="18" charset="0"/>
                  </a:rPr>
                  <a:t>propagation delay on the link</a:t>
                </a:r>
                <a:endParaRPr lang="zh-CN" altLang="en-US" sz="2000" baseline="-25000" dirty="0">
                  <a:latin typeface="Times New Roman" panose="02020603050405020304" pitchFamily="18" charset="0"/>
                  <a:cs typeface="Times New Roman" panose="02020603050405020304" pitchFamily="18" charset="0"/>
                </a:endParaRPr>
              </a:p>
            </p:txBody>
          </p:sp>
        </mc:Choice>
        <mc:Fallback xmlns="">
          <p:sp>
            <p:nvSpPr>
              <p:cNvPr id="72" name="矩形 71"/>
              <p:cNvSpPr>
                <a:spLocks noRot="1" noChangeAspect="1" noMove="1" noResize="1" noEditPoints="1" noAdjustHandles="1" noChangeArrowheads="1" noChangeShapeType="1" noTextEdit="1"/>
              </p:cNvSpPr>
              <p:nvPr/>
            </p:nvSpPr>
            <p:spPr>
              <a:xfrm>
                <a:off x="4724400" y="3276600"/>
                <a:ext cx="4267200" cy="400110"/>
              </a:xfrm>
              <a:prstGeom prst="rect">
                <a:avLst/>
              </a:prstGeom>
              <a:blipFill rotWithShape="0">
                <a:blip r:embed="rId10"/>
                <a:stretch>
                  <a:fillRect t="-9231" b="-26154"/>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74" name="矩形 73"/>
              <p:cNvSpPr/>
              <p:nvPr/>
            </p:nvSpPr>
            <p:spPr>
              <a:xfrm>
                <a:off x="838200" y="4419600"/>
                <a:ext cx="6096000" cy="1015663"/>
              </a:xfrm>
              <a:prstGeom prst="rect">
                <a:avLst/>
              </a:prstGeom>
            </p:spPr>
            <p:txBody>
              <a:bodyPr wrap="square">
                <a:spAutoFit/>
              </a:bodyPr>
              <a:lstStyle/>
              <a:p>
                <a:r>
                  <a:rPr lang="en-US" altLang="zh-CN" sz="2000" b="1" dirty="0" smtClean="0">
                    <a:latin typeface="Times New Roman" panose="02020603050405020304" pitchFamily="18" charset="0"/>
                    <a:cs typeface="Times New Roman" panose="02020603050405020304" pitchFamily="18" charset="0"/>
                  </a:rPr>
                  <a:t>Efficiency of stop and wait if there is no errors</a:t>
                </a:r>
              </a:p>
              <a:p>
                <a:endParaRPr lang="en-US" altLang="zh-CN" sz="2000" dirty="0" smtClean="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r>
                        <a:rPr lang="en-US" altLang="zh-CN" sz="2000" i="1" dirty="0" smtClean="0">
                          <a:latin typeface="Cambria Math" panose="02040503050406030204" pitchFamily="18" charset="0"/>
                          <a:cs typeface="Times New Roman" pitchFamily="18" charset="0"/>
                        </a:rPr>
                        <m:t>𝐸</m:t>
                      </m:r>
                      <m:r>
                        <a:rPr lang="en-US" altLang="zh-CN" sz="2000" i="1" dirty="0" smtClean="0">
                          <a:latin typeface="Cambria Math" panose="02040503050406030204" pitchFamily="18" charset="0"/>
                          <a:cs typeface="Times New Roman" pitchFamily="18" charset="0"/>
                        </a:rPr>
                        <m:t>=</m:t>
                      </m:r>
                      <m:sSub>
                        <m:sSubPr>
                          <m:ctrlPr>
                            <a:rPr lang="en-US" altLang="zh-CN" sz="2000" b="0" i="1" dirty="0" smtClean="0">
                              <a:latin typeface="Cambria Math" panose="02040503050406030204" pitchFamily="18" charset="0"/>
                              <a:cs typeface="Times New Roman" pitchFamily="18" charset="0"/>
                            </a:rPr>
                          </m:ctrlPr>
                        </m:sSubPr>
                        <m:e>
                          <m:r>
                            <a:rPr lang="en-US" altLang="zh-CN" sz="2000" i="1" dirty="0" smtClean="0">
                              <a:latin typeface="Cambria Math" panose="02040503050406030204" pitchFamily="18" charset="0"/>
                              <a:cs typeface="Times New Roman" pitchFamily="18" charset="0"/>
                            </a:rPr>
                            <m:t>𝐷</m:t>
                          </m:r>
                        </m:e>
                        <m:sub>
                          <m:r>
                            <a:rPr lang="en-US" altLang="zh-CN" sz="2000" b="0" i="1" dirty="0" smtClean="0">
                              <a:latin typeface="Cambria Math" panose="02040503050406030204" pitchFamily="18" charset="0"/>
                              <a:cs typeface="Times New Roman" pitchFamily="18" charset="0"/>
                            </a:rPr>
                            <m:t>𝑇𝑃</m:t>
                          </m:r>
                        </m:sub>
                      </m:sSub>
                      <m:r>
                        <a:rPr lang="en-US" altLang="zh-CN" sz="2000" i="1" dirty="0" smtClean="0">
                          <a:latin typeface="Cambria Math" panose="02040503050406030204" pitchFamily="18" charset="0"/>
                          <a:cs typeface="Times New Roman" pitchFamily="18" charset="0"/>
                        </a:rPr>
                        <m:t>/</m:t>
                      </m:r>
                      <m:r>
                        <a:rPr lang="en-US" altLang="zh-CN" sz="2000" i="1" dirty="0" smtClean="0">
                          <a:latin typeface="Cambria Math" panose="02040503050406030204" pitchFamily="18" charset="0"/>
                          <a:cs typeface="Times New Roman" pitchFamily="18" charset="0"/>
                        </a:rPr>
                        <m:t>𝑆</m:t>
                      </m:r>
                      <m:r>
                        <a:rPr lang="en-US" altLang="zh-CN" sz="2000" i="1" dirty="0" smtClean="0">
                          <a:latin typeface="Cambria Math" panose="02040503050406030204" pitchFamily="18" charset="0"/>
                          <a:cs typeface="Times New Roman" pitchFamily="18" charset="0"/>
                        </a:rPr>
                        <m:t>=</m:t>
                      </m:r>
                      <m:sSub>
                        <m:sSubPr>
                          <m:ctrlPr>
                            <a:rPr lang="en-US" altLang="zh-CN" sz="2000" i="1" dirty="0">
                              <a:latin typeface="Cambria Math" panose="02040503050406030204" pitchFamily="18" charset="0"/>
                              <a:cs typeface="Times New Roman" pitchFamily="18" charset="0"/>
                            </a:rPr>
                          </m:ctrlPr>
                        </m:sSubPr>
                        <m:e>
                          <m:r>
                            <a:rPr lang="en-US" altLang="zh-CN" sz="2000" i="1" dirty="0">
                              <a:latin typeface="Cambria Math" panose="02040503050406030204" pitchFamily="18" charset="0"/>
                              <a:cs typeface="Times New Roman" pitchFamily="18" charset="0"/>
                            </a:rPr>
                            <m:t>𝐷</m:t>
                          </m:r>
                        </m:e>
                        <m:sub>
                          <m:r>
                            <a:rPr lang="en-US" altLang="zh-CN" sz="2000" i="1" dirty="0">
                              <a:latin typeface="Cambria Math" panose="02040503050406030204" pitchFamily="18" charset="0"/>
                              <a:cs typeface="Times New Roman" pitchFamily="18" charset="0"/>
                            </a:rPr>
                            <m:t>𝑇𝑃</m:t>
                          </m:r>
                        </m:sub>
                      </m:sSub>
                      <m:r>
                        <a:rPr lang="en-US" altLang="zh-CN" sz="2000" i="1" dirty="0" smtClean="0">
                          <a:latin typeface="Cambria Math" panose="02040503050406030204" pitchFamily="18" charset="0"/>
                          <a:cs typeface="Times New Roman" pitchFamily="18" charset="0"/>
                        </a:rPr>
                        <m:t>/(</m:t>
                      </m:r>
                      <m:sSub>
                        <m:sSubPr>
                          <m:ctrlPr>
                            <a:rPr lang="en-US" altLang="zh-CN" sz="2000" i="1" dirty="0">
                              <a:latin typeface="Cambria Math" panose="02040503050406030204" pitchFamily="18" charset="0"/>
                              <a:cs typeface="Times New Roman" pitchFamily="18" charset="0"/>
                            </a:rPr>
                          </m:ctrlPr>
                        </m:sSubPr>
                        <m:e>
                          <m:r>
                            <a:rPr lang="en-US" altLang="zh-CN" sz="2000" i="1" dirty="0">
                              <a:latin typeface="Cambria Math" panose="02040503050406030204" pitchFamily="18" charset="0"/>
                              <a:cs typeface="Times New Roman" pitchFamily="18" charset="0"/>
                            </a:rPr>
                            <m:t>𝐷</m:t>
                          </m:r>
                        </m:e>
                        <m:sub>
                          <m:r>
                            <a:rPr lang="en-US" altLang="zh-CN" sz="2000" i="1" dirty="0">
                              <a:latin typeface="Cambria Math" panose="02040503050406030204" pitchFamily="18" charset="0"/>
                              <a:cs typeface="Times New Roman" pitchFamily="18" charset="0"/>
                            </a:rPr>
                            <m:t>𝑇𝑃</m:t>
                          </m:r>
                        </m:sub>
                      </m:sSub>
                      <m:r>
                        <a:rPr lang="en-US" altLang="zh-CN" sz="2000" i="1" dirty="0" smtClean="0">
                          <a:latin typeface="Cambria Math" panose="02040503050406030204" pitchFamily="18" charset="0"/>
                          <a:cs typeface="Times New Roman" pitchFamily="18" charset="0"/>
                        </a:rPr>
                        <m:t>+</m:t>
                      </m:r>
                      <m:sSub>
                        <m:sSubPr>
                          <m:ctrlPr>
                            <a:rPr lang="en-US" altLang="zh-CN" sz="2000" i="1" dirty="0">
                              <a:latin typeface="Cambria Math" panose="02040503050406030204" pitchFamily="18" charset="0"/>
                              <a:cs typeface="Times New Roman" pitchFamily="18" charset="0"/>
                            </a:rPr>
                          </m:ctrlPr>
                        </m:sSubPr>
                        <m:e>
                          <m:r>
                            <a:rPr lang="en-US" altLang="zh-CN" sz="2000" i="1" dirty="0">
                              <a:latin typeface="Cambria Math" panose="02040503050406030204" pitchFamily="18" charset="0"/>
                              <a:cs typeface="Times New Roman" pitchFamily="18" charset="0"/>
                            </a:rPr>
                            <m:t>𝐷</m:t>
                          </m:r>
                        </m:e>
                        <m:sub>
                          <m:r>
                            <a:rPr lang="en-US" altLang="zh-CN" sz="2000" i="1" dirty="0">
                              <a:latin typeface="Cambria Math" panose="02040503050406030204" pitchFamily="18" charset="0"/>
                              <a:cs typeface="Times New Roman" pitchFamily="18" charset="0"/>
                            </a:rPr>
                            <m:t>𝑇</m:t>
                          </m:r>
                          <m:r>
                            <a:rPr lang="en-US" altLang="zh-CN" sz="2000" b="0" i="1" dirty="0" smtClean="0">
                              <a:latin typeface="Cambria Math" panose="02040503050406030204" pitchFamily="18" charset="0"/>
                              <a:cs typeface="Times New Roman" pitchFamily="18" charset="0"/>
                            </a:rPr>
                            <m:t>𝐴</m:t>
                          </m:r>
                        </m:sub>
                      </m:sSub>
                      <m:r>
                        <a:rPr lang="en-US" altLang="zh-CN" sz="2000" i="1" dirty="0" smtClean="0">
                          <a:latin typeface="Cambria Math" panose="02040503050406030204" pitchFamily="18" charset="0"/>
                          <a:cs typeface="Times New Roman" pitchFamily="18" charset="0"/>
                        </a:rPr>
                        <m:t>+2</m:t>
                      </m:r>
                      <m:sSub>
                        <m:sSubPr>
                          <m:ctrlPr>
                            <a:rPr lang="en-US" altLang="zh-CN" sz="2000" i="1" dirty="0">
                              <a:latin typeface="Cambria Math" panose="02040503050406030204" pitchFamily="18" charset="0"/>
                              <a:cs typeface="Times New Roman" pitchFamily="18" charset="0"/>
                            </a:rPr>
                          </m:ctrlPr>
                        </m:sSubPr>
                        <m:e>
                          <m:r>
                            <a:rPr lang="en-US" altLang="zh-CN" sz="2000" i="1" dirty="0">
                              <a:latin typeface="Cambria Math" panose="02040503050406030204" pitchFamily="18" charset="0"/>
                              <a:cs typeface="Times New Roman" pitchFamily="18" charset="0"/>
                            </a:rPr>
                            <m:t>𝐷</m:t>
                          </m:r>
                        </m:e>
                        <m:sub>
                          <m:r>
                            <a:rPr lang="en-US" altLang="zh-CN" sz="2000" i="1" dirty="0">
                              <a:latin typeface="Cambria Math" panose="02040503050406030204" pitchFamily="18" charset="0"/>
                              <a:cs typeface="Times New Roman" pitchFamily="18" charset="0"/>
                            </a:rPr>
                            <m:t>𝑃</m:t>
                          </m:r>
                        </m:sub>
                      </m:sSub>
                      <m:r>
                        <a:rPr lang="en-US" altLang="zh-CN" sz="2000" i="1" dirty="0" smtClean="0">
                          <a:latin typeface="Cambria Math" panose="02040503050406030204" pitchFamily="18" charset="0"/>
                          <a:cs typeface="Times New Roman" pitchFamily="18" charset="0"/>
                        </a:rPr>
                        <m:t>)</m:t>
                      </m:r>
                    </m:oMath>
                  </m:oMathPara>
                </a14:m>
                <a:endParaRPr lang="zh-CN" altLang="en-US" sz="2000" baseline="-25000" dirty="0">
                  <a:latin typeface="Times New Roman" panose="02020603050405020304" pitchFamily="18" charset="0"/>
                  <a:cs typeface="Times New Roman" panose="02020603050405020304" pitchFamily="18" charset="0"/>
                </a:endParaRPr>
              </a:p>
            </p:txBody>
          </p:sp>
        </mc:Choice>
        <mc:Fallback xmlns="">
          <p:sp>
            <p:nvSpPr>
              <p:cNvPr id="74" name="矩形 73"/>
              <p:cNvSpPr>
                <a:spLocks noRot="1" noChangeAspect="1" noMove="1" noResize="1" noEditPoints="1" noAdjustHandles="1" noChangeArrowheads="1" noChangeShapeType="1" noTextEdit="1"/>
              </p:cNvSpPr>
              <p:nvPr/>
            </p:nvSpPr>
            <p:spPr>
              <a:xfrm>
                <a:off x="838200" y="4419600"/>
                <a:ext cx="6096000" cy="1015663"/>
              </a:xfrm>
              <a:prstGeom prst="rect">
                <a:avLst/>
              </a:prstGeom>
              <a:blipFill rotWithShape="0">
                <a:blip r:embed="rId11"/>
                <a:stretch>
                  <a:fillRect l="-1100" t="-2994" b="-5389"/>
                </a:stretch>
              </a:blipFill>
            </p:spPr>
            <p:txBody>
              <a:bodyPr/>
              <a:lstStyle/>
              <a:p>
                <a:r>
                  <a:rPr lang="zh-CN" alt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up)">
                                      <p:cBhvr>
                                        <p:cTn id="7" dur="500"/>
                                        <p:tgtEl>
                                          <p:spTgt spid="33"/>
                                        </p:tgtEl>
                                      </p:cBhvr>
                                    </p:animEffect>
                                  </p:childTnLst>
                                </p:cTn>
                              </p:par>
                              <p:par>
                                <p:cTn id="8" presetID="22" presetClass="entr" presetSubtype="1" fill="hold" nodeType="withEffect">
                                  <p:stCondLst>
                                    <p:cond delay="0"/>
                                  </p:stCondLst>
                                  <p:childTnLst>
                                    <p:set>
                                      <p:cBhvr>
                                        <p:cTn id="9" dur="1" fill="hold">
                                          <p:stCondLst>
                                            <p:cond delay="0"/>
                                          </p:stCondLst>
                                        </p:cTn>
                                        <p:tgtEl>
                                          <p:spTgt spid="35"/>
                                        </p:tgtEl>
                                        <p:attrNameLst>
                                          <p:attrName>style.visibility</p:attrName>
                                        </p:attrNameLst>
                                      </p:cBhvr>
                                      <p:to>
                                        <p:strVal val="visible"/>
                                      </p:to>
                                    </p:set>
                                    <p:animEffect transition="in" filter="wipe(up)">
                                      <p:cBhvr>
                                        <p:cTn id="10" dur="500"/>
                                        <p:tgtEl>
                                          <p:spTgt spid="35"/>
                                        </p:tgtEl>
                                      </p:cBhvr>
                                    </p:animEffect>
                                  </p:childTnLst>
                                </p:cTn>
                              </p:par>
                              <p:par>
                                <p:cTn id="11" presetID="22" presetClass="entr" presetSubtype="1" fill="hold" nodeType="withEffect">
                                  <p:stCondLst>
                                    <p:cond delay="0"/>
                                  </p:stCondLst>
                                  <p:childTnLst>
                                    <p:set>
                                      <p:cBhvr>
                                        <p:cTn id="12" dur="1" fill="hold">
                                          <p:stCondLst>
                                            <p:cond delay="0"/>
                                          </p:stCondLst>
                                        </p:cTn>
                                        <p:tgtEl>
                                          <p:spTgt spid="36"/>
                                        </p:tgtEl>
                                        <p:attrNameLst>
                                          <p:attrName>style.visibility</p:attrName>
                                        </p:attrNameLst>
                                      </p:cBhvr>
                                      <p:to>
                                        <p:strVal val="visible"/>
                                      </p:to>
                                    </p:set>
                                    <p:animEffect transition="in" filter="wipe(up)">
                                      <p:cBhvr>
                                        <p:cTn id="13" dur="500"/>
                                        <p:tgtEl>
                                          <p:spTgt spid="36"/>
                                        </p:tgtEl>
                                      </p:cBhvr>
                                    </p:animEffect>
                                  </p:childTnLst>
                                </p:cTn>
                              </p:par>
                              <p:par>
                                <p:cTn id="14" presetID="22" presetClass="entr" presetSubtype="1" fill="hold" nodeType="withEffect">
                                  <p:stCondLst>
                                    <p:cond delay="0"/>
                                  </p:stCondLst>
                                  <p:childTnLst>
                                    <p:set>
                                      <p:cBhvr>
                                        <p:cTn id="15" dur="1" fill="hold">
                                          <p:stCondLst>
                                            <p:cond delay="0"/>
                                          </p:stCondLst>
                                        </p:cTn>
                                        <p:tgtEl>
                                          <p:spTgt spid="45"/>
                                        </p:tgtEl>
                                        <p:attrNameLst>
                                          <p:attrName>style.visibility</p:attrName>
                                        </p:attrNameLst>
                                      </p:cBhvr>
                                      <p:to>
                                        <p:strVal val="visible"/>
                                      </p:to>
                                    </p:set>
                                    <p:animEffect transition="in" filter="wipe(up)">
                                      <p:cBhvr>
                                        <p:cTn id="16" dur="500"/>
                                        <p:tgtEl>
                                          <p:spTgt spid="45"/>
                                        </p:tgtEl>
                                      </p:cBhvr>
                                    </p:animEffect>
                                  </p:childTnLst>
                                </p:cTn>
                              </p:par>
                              <p:par>
                                <p:cTn id="17" presetID="22" presetClass="entr" presetSubtype="1" fill="hold" nodeType="withEffect">
                                  <p:stCondLst>
                                    <p:cond delay="0"/>
                                  </p:stCondLst>
                                  <p:childTnLst>
                                    <p:set>
                                      <p:cBhvr>
                                        <p:cTn id="18" dur="1" fill="hold">
                                          <p:stCondLst>
                                            <p:cond delay="0"/>
                                          </p:stCondLst>
                                        </p:cTn>
                                        <p:tgtEl>
                                          <p:spTgt spid="38"/>
                                        </p:tgtEl>
                                        <p:attrNameLst>
                                          <p:attrName>style.visibility</p:attrName>
                                        </p:attrNameLst>
                                      </p:cBhvr>
                                      <p:to>
                                        <p:strVal val="visible"/>
                                      </p:to>
                                    </p:set>
                                    <p:animEffect transition="in" filter="wipe(up)">
                                      <p:cBhvr>
                                        <p:cTn id="19" dur="500"/>
                                        <p:tgtEl>
                                          <p:spTgt spid="38"/>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51"/>
                                        </p:tgtEl>
                                        <p:attrNameLst>
                                          <p:attrName>style.visibility</p:attrName>
                                        </p:attrNameLst>
                                      </p:cBhvr>
                                      <p:to>
                                        <p:strVal val="visible"/>
                                      </p:to>
                                    </p:set>
                                    <p:animEffect transition="in" filter="wipe(left)">
                                      <p:cBhvr>
                                        <p:cTn id="24" dur="500"/>
                                        <p:tgtEl>
                                          <p:spTgt spid="51"/>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57"/>
                                        </p:tgtEl>
                                        <p:attrNameLst>
                                          <p:attrName>style.visibility</p:attrName>
                                        </p:attrNameLst>
                                      </p:cBhvr>
                                      <p:to>
                                        <p:strVal val="visible"/>
                                      </p:to>
                                    </p:set>
                                    <p:animEffect transition="in" filter="wipe(left)">
                                      <p:cBhvr>
                                        <p:cTn id="27" dur="500"/>
                                        <p:tgtEl>
                                          <p:spTgt spid="57"/>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52"/>
                                        </p:tgtEl>
                                        <p:attrNameLst>
                                          <p:attrName>style.visibility</p:attrName>
                                        </p:attrNameLst>
                                      </p:cBhvr>
                                      <p:to>
                                        <p:strVal val="visible"/>
                                      </p:to>
                                    </p:set>
                                    <p:animEffect transition="in" filter="wipe(left)">
                                      <p:cBhvr>
                                        <p:cTn id="32" dur="500"/>
                                        <p:tgtEl>
                                          <p:spTgt spid="52"/>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58"/>
                                        </p:tgtEl>
                                        <p:attrNameLst>
                                          <p:attrName>style.visibility</p:attrName>
                                        </p:attrNameLst>
                                      </p:cBhvr>
                                      <p:to>
                                        <p:strVal val="visible"/>
                                      </p:to>
                                    </p:set>
                                    <p:animEffect transition="in" filter="wipe(left)">
                                      <p:cBhvr>
                                        <p:cTn id="35" dur="500"/>
                                        <p:tgtEl>
                                          <p:spTgt spid="58"/>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54"/>
                                        </p:tgtEl>
                                        <p:attrNameLst>
                                          <p:attrName>style.visibility</p:attrName>
                                        </p:attrNameLst>
                                      </p:cBhvr>
                                      <p:to>
                                        <p:strVal val="visible"/>
                                      </p:to>
                                    </p:set>
                                    <p:animEffect transition="in" filter="wipe(left)">
                                      <p:cBhvr>
                                        <p:cTn id="40" dur="500"/>
                                        <p:tgtEl>
                                          <p:spTgt spid="54"/>
                                        </p:tgtEl>
                                      </p:cBhvr>
                                    </p:animEffect>
                                  </p:childTnLst>
                                </p:cTn>
                              </p:par>
                              <p:par>
                                <p:cTn id="41" presetID="22" presetClass="entr" presetSubtype="8" fill="hold" grpId="0" nodeType="withEffect">
                                  <p:stCondLst>
                                    <p:cond delay="0"/>
                                  </p:stCondLst>
                                  <p:childTnLst>
                                    <p:set>
                                      <p:cBhvr>
                                        <p:cTn id="42" dur="1" fill="hold">
                                          <p:stCondLst>
                                            <p:cond delay="0"/>
                                          </p:stCondLst>
                                        </p:cTn>
                                        <p:tgtEl>
                                          <p:spTgt spid="59"/>
                                        </p:tgtEl>
                                        <p:attrNameLst>
                                          <p:attrName>style.visibility</p:attrName>
                                        </p:attrNameLst>
                                      </p:cBhvr>
                                      <p:to>
                                        <p:strVal val="visible"/>
                                      </p:to>
                                    </p:set>
                                    <p:animEffect transition="in" filter="wipe(left)">
                                      <p:cBhvr>
                                        <p:cTn id="43" dur="500"/>
                                        <p:tgtEl>
                                          <p:spTgt spid="59"/>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childTnLst>
                                    <p:set>
                                      <p:cBhvr>
                                        <p:cTn id="47" dur="1" fill="hold">
                                          <p:stCondLst>
                                            <p:cond delay="0"/>
                                          </p:stCondLst>
                                        </p:cTn>
                                        <p:tgtEl>
                                          <p:spTgt spid="55"/>
                                        </p:tgtEl>
                                        <p:attrNameLst>
                                          <p:attrName>style.visibility</p:attrName>
                                        </p:attrNameLst>
                                      </p:cBhvr>
                                      <p:to>
                                        <p:strVal val="visible"/>
                                      </p:to>
                                    </p:set>
                                    <p:animEffect transition="in" filter="wipe(left)">
                                      <p:cBhvr>
                                        <p:cTn id="48" dur="500"/>
                                        <p:tgtEl>
                                          <p:spTgt spid="55"/>
                                        </p:tgtEl>
                                      </p:cBhvr>
                                    </p:animEffect>
                                  </p:childTnLst>
                                </p:cTn>
                              </p:par>
                              <p:par>
                                <p:cTn id="49" presetID="22" presetClass="entr" presetSubtype="8" fill="hold" grpId="0" nodeType="withEffect">
                                  <p:stCondLst>
                                    <p:cond delay="0"/>
                                  </p:stCondLst>
                                  <p:childTnLst>
                                    <p:set>
                                      <p:cBhvr>
                                        <p:cTn id="50" dur="1" fill="hold">
                                          <p:stCondLst>
                                            <p:cond delay="0"/>
                                          </p:stCondLst>
                                        </p:cTn>
                                        <p:tgtEl>
                                          <p:spTgt spid="60"/>
                                        </p:tgtEl>
                                        <p:attrNameLst>
                                          <p:attrName>style.visibility</p:attrName>
                                        </p:attrNameLst>
                                      </p:cBhvr>
                                      <p:to>
                                        <p:strVal val="visible"/>
                                      </p:to>
                                    </p:set>
                                    <p:animEffect transition="in" filter="wipe(left)">
                                      <p:cBhvr>
                                        <p:cTn id="51" dur="500"/>
                                        <p:tgtEl>
                                          <p:spTgt spid="60"/>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nodeType="clickEffect">
                                  <p:stCondLst>
                                    <p:cond delay="0"/>
                                  </p:stCondLst>
                                  <p:childTnLst>
                                    <p:set>
                                      <p:cBhvr>
                                        <p:cTn id="55" dur="1" fill="hold">
                                          <p:stCondLst>
                                            <p:cond delay="0"/>
                                          </p:stCondLst>
                                        </p:cTn>
                                        <p:tgtEl>
                                          <p:spTgt spid="66"/>
                                        </p:tgtEl>
                                        <p:attrNameLst>
                                          <p:attrName>style.visibility</p:attrName>
                                        </p:attrNameLst>
                                      </p:cBhvr>
                                      <p:to>
                                        <p:strVal val="visible"/>
                                      </p:to>
                                    </p:set>
                                    <p:animEffect transition="in" filter="wipe(left)">
                                      <p:cBhvr>
                                        <p:cTn id="56" dur="500"/>
                                        <p:tgtEl>
                                          <p:spTgt spid="66"/>
                                        </p:tgtEl>
                                      </p:cBhvr>
                                    </p:animEffect>
                                  </p:childTnLst>
                                </p:cTn>
                              </p:par>
                              <p:par>
                                <p:cTn id="57" presetID="22" presetClass="entr" presetSubtype="8" fill="hold" grpId="0" nodeType="withEffect">
                                  <p:stCondLst>
                                    <p:cond delay="0"/>
                                  </p:stCondLst>
                                  <p:childTnLst>
                                    <p:set>
                                      <p:cBhvr>
                                        <p:cTn id="58" dur="1" fill="hold">
                                          <p:stCondLst>
                                            <p:cond delay="0"/>
                                          </p:stCondLst>
                                        </p:cTn>
                                        <p:tgtEl>
                                          <p:spTgt spid="67"/>
                                        </p:tgtEl>
                                        <p:attrNameLst>
                                          <p:attrName>style.visibility</p:attrName>
                                        </p:attrNameLst>
                                      </p:cBhvr>
                                      <p:to>
                                        <p:strVal val="visible"/>
                                      </p:to>
                                    </p:set>
                                    <p:animEffect transition="in" filter="wipe(left)">
                                      <p:cBhvr>
                                        <p:cTn id="59" dur="500"/>
                                        <p:tgtEl>
                                          <p:spTgt spid="67"/>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childTnLst>
                                    <p:set>
                                      <p:cBhvr>
                                        <p:cTn id="63" dur="1" fill="hold">
                                          <p:stCondLst>
                                            <p:cond delay="0"/>
                                          </p:stCondLst>
                                        </p:cTn>
                                        <p:tgtEl>
                                          <p:spTgt spid="69"/>
                                        </p:tgtEl>
                                        <p:attrNameLst>
                                          <p:attrName>style.visibility</p:attrName>
                                        </p:attrNameLst>
                                      </p:cBhvr>
                                      <p:to>
                                        <p:strVal val="visible"/>
                                      </p:to>
                                    </p:set>
                                    <p:animEffect transition="in" filter="wipe(left)">
                                      <p:cBhvr>
                                        <p:cTn id="64" dur="500"/>
                                        <p:tgtEl>
                                          <p:spTgt spid="69"/>
                                        </p:tgtEl>
                                      </p:cBhvr>
                                    </p:animEffect>
                                  </p:childTnLst>
                                </p:cTn>
                              </p:par>
                            </p:childTnLst>
                          </p:cTn>
                        </p:par>
                        <p:par>
                          <p:cTn id="65" fill="hold">
                            <p:stCondLst>
                              <p:cond delay="500"/>
                            </p:stCondLst>
                            <p:childTnLst>
                              <p:par>
                                <p:cTn id="66" presetID="22" presetClass="entr" presetSubtype="8" fill="hold" grpId="0" nodeType="afterEffect">
                                  <p:stCondLst>
                                    <p:cond delay="0"/>
                                  </p:stCondLst>
                                  <p:childTnLst>
                                    <p:set>
                                      <p:cBhvr>
                                        <p:cTn id="67" dur="1" fill="hold">
                                          <p:stCondLst>
                                            <p:cond delay="0"/>
                                          </p:stCondLst>
                                        </p:cTn>
                                        <p:tgtEl>
                                          <p:spTgt spid="70"/>
                                        </p:tgtEl>
                                        <p:attrNameLst>
                                          <p:attrName>style.visibility</p:attrName>
                                        </p:attrNameLst>
                                      </p:cBhvr>
                                      <p:to>
                                        <p:strVal val="visible"/>
                                      </p:to>
                                    </p:set>
                                    <p:animEffect transition="in" filter="wipe(left)">
                                      <p:cBhvr>
                                        <p:cTn id="68" dur="500"/>
                                        <p:tgtEl>
                                          <p:spTgt spid="70"/>
                                        </p:tgtEl>
                                      </p:cBhvr>
                                    </p:animEffect>
                                  </p:childTnLst>
                                </p:cTn>
                              </p:par>
                            </p:childTnLst>
                          </p:cTn>
                        </p:par>
                        <p:par>
                          <p:cTn id="69" fill="hold">
                            <p:stCondLst>
                              <p:cond delay="1000"/>
                            </p:stCondLst>
                            <p:childTnLst>
                              <p:par>
                                <p:cTn id="70" presetID="22" presetClass="entr" presetSubtype="8" fill="hold" grpId="0" nodeType="afterEffect">
                                  <p:stCondLst>
                                    <p:cond delay="0"/>
                                  </p:stCondLst>
                                  <p:childTnLst>
                                    <p:set>
                                      <p:cBhvr>
                                        <p:cTn id="71" dur="1" fill="hold">
                                          <p:stCondLst>
                                            <p:cond delay="0"/>
                                          </p:stCondLst>
                                        </p:cTn>
                                        <p:tgtEl>
                                          <p:spTgt spid="71"/>
                                        </p:tgtEl>
                                        <p:attrNameLst>
                                          <p:attrName>style.visibility</p:attrName>
                                        </p:attrNameLst>
                                      </p:cBhvr>
                                      <p:to>
                                        <p:strVal val="visible"/>
                                      </p:to>
                                    </p:set>
                                    <p:animEffect transition="in" filter="wipe(left)">
                                      <p:cBhvr>
                                        <p:cTn id="72" dur="500"/>
                                        <p:tgtEl>
                                          <p:spTgt spid="71"/>
                                        </p:tgtEl>
                                      </p:cBhvr>
                                    </p:animEffect>
                                  </p:childTnLst>
                                </p:cTn>
                              </p:par>
                            </p:childTnLst>
                          </p:cTn>
                        </p:par>
                        <p:par>
                          <p:cTn id="73" fill="hold">
                            <p:stCondLst>
                              <p:cond delay="1500"/>
                            </p:stCondLst>
                            <p:childTnLst>
                              <p:par>
                                <p:cTn id="74" presetID="22" presetClass="entr" presetSubtype="8" fill="hold" grpId="0" nodeType="afterEffect">
                                  <p:stCondLst>
                                    <p:cond delay="0"/>
                                  </p:stCondLst>
                                  <p:childTnLst>
                                    <p:set>
                                      <p:cBhvr>
                                        <p:cTn id="75" dur="1" fill="hold">
                                          <p:stCondLst>
                                            <p:cond delay="0"/>
                                          </p:stCondLst>
                                        </p:cTn>
                                        <p:tgtEl>
                                          <p:spTgt spid="72"/>
                                        </p:tgtEl>
                                        <p:attrNameLst>
                                          <p:attrName>style.visibility</p:attrName>
                                        </p:attrNameLst>
                                      </p:cBhvr>
                                      <p:to>
                                        <p:strVal val="visible"/>
                                      </p:to>
                                    </p:set>
                                    <p:animEffect transition="in" filter="wipe(left)">
                                      <p:cBhvr>
                                        <p:cTn id="76" dur="500"/>
                                        <p:tgtEl>
                                          <p:spTgt spid="72"/>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8" fill="hold" grpId="0" nodeType="clickEffect">
                                  <p:stCondLst>
                                    <p:cond delay="0"/>
                                  </p:stCondLst>
                                  <p:childTnLst>
                                    <p:set>
                                      <p:cBhvr>
                                        <p:cTn id="80" dur="1" fill="hold">
                                          <p:stCondLst>
                                            <p:cond delay="0"/>
                                          </p:stCondLst>
                                        </p:cTn>
                                        <p:tgtEl>
                                          <p:spTgt spid="74"/>
                                        </p:tgtEl>
                                        <p:attrNameLst>
                                          <p:attrName>style.visibility</p:attrName>
                                        </p:attrNameLst>
                                      </p:cBhvr>
                                      <p:to>
                                        <p:strVal val="visible"/>
                                      </p:to>
                                    </p:set>
                                    <p:animEffect transition="in" filter="wipe(left)">
                                      <p:cBhvr>
                                        <p:cTn id="81" dur="500"/>
                                        <p:tgtEl>
                                          <p:spTgt spid="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p:bldP spid="58" grpId="0"/>
      <p:bldP spid="59" grpId="0"/>
      <p:bldP spid="60" grpId="0"/>
      <p:bldP spid="67" grpId="0"/>
      <p:bldP spid="69" grpId="0"/>
      <p:bldP spid="70" grpId="0"/>
      <p:bldP spid="71" grpId="0"/>
      <p:bldP spid="72" grpId="0"/>
      <p:bldP spid="7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Efficiency of stop and wait in presence of errors</a:t>
            </a:r>
            <a:endParaRPr lang="zh-CN" altLang="en-US" dirty="0"/>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p:txBody>
              <a:bodyPr>
                <a:normAutofit/>
              </a:bodyPr>
              <a:lstStyle/>
              <a:p>
                <a14:m>
                  <m:oMath xmlns:m="http://schemas.openxmlformats.org/officeDocument/2006/math">
                    <m:r>
                      <a:rPr lang="en-US" altLang="zh-CN" sz="2400" i="1" dirty="0" smtClean="0">
                        <a:latin typeface="Cambria Math" panose="02040503050406030204" pitchFamily="18" charset="0"/>
                        <a:cs typeface="Times New Roman" pitchFamily="18" charset="0"/>
                      </a:rPr>
                      <m:t>𝑃</m:t>
                    </m:r>
                  </m:oMath>
                </a14:m>
                <a:r>
                  <a:rPr lang="en-US" altLang="zh-CN" sz="2400" dirty="0" smtClean="0"/>
                  <a:t>: probability that a transmission error may occur either for packet frame or ACK</a:t>
                </a:r>
              </a:p>
              <a:p>
                <a:r>
                  <a:rPr lang="en-US" altLang="zh-CN" sz="2400" dirty="0" smtClean="0"/>
                  <a:t>Besides the time needed in the normal (no error) case, i.e. </a:t>
                </a:r>
                <a14:m>
                  <m:oMath xmlns:m="http://schemas.openxmlformats.org/officeDocument/2006/math">
                    <m:r>
                      <a:rPr lang="en-US" altLang="zh-CN" sz="2400" i="1" dirty="0" smtClean="0">
                        <a:latin typeface="Cambria Math" panose="02040503050406030204" pitchFamily="18" charset="0"/>
                        <a:cs typeface="Times New Roman" pitchFamily="18" charset="0"/>
                      </a:rPr>
                      <m:t>𝑆</m:t>
                    </m:r>
                  </m:oMath>
                </a14:m>
                <a:r>
                  <a:rPr lang="en-US" altLang="zh-CN" sz="2400" dirty="0" smtClean="0"/>
                  <a:t>, additional time is caused by timeouts</a:t>
                </a:r>
              </a:p>
              <a:p>
                <a:r>
                  <a:rPr lang="en-US" altLang="zh-CN" sz="2400" dirty="0" smtClean="0"/>
                  <a:t>How many timeouts will happen?</a:t>
                </a:r>
              </a:p>
              <a:p>
                <a:pPr lvl="1">
                  <a:buNone/>
                </a:pPr>
                <a14:m>
                  <m:oMathPara xmlns:m="http://schemas.openxmlformats.org/officeDocument/2006/math">
                    <m:oMathParaPr>
                      <m:jc m:val="centerGroup"/>
                    </m:oMathParaPr>
                    <m:oMath xmlns:m="http://schemas.openxmlformats.org/officeDocument/2006/math">
                      <m:f>
                        <m:fPr>
                          <m:ctrlPr>
                            <a:rPr lang="en-US" altLang="zh-CN" sz="2000" i="1" dirty="0" smtClean="0">
                              <a:solidFill>
                                <a:schemeClr val="tx1"/>
                              </a:solidFill>
                              <a:latin typeface="Cambria Math" panose="02040503050406030204" pitchFamily="18" charset="0"/>
                              <a:cs typeface="Times New Roman" pitchFamily="18" charset="0"/>
                            </a:rPr>
                          </m:ctrlPr>
                        </m:fPr>
                        <m:num>
                          <m:r>
                            <a:rPr lang="en-US" altLang="zh-CN" sz="2400" i="1" dirty="0" smtClean="0">
                              <a:solidFill>
                                <a:schemeClr val="tx1"/>
                              </a:solidFill>
                              <a:latin typeface="Cambria Math" panose="02040503050406030204" pitchFamily="18" charset="0"/>
                              <a:cs typeface="Times New Roman" pitchFamily="18" charset="0"/>
                            </a:rPr>
                            <m:t>𝑃</m:t>
                          </m:r>
                        </m:num>
                        <m:den>
                          <m:r>
                            <a:rPr lang="en-US" altLang="zh-CN" sz="2400" i="1" dirty="0" smtClean="0">
                              <a:solidFill>
                                <a:schemeClr val="tx1"/>
                              </a:solidFill>
                              <a:latin typeface="Cambria Math" panose="02040503050406030204" pitchFamily="18" charset="0"/>
                              <a:cs typeface="Times New Roman" pitchFamily="18" charset="0"/>
                            </a:rPr>
                            <m:t>1−</m:t>
                          </m:r>
                          <m:r>
                            <a:rPr lang="en-US" altLang="zh-CN" sz="2400" i="1" dirty="0" smtClean="0">
                              <a:solidFill>
                                <a:schemeClr val="tx1"/>
                              </a:solidFill>
                              <a:latin typeface="Cambria Math" panose="02040503050406030204" pitchFamily="18" charset="0"/>
                              <a:cs typeface="Times New Roman" pitchFamily="18" charset="0"/>
                            </a:rPr>
                            <m:t>𝑃</m:t>
                          </m:r>
                        </m:den>
                      </m:f>
                    </m:oMath>
                  </m:oMathPara>
                </a14:m>
                <a:endParaRPr lang="en-US" altLang="zh-CN" sz="2000" dirty="0" smtClean="0">
                  <a:solidFill>
                    <a:schemeClr val="tx1"/>
                  </a:solidFill>
                </a:endParaRPr>
              </a:p>
              <a:p>
                <a:r>
                  <a:rPr lang="en-US" altLang="zh-CN" sz="2400" dirty="0" smtClean="0"/>
                  <a:t>So the extra time to wait is </a:t>
                </a:r>
                <a14:m>
                  <m:oMath xmlns:m="http://schemas.openxmlformats.org/officeDocument/2006/math">
                    <m:sSub>
                      <m:sSubPr>
                        <m:ctrlPr>
                          <a:rPr lang="en-US" altLang="zh-CN" sz="2400" b="0" i="1" dirty="0" smtClean="0">
                            <a:latin typeface="Cambria Math" panose="02040503050406030204" pitchFamily="18" charset="0"/>
                            <a:cs typeface="Times New Roman" pitchFamily="18" charset="0"/>
                          </a:rPr>
                        </m:ctrlPr>
                      </m:sSubPr>
                      <m:e>
                        <m:r>
                          <a:rPr lang="en-US" altLang="zh-CN" sz="2400" i="1" dirty="0" smtClean="0">
                            <a:latin typeface="Cambria Math" panose="02040503050406030204" pitchFamily="18" charset="0"/>
                            <a:cs typeface="Times New Roman" pitchFamily="18" charset="0"/>
                          </a:rPr>
                          <m:t>𝐷</m:t>
                        </m:r>
                      </m:e>
                      <m:sub>
                        <m:r>
                          <a:rPr lang="en-US" altLang="zh-CN" sz="2400" b="0" i="1" dirty="0" smtClean="0">
                            <a:latin typeface="Cambria Math" panose="02040503050406030204" pitchFamily="18" charset="0"/>
                            <a:cs typeface="Times New Roman" pitchFamily="18" charset="0"/>
                          </a:rPr>
                          <m:t>𝑇𝑂</m:t>
                        </m:r>
                      </m:sub>
                    </m:sSub>
                    <m:r>
                      <a:rPr lang="en-US" altLang="zh-CN" sz="2400" b="0" i="1" dirty="0" smtClean="0">
                        <a:latin typeface="Cambria Math" panose="02040503050406030204" pitchFamily="18" charset="0"/>
                      </a:rPr>
                      <m:t>×</m:t>
                    </m:r>
                    <m:f>
                      <m:fPr>
                        <m:ctrlPr>
                          <a:rPr lang="en-US" altLang="zh-CN" sz="2400" i="1" dirty="0" smtClean="0">
                            <a:latin typeface="Cambria Math" panose="02040503050406030204" pitchFamily="18" charset="0"/>
                            <a:cs typeface="Times New Roman" pitchFamily="18" charset="0"/>
                          </a:rPr>
                        </m:ctrlPr>
                      </m:fPr>
                      <m:num>
                        <m:r>
                          <a:rPr lang="en-US" altLang="zh-CN" sz="2400" i="1" dirty="0" smtClean="0">
                            <a:latin typeface="Cambria Math" panose="02040503050406030204" pitchFamily="18" charset="0"/>
                            <a:cs typeface="Times New Roman" pitchFamily="18" charset="0"/>
                          </a:rPr>
                          <m:t>𝑃</m:t>
                        </m:r>
                      </m:num>
                      <m:den>
                        <m:r>
                          <a:rPr lang="en-US" altLang="zh-CN" sz="2400" i="1" dirty="0" smtClean="0">
                            <a:latin typeface="Cambria Math" panose="02040503050406030204" pitchFamily="18" charset="0"/>
                          </a:rPr>
                          <m:t>1−</m:t>
                        </m:r>
                        <m:r>
                          <a:rPr lang="en-US" altLang="zh-CN" sz="2400" i="1" dirty="0" smtClean="0">
                            <a:latin typeface="Cambria Math" panose="02040503050406030204" pitchFamily="18" charset="0"/>
                            <a:cs typeface="Times New Roman" pitchFamily="18" charset="0"/>
                          </a:rPr>
                          <m:t>𝑃</m:t>
                        </m:r>
                      </m:den>
                    </m:f>
                  </m:oMath>
                </a14:m>
                <a:r>
                  <a:rPr lang="en-US" altLang="zh-CN" sz="2400" dirty="0" smtClean="0"/>
                  <a:t>, where </a:t>
                </a:r>
                <a14:m>
                  <m:oMath xmlns:m="http://schemas.openxmlformats.org/officeDocument/2006/math">
                    <m:sSub>
                      <m:sSubPr>
                        <m:ctrlPr>
                          <a:rPr lang="en-US" altLang="zh-CN" sz="2400" i="1" dirty="0">
                            <a:latin typeface="Cambria Math" panose="02040503050406030204" pitchFamily="18" charset="0"/>
                          </a:rPr>
                        </m:ctrlPr>
                      </m:sSubPr>
                      <m:e>
                        <m:r>
                          <a:rPr lang="en-US" altLang="zh-CN" sz="2400" i="1" dirty="0">
                            <a:latin typeface="Cambria Math" panose="02040503050406030204" pitchFamily="18" charset="0"/>
                          </a:rPr>
                          <m:t>𝐷</m:t>
                        </m:r>
                      </m:e>
                      <m:sub>
                        <m:r>
                          <a:rPr lang="en-US" altLang="zh-CN" sz="2400" i="1" dirty="0">
                            <a:latin typeface="Cambria Math" panose="02040503050406030204" pitchFamily="18" charset="0"/>
                          </a:rPr>
                          <m:t>𝑇𝑂</m:t>
                        </m:r>
                      </m:sub>
                    </m:sSub>
                  </m:oMath>
                </a14:m>
                <a:r>
                  <a:rPr lang="en-US" altLang="zh-CN" sz="2400" dirty="0" smtClean="0"/>
                  <a:t> is the timeout interval</a:t>
                </a:r>
              </a:p>
              <a:p>
                <a:r>
                  <a:rPr lang="en-US" altLang="zh-CN" sz="2400" dirty="0" smtClean="0"/>
                  <a:t>Thus the efficiency in presence of errors is:</a:t>
                </a:r>
              </a:p>
              <a:p>
                <a:pPr lvl="1"/>
                <a14:m>
                  <m:oMath xmlns:m="http://schemas.openxmlformats.org/officeDocument/2006/math">
                    <m:r>
                      <a:rPr lang="en-US" altLang="zh-CN" sz="1800" b="0" i="1" dirty="0" smtClean="0">
                        <a:latin typeface="Cambria Math" panose="02040503050406030204" pitchFamily="18" charset="0"/>
                      </a:rPr>
                      <m:t>𝜂</m:t>
                    </m:r>
                    <m:r>
                      <a:rPr lang="en-US" altLang="zh-CN" sz="1800" i="1" dirty="0" smtClean="0">
                        <a:latin typeface="Cambria Math" panose="02040503050406030204" pitchFamily="18" charset="0"/>
                      </a:rPr>
                      <m:t>=</m:t>
                    </m:r>
                    <m:f>
                      <m:fPr>
                        <m:ctrlPr>
                          <a:rPr lang="en-US" altLang="zh-CN" sz="1800" i="1" dirty="0" smtClean="0">
                            <a:latin typeface="Cambria Math" panose="02040503050406030204" pitchFamily="18" charset="0"/>
                          </a:rPr>
                        </m:ctrlPr>
                      </m:fPr>
                      <m:num>
                        <m:sSub>
                          <m:sSubPr>
                            <m:ctrlPr>
                              <a:rPr lang="en-US" altLang="zh-CN" sz="1800" i="1" dirty="0">
                                <a:latin typeface="Cambria Math" panose="02040503050406030204" pitchFamily="18" charset="0"/>
                              </a:rPr>
                            </m:ctrlPr>
                          </m:sSubPr>
                          <m:e>
                            <m:r>
                              <a:rPr lang="en-US" altLang="zh-CN" sz="1800" i="1" dirty="0">
                                <a:latin typeface="Cambria Math" panose="02040503050406030204" pitchFamily="18" charset="0"/>
                              </a:rPr>
                              <m:t>𝐷</m:t>
                            </m:r>
                          </m:e>
                          <m:sub>
                            <m:r>
                              <a:rPr lang="en-US" altLang="zh-CN" sz="1800" i="1" dirty="0">
                                <a:latin typeface="Cambria Math" panose="02040503050406030204" pitchFamily="18" charset="0"/>
                              </a:rPr>
                              <m:t>𝑇</m:t>
                            </m:r>
                            <m:r>
                              <a:rPr lang="en-US" altLang="zh-CN" sz="1800" b="0" i="1" dirty="0" smtClean="0">
                                <a:latin typeface="Cambria Math" panose="02040503050406030204" pitchFamily="18" charset="0"/>
                              </a:rPr>
                              <m:t>𝑃</m:t>
                            </m:r>
                          </m:sub>
                        </m:sSub>
                      </m:num>
                      <m:den>
                        <m:r>
                          <a:rPr lang="en-US" altLang="zh-CN" sz="1800" i="1" dirty="0" smtClean="0">
                            <a:latin typeface="Cambria Math" panose="02040503050406030204" pitchFamily="18" charset="0"/>
                          </a:rPr>
                          <m:t>𝑆</m:t>
                        </m:r>
                        <m:r>
                          <a:rPr lang="en-US" altLang="zh-CN" sz="1800" i="1" dirty="0" smtClean="0">
                            <a:latin typeface="Cambria Math" panose="02040503050406030204" pitchFamily="18" charset="0"/>
                          </a:rPr>
                          <m:t>+</m:t>
                        </m:r>
                        <m:sSub>
                          <m:sSubPr>
                            <m:ctrlPr>
                              <a:rPr lang="en-US" altLang="zh-CN" sz="1800" i="1" dirty="0">
                                <a:latin typeface="Cambria Math" panose="02040503050406030204" pitchFamily="18" charset="0"/>
                              </a:rPr>
                            </m:ctrlPr>
                          </m:sSubPr>
                          <m:e>
                            <m:r>
                              <a:rPr lang="en-US" altLang="zh-CN" sz="1800" i="1" dirty="0">
                                <a:latin typeface="Cambria Math" panose="02040503050406030204" pitchFamily="18" charset="0"/>
                              </a:rPr>
                              <m:t>𝐷</m:t>
                            </m:r>
                          </m:e>
                          <m:sub>
                            <m:r>
                              <a:rPr lang="en-US" altLang="zh-CN" sz="1800" i="1" dirty="0">
                                <a:latin typeface="Cambria Math" panose="02040503050406030204" pitchFamily="18" charset="0"/>
                              </a:rPr>
                              <m:t>𝑇𝑂</m:t>
                            </m:r>
                          </m:sub>
                        </m:sSub>
                        <m:r>
                          <a:rPr lang="en-US" altLang="zh-CN" sz="1800" b="0" i="1" dirty="0" smtClean="0">
                            <a:latin typeface="Cambria Math" panose="02040503050406030204" pitchFamily="18" charset="0"/>
                          </a:rPr>
                          <m:t>×</m:t>
                        </m:r>
                        <m:f>
                          <m:fPr>
                            <m:ctrlPr>
                              <a:rPr lang="en-US" altLang="zh-CN" sz="1800" i="1" dirty="0" smtClean="0">
                                <a:latin typeface="Cambria Math" panose="02040503050406030204" pitchFamily="18" charset="0"/>
                              </a:rPr>
                            </m:ctrlPr>
                          </m:fPr>
                          <m:num>
                            <m:r>
                              <a:rPr lang="en-US" altLang="zh-CN" sz="1800" i="1" dirty="0" smtClean="0">
                                <a:latin typeface="Cambria Math" panose="02040503050406030204" pitchFamily="18" charset="0"/>
                              </a:rPr>
                              <m:t>𝑃</m:t>
                            </m:r>
                          </m:num>
                          <m:den>
                            <m:r>
                              <a:rPr lang="en-US" altLang="zh-CN" sz="1800" i="1" dirty="0" smtClean="0">
                                <a:latin typeface="Cambria Math" panose="02040503050406030204" pitchFamily="18" charset="0"/>
                              </a:rPr>
                              <m:t>1−</m:t>
                            </m:r>
                            <m:r>
                              <a:rPr lang="en-US" altLang="zh-CN" sz="1800" i="1" dirty="0" smtClean="0">
                                <a:latin typeface="Cambria Math" panose="02040503050406030204" pitchFamily="18" charset="0"/>
                              </a:rPr>
                              <m:t>𝑃</m:t>
                            </m:r>
                          </m:den>
                        </m:f>
                      </m:den>
                    </m:f>
                  </m:oMath>
                </a14:m>
                <a:endParaRPr lang="zh-CN" altLang="en-US" sz="1600" dirty="0"/>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blipFill rotWithShape="0">
                <a:blip r:embed="rId3"/>
                <a:stretch>
                  <a:fillRect l="-963" t="-1000"/>
                </a:stretch>
              </a:blipFill>
            </p:spPr>
            <p:txBody>
              <a:bodyPr/>
              <a:lstStyle/>
              <a:p>
                <a:r>
                  <a:rPr lang="zh-CN" altLang="en-US">
                    <a:noFill/>
                  </a:rPr>
                  <a:t> </a:t>
                </a:r>
              </a:p>
            </p:txBody>
          </p:sp>
        </mc:Fallback>
      </mc:AlternateContent>
      <p:sp>
        <p:nvSpPr>
          <p:cNvPr id="4" name="灯片编号占位符 3"/>
          <p:cNvSpPr>
            <a:spLocks noGrp="1"/>
          </p:cNvSpPr>
          <p:nvPr>
            <p:ph type="sldNum" sz="quarter" idx="10"/>
          </p:nvPr>
        </p:nvSpPr>
        <p:spPr/>
        <p:txBody>
          <a:bodyPr/>
          <a:lstStyle/>
          <a:p>
            <a:pPr>
              <a:defRPr/>
            </a:pPr>
            <a:fld id="{8E002F28-71A6-4468-B8DB-D78B04AC4AC8}" type="slidenum">
              <a:rPr lang="en-US" altLang="zh-CN" smtClean="0"/>
              <a:pPr>
                <a:defRPr/>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Go back </a:t>
            </a:r>
            <a:r>
              <a:rPr lang="en-US" altLang="zh-CN" i="1" dirty="0" smtClean="0">
                <a:latin typeface="Times New Roman" pitchFamily="18" charset="0"/>
                <a:cs typeface="Times New Roman" pitchFamily="18" charset="0"/>
              </a:rPr>
              <a:t>n</a:t>
            </a:r>
            <a:r>
              <a:rPr lang="en-US" altLang="zh-CN" dirty="0" smtClean="0"/>
              <a:t> ARQ</a:t>
            </a:r>
            <a:endParaRPr lang="zh-CN" altLang="en-US" dirty="0"/>
          </a:p>
        </p:txBody>
      </p:sp>
      <p:sp>
        <p:nvSpPr>
          <p:cNvPr id="3" name="内容占位符 2"/>
          <p:cNvSpPr>
            <a:spLocks noGrp="1"/>
          </p:cNvSpPr>
          <p:nvPr>
            <p:ph idx="1"/>
          </p:nvPr>
        </p:nvSpPr>
        <p:spPr>
          <a:xfrm>
            <a:off x="457200" y="1600200"/>
            <a:ext cx="8229600" cy="2286000"/>
          </a:xfrm>
        </p:spPr>
        <p:txBody>
          <a:bodyPr>
            <a:normAutofit lnSpcReduction="10000"/>
          </a:bodyPr>
          <a:lstStyle/>
          <a:p>
            <a:r>
              <a:rPr lang="en-US" altLang="zh-CN" sz="2400" dirty="0" smtClean="0"/>
              <a:t>Also called sliding window ARQ</a:t>
            </a:r>
          </a:p>
          <a:p>
            <a:r>
              <a:rPr lang="en-US" altLang="zh-CN" sz="2400" dirty="0" smtClean="0"/>
              <a:t>Receiving DLC at B operates in the same way</a:t>
            </a:r>
          </a:p>
          <a:p>
            <a:r>
              <a:rPr lang="en-US" altLang="zh-CN" sz="2400" dirty="0" smtClean="0"/>
              <a:t>Sending DLC at A sends packets according to a </a:t>
            </a:r>
            <a:r>
              <a:rPr lang="en-US" altLang="zh-CN" sz="2400" dirty="0" smtClean="0">
                <a:solidFill>
                  <a:srgbClr val="FF0000"/>
                </a:solidFill>
              </a:rPr>
              <a:t>sequence number window</a:t>
            </a:r>
          </a:p>
          <a:p>
            <a:pPr lvl="1"/>
            <a:r>
              <a:rPr lang="en-US" altLang="zh-CN" sz="2000" dirty="0" smtClean="0"/>
              <a:t>The window has fixed size </a:t>
            </a:r>
            <a:r>
              <a:rPr lang="en-US" altLang="zh-CN" sz="2000" i="1" dirty="0" smtClean="0">
                <a:latin typeface="Times New Roman" pitchFamily="18" charset="0"/>
                <a:ea typeface="+mj-ea"/>
                <a:cs typeface="Times New Roman" pitchFamily="18" charset="0"/>
              </a:rPr>
              <a:t>n</a:t>
            </a:r>
            <a:r>
              <a:rPr lang="en-US" altLang="zh-CN" sz="2000" dirty="0" smtClean="0"/>
              <a:t>, and it starts with the most recently received requested number</a:t>
            </a:r>
          </a:p>
        </p:txBody>
      </p:sp>
      <p:sp>
        <p:nvSpPr>
          <p:cNvPr id="4" name="灯片编号占位符 3"/>
          <p:cNvSpPr>
            <a:spLocks noGrp="1"/>
          </p:cNvSpPr>
          <p:nvPr>
            <p:ph type="sldNum" sz="quarter" idx="10"/>
          </p:nvPr>
        </p:nvSpPr>
        <p:spPr/>
        <p:txBody>
          <a:bodyPr/>
          <a:lstStyle/>
          <a:p>
            <a:pPr>
              <a:defRPr/>
            </a:pPr>
            <a:fld id="{8E002F28-71A6-4468-B8DB-D78B04AC4AC8}" type="slidenum">
              <a:rPr lang="en-US" altLang="zh-CN" smtClean="0"/>
              <a:pPr>
                <a:defRPr/>
              </a:pPr>
              <a:t>16</a:t>
            </a:fld>
            <a:endParaRPr lang="en-US" dirty="0"/>
          </a:p>
        </p:txBody>
      </p:sp>
      <p:grpSp>
        <p:nvGrpSpPr>
          <p:cNvPr id="97" name="组合 96"/>
          <p:cNvGrpSpPr/>
          <p:nvPr/>
        </p:nvGrpSpPr>
        <p:grpSpPr>
          <a:xfrm>
            <a:off x="762000" y="3962400"/>
            <a:ext cx="7010400" cy="2582934"/>
            <a:chOff x="762000" y="3962400"/>
            <a:chExt cx="7010400" cy="2582934"/>
          </a:xfrm>
        </p:grpSpPr>
        <p:grpSp>
          <p:nvGrpSpPr>
            <p:cNvPr id="8" name="组合 31"/>
            <p:cNvGrpSpPr/>
            <p:nvPr/>
          </p:nvGrpSpPr>
          <p:grpSpPr>
            <a:xfrm>
              <a:off x="762000" y="4628584"/>
              <a:ext cx="7010400" cy="307778"/>
              <a:chOff x="625312" y="2133600"/>
              <a:chExt cx="7805393" cy="272618"/>
            </a:xfrm>
          </p:grpSpPr>
          <p:cxnSp>
            <p:nvCxnSpPr>
              <p:cNvPr id="43" name="直接连接符 7"/>
              <p:cNvCxnSpPr/>
              <p:nvPr/>
            </p:nvCxnSpPr>
            <p:spPr>
              <a:xfrm>
                <a:off x="914400" y="2133600"/>
                <a:ext cx="7516305" cy="2386"/>
              </a:xfrm>
              <a:prstGeom prst="line">
                <a:avLst/>
              </a:prstGeom>
              <a:ln w="28575">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4" name="矩形 8"/>
              <p:cNvSpPr/>
              <p:nvPr/>
            </p:nvSpPr>
            <p:spPr>
              <a:xfrm>
                <a:off x="625312" y="2133600"/>
                <a:ext cx="822857" cy="272618"/>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Node A</a:t>
                </a:r>
                <a:endParaRPr lang="zh-CN" altLang="en-US" sz="1400" dirty="0">
                  <a:latin typeface="Times New Roman" panose="02020603050405020304" pitchFamily="18" charset="0"/>
                  <a:cs typeface="Times New Roman" panose="02020603050405020304" pitchFamily="18" charset="0"/>
                </a:endParaRPr>
              </a:p>
            </p:txBody>
          </p:sp>
        </p:grpSp>
        <p:sp>
          <p:nvSpPr>
            <p:cNvPr id="6" name="矩形 5"/>
            <p:cNvSpPr/>
            <p:nvPr/>
          </p:nvSpPr>
          <p:spPr>
            <a:xfrm>
              <a:off x="1540933" y="4343401"/>
              <a:ext cx="584200" cy="284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0</a:t>
              </a:r>
              <a:endParaRPr lang="zh-CN" altLang="en-US" dirty="0" smtClean="0">
                <a:solidFill>
                  <a:schemeClr val="tx1"/>
                </a:solidFill>
                <a:latin typeface="Times New Roman" pitchFamily="18" charset="0"/>
                <a:cs typeface="Times New Roman" pitchFamily="18" charset="0"/>
              </a:endParaRPr>
            </a:p>
          </p:txBody>
        </p:sp>
        <p:sp>
          <p:nvSpPr>
            <p:cNvPr id="7" name="矩形 6"/>
            <p:cNvSpPr/>
            <p:nvPr/>
          </p:nvSpPr>
          <p:spPr>
            <a:xfrm>
              <a:off x="2959050" y="4342007"/>
              <a:ext cx="584200" cy="28635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2</a:t>
              </a:r>
              <a:endParaRPr lang="zh-CN" altLang="en-US" dirty="0" smtClean="0">
                <a:solidFill>
                  <a:schemeClr val="tx1"/>
                </a:solidFill>
                <a:latin typeface="Times New Roman" pitchFamily="18" charset="0"/>
                <a:cs typeface="Times New Roman" pitchFamily="18" charset="0"/>
              </a:endParaRPr>
            </a:p>
          </p:txBody>
        </p:sp>
        <p:grpSp>
          <p:nvGrpSpPr>
            <p:cNvPr id="9" name="组合 34"/>
            <p:cNvGrpSpPr/>
            <p:nvPr/>
          </p:nvGrpSpPr>
          <p:grpSpPr>
            <a:xfrm>
              <a:off x="762000" y="5568205"/>
              <a:ext cx="7010400" cy="307777"/>
              <a:chOff x="625312" y="2667000"/>
              <a:chExt cx="7805393" cy="340144"/>
            </a:xfrm>
          </p:grpSpPr>
          <p:cxnSp>
            <p:nvCxnSpPr>
              <p:cNvPr id="41" name="直接连接符 10"/>
              <p:cNvCxnSpPr/>
              <p:nvPr/>
            </p:nvCxnSpPr>
            <p:spPr>
              <a:xfrm>
                <a:off x="914400" y="2971800"/>
                <a:ext cx="7516305" cy="2977"/>
              </a:xfrm>
              <a:prstGeom prst="line">
                <a:avLst/>
              </a:prstGeom>
              <a:ln w="28575">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2" name="矩形 41"/>
              <p:cNvSpPr/>
              <p:nvPr/>
            </p:nvSpPr>
            <p:spPr>
              <a:xfrm>
                <a:off x="625312" y="2667000"/>
                <a:ext cx="823144" cy="340144"/>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Node B</a:t>
                </a:r>
                <a:endParaRPr lang="zh-CN" altLang="en-US" sz="1400" dirty="0">
                  <a:latin typeface="Times New Roman" panose="02020603050405020304" pitchFamily="18" charset="0"/>
                  <a:cs typeface="Times New Roman" panose="02020603050405020304" pitchFamily="18" charset="0"/>
                </a:endParaRPr>
              </a:p>
            </p:txBody>
          </p:sp>
        </p:grpSp>
        <p:cxnSp>
          <p:nvCxnSpPr>
            <p:cNvPr id="10" name="直接箭头连接符 9"/>
            <p:cNvCxnSpPr/>
            <p:nvPr/>
          </p:nvCxnSpPr>
          <p:spPr>
            <a:xfrm rot="5400000" flipH="1" flipV="1">
              <a:off x="1868680" y="4989322"/>
              <a:ext cx="1215641" cy="533399"/>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 name="直接箭头连接符 11"/>
            <p:cNvCxnSpPr/>
            <p:nvPr/>
          </p:nvCxnSpPr>
          <p:spPr>
            <a:xfrm rot="16200000" flipH="1">
              <a:off x="1682644" y="5073543"/>
              <a:ext cx="1183009" cy="298029"/>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5" name="矩形 14"/>
            <p:cNvSpPr/>
            <p:nvPr/>
          </p:nvSpPr>
          <p:spPr>
            <a:xfrm>
              <a:off x="956733" y="4355258"/>
              <a:ext cx="413896" cy="307777"/>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SN</a:t>
              </a:r>
              <a:endParaRPr lang="zh-CN" altLang="en-US" sz="1400" dirty="0">
                <a:latin typeface="Times New Roman" panose="02020603050405020304" pitchFamily="18" charset="0"/>
                <a:cs typeface="Times New Roman" panose="02020603050405020304" pitchFamily="18" charset="0"/>
              </a:endParaRPr>
            </a:p>
          </p:txBody>
        </p:sp>
        <p:sp>
          <p:nvSpPr>
            <p:cNvPr id="16" name="矩形 15"/>
            <p:cNvSpPr/>
            <p:nvPr/>
          </p:nvSpPr>
          <p:spPr>
            <a:xfrm>
              <a:off x="956733" y="5846696"/>
              <a:ext cx="434734" cy="307777"/>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RN</a:t>
              </a:r>
              <a:endParaRPr lang="zh-CN" altLang="en-US" sz="1400" dirty="0">
                <a:latin typeface="Times New Roman" panose="02020603050405020304" pitchFamily="18" charset="0"/>
                <a:cs typeface="Times New Roman" panose="02020603050405020304" pitchFamily="18" charset="0"/>
              </a:endParaRPr>
            </a:p>
          </p:txBody>
        </p:sp>
        <p:sp>
          <p:nvSpPr>
            <p:cNvPr id="18" name="矩形 17"/>
            <p:cNvSpPr/>
            <p:nvPr/>
          </p:nvSpPr>
          <p:spPr>
            <a:xfrm>
              <a:off x="2120347" y="4343400"/>
              <a:ext cx="834887" cy="28160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1</a:t>
              </a:r>
              <a:endParaRPr lang="zh-CN" altLang="en-US" dirty="0" smtClean="0">
                <a:solidFill>
                  <a:schemeClr val="tx1"/>
                </a:solidFill>
                <a:latin typeface="Times New Roman" pitchFamily="18" charset="0"/>
                <a:cs typeface="Times New Roman" pitchFamily="18" charset="0"/>
              </a:endParaRPr>
            </a:p>
          </p:txBody>
        </p:sp>
        <p:cxnSp>
          <p:nvCxnSpPr>
            <p:cNvPr id="20" name="直接箭头连接符 19"/>
            <p:cNvCxnSpPr/>
            <p:nvPr/>
          </p:nvCxnSpPr>
          <p:spPr>
            <a:xfrm rot="16200000" flipH="1">
              <a:off x="3142425" y="6344481"/>
              <a:ext cx="401704" cy="1"/>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3" name="矩形 22"/>
            <p:cNvSpPr/>
            <p:nvPr/>
          </p:nvSpPr>
          <p:spPr>
            <a:xfrm>
              <a:off x="3533571" y="4343267"/>
              <a:ext cx="733629" cy="2901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3</a:t>
              </a:r>
              <a:endParaRPr lang="zh-CN" altLang="en-US" dirty="0" smtClean="0">
                <a:solidFill>
                  <a:schemeClr val="tx1"/>
                </a:solidFill>
                <a:latin typeface="Times New Roman" pitchFamily="18" charset="0"/>
                <a:cs typeface="Times New Roman" pitchFamily="18" charset="0"/>
              </a:endParaRPr>
            </a:p>
          </p:txBody>
        </p:sp>
        <p:sp>
          <p:nvSpPr>
            <p:cNvPr id="27" name="矩形 26"/>
            <p:cNvSpPr/>
            <p:nvPr/>
          </p:nvSpPr>
          <p:spPr>
            <a:xfrm>
              <a:off x="4267200" y="4343267"/>
              <a:ext cx="609599" cy="2901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4</a:t>
              </a:r>
              <a:endParaRPr lang="zh-CN" altLang="en-US" dirty="0" smtClean="0">
                <a:solidFill>
                  <a:schemeClr val="tx1"/>
                </a:solidFill>
                <a:latin typeface="Times New Roman" pitchFamily="18" charset="0"/>
                <a:cs typeface="Times New Roman" pitchFamily="18" charset="0"/>
              </a:endParaRPr>
            </a:p>
          </p:txBody>
        </p:sp>
        <p:sp>
          <p:nvSpPr>
            <p:cNvPr id="45" name="矩形 44"/>
            <p:cNvSpPr/>
            <p:nvPr/>
          </p:nvSpPr>
          <p:spPr>
            <a:xfrm>
              <a:off x="4876800" y="4342796"/>
              <a:ext cx="761999" cy="2901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5</a:t>
              </a:r>
              <a:endParaRPr lang="zh-CN" altLang="en-US" dirty="0" smtClean="0">
                <a:solidFill>
                  <a:schemeClr val="tx1"/>
                </a:solidFill>
                <a:latin typeface="Times New Roman" pitchFamily="18" charset="0"/>
                <a:cs typeface="Times New Roman" pitchFamily="18" charset="0"/>
              </a:endParaRPr>
            </a:p>
          </p:txBody>
        </p:sp>
        <p:sp>
          <p:nvSpPr>
            <p:cNvPr id="46" name="矩形 45"/>
            <p:cNvSpPr/>
            <p:nvPr/>
          </p:nvSpPr>
          <p:spPr>
            <a:xfrm>
              <a:off x="5638800" y="4343400"/>
              <a:ext cx="990600" cy="2901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6</a:t>
              </a:r>
              <a:endParaRPr lang="zh-CN" altLang="en-US" dirty="0" smtClean="0">
                <a:solidFill>
                  <a:schemeClr val="tx1"/>
                </a:solidFill>
                <a:latin typeface="Times New Roman" pitchFamily="18" charset="0"/>
                <a:cs typeface="Times New Roman" pitchFamily="18" charset="0"/>
              </a:endParaRPr>
            </a:p>
          </p:txBody>
        </p:sp>
        <p:sp>
          <p:nvSpPr>
            <p:cNvPr id="47" name="矩形 46"/>
            <p:cNvSpPr/>
            <p:nvPr/>
          </p:nvSpPr>
          <p:spPr>
            <a:xfrm>
              <a:off x="1630386" y="5846091"/>
              <a:ext cx="584200" cy="284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0</a:t>
              </a:r>
              <a:endParaRPr lang="zh-CN" altLang="en-US" dirty="0" smtClean="0">
                <a:solidFill>
                  <a:schemeClr val="tx1"/>
                </a:solidFill>
                <a:latin typeface="Times New Roman" pitchFamily="18" charset="0"/>
                <a:cs typeface="Times New Roman" pitchFamily="18" charset="0"/>
              </a:endParaRPr>
            </a:p>
          </p:txBody>
        </p:sp>
        <p:sp>
          <p:nvSpPr>
            <p:cNvPr id="48" name="矩形 47"/>
            <p:cNvSpPr/>
            <p:nvPr/>
          </p:nvSpPr>
          <p:spPr>
            <a:xfrm>
              <a:off x="3048503" y="5848349"/>
              <a:ext cx="584200" cy="2827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1</a:t>
              </a:r>
              <a:endParaRPr lang="zh-CN" altLang="en-US" dirty="0" smtClean="0">
                <a:solidFill>
                  <a:schemeClr val="tx1"/>
                </a:solidFill>
                <a:latin typeface="Times New Roman" pitchFamily="18" charset="0"/>
                <a:cs typeface="Times New Roman" pitchFamily="18" charset="0"/>
              </a:endParaRPr>
            </a:p>
          </p:txBody>
        </p:sp>
        <p:sp>
          <p:nvSpPr>
            <p:cNvPr id="49" name="矩形 48"/>
            <p:cNvSpPr/>
            <p:nvPr/>
          </p:nvSpPr>
          <p:spPr>
            <a:xfrm>
              <a:off x="2209800" y="5844540"/>
              <a:ext cx="834887" cy="28950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0</a:t>
              </a:r>
              <a:endParaRPr lang="zh-CN" altLang="en-US" dirty="0" smtClean="0">
                <a:solidFill>
                  <a:schemeClr val="tx1"/>
                </a:solidFill>
                <a:latin typeface="Times New Roman" pitchFamily="18" charset="0"/>
                <a:cs typeface="Times New Roman" pitchFamily="18" charset="0"/>
              </a:endParaRPr>
            </a:p>
          </p:txBody>
        </p:sp>
        <p:sp>
          <p:nvSpPr>
            <p:cNvPr id="50" name="矩形 49"/>
            <p:cNvSpPr/>
            <p:nvPr/>
          </p:nvSpPr>
          <p:spPr>
            <a:xfrm>
              <a:off x="3623024" y="5845957"/>
              <a:ext cx="584200" cy="28635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2</a:t>
              </a:r>
              <a:endParaRPr lang="zh-CN" altLang="en-US" dirty="0" smtClean="0">
                <a:solidFill>
                  <a:schemeClr val="tx1"/>
                </a:solidFill>
                <a:latin typeface="Times New Roman" pitchFamily="18" charset="0"/>
                <a:cs typeface="Times New Roman" pitchFamily="18" charset="0"/>
              </a:endParaRPr>
            </a:p>
          </p:txBody>
        </p:sp>
        <p:sp>
          <p:nvSpPr>
            <p:cNvPr id="51" name="矩形 50"/>
            <p:cNvSpPr/>
            <p:nvPr/>
          </p:nvSpPr>
          <p:spPr>
            <a:xfrm>
              <a:off x="4206875" y="5845957"/>
              <a:ext cx="759377" cy="28635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3</a:t>
              </a:r>
              <a:endParaRPr lang="zh-CN" altLang="en-US" dirty="0" smtClean="0">
                <a:solidFill>
                  <a:schemeClr val="tx1"/>
                </a:solidFill>
                <a:latin typeface="Times New Roman" pitchFamily="18" charset="0"/>
                <a:cs typeface="Times New Roman" pitchFamily="18" charset="0"/>
              </a:endParaRPr>
            </a:p>
          </p:txBody>
        </p:sp>
        <p:sp>
          <p:nvSpPr>
            <p:cNvPr id="52" name="矩形 51"/>
            <p:cNvSpPr/>
            <p:nvPr/>
          </p:nvSpPr>
          <p:spPr>
            <a:xfrm>
              <a:off x="4966254" y="5845486"/>
              <a:ext cx="672546" cy="28635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4</a:t>
              </a:r>
              <a:endParaRPr lang="zh-CN" altLang="en-US" dirty="0" smtClean="0">
                <a:solidFill>
                  <a:schemeClr val="tx1"/>
                </a:solidFill>
                <a:latin typeface="Times New Roman" pitchFamily="18" charset="0"/>
                <a:cs typeface="Times New Roman" pitchFamily="18" charset="0"/>
              </a:endParaRPr>
            </a:p>
          </p:txBody>
        </p:sp>
        <p:sp>
          <p:nvSpPr>
            <p:cNvPr id="53" name="矩形 52"/>
            <p:cNvSpPr/>
            <p:nvPr/>
          </p:nvSpPr>
          <p:spPr>
            <a:xfrm>
              <a:off x="5638800" y="5846090"/>
              <a:ext cx="685800" cy="28635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5</a:t>
              </a:r>
              <a:endParaRPr lang="zh-CN" altLang="en-US" dirty="0" smtClean="0">
                <a:solidFill>
                  <a:schemeClr val="tx1"/>
                </a:solidFill>
                <a:latin typeface="Times New Roman" pitchFamily="18" charset="0"/>
                <a:cs typeface="Times New Roman" pitchFamily="18" charset="0"/>
              </a:endParaRPr>
            </a:p>
          </p:txBody>
        </p:sp>
        <p:sp>
          <p:nvSpPr>
            <p:cNvPr id="63" name="矩形 62"/>
            <p:cNvSpPr/>
            <p:nvPr/>
          </p:nvSpPr>
          <p:spPr>
            <a:xfrm>
              <a:off x="914400" y="4038600"/>
              <a:ext cx="797911" cy="307777"/>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Window</a:t>
              </a:r>
              <a:endParaRPr lang="zh-CN" altLang="en-US" sz="1400" dirty="0">
                <a:latin typeface="Times New Roman" panose="02020603050405020304" pitchFamily="18" charset="0"/>
                <a:cs typeface="Times New Roman" panose="02020603050405020304" pitchFamily="18" charset="0"/>
              </a:endParaRPr>
            </a:p>
          </p:txBody>
        </p:sp>
        <p:cxnSp>
          <p:nvCxnSpPr>
            <p:cNvPr id="64" name="直接箭头连接符 63"/>
            <p:cNvCxnSpPr/>
            <p:nvPr/>
          </p:nvCxnSpPr>
          <p:spPr>
            <a:xfrm rot="16200000" flipH="1">
              <a:off x="2529310" y="5090690"/>
              <a:ext cx="1183009" cy="298029"/>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5" name="直接箭头连接符 64"/>
            <p:cNvCxnSpPr/>
            <p:nvPr/>
          </p:nvCxnSpPr>
          <p:spPr>
            <a:xfrm rot="5400000" flipH="1" flipV="1">
              <a:off x="3270760" y="4981702"/>
              <a:ext cx="1215641" cy="533399"/>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6" name="直接箭头连接符 65"/>
            <p:cNvCxnSpPr/>
            <p:nvPr/>
          </p:nvCxnSpPr>
          <p:spPr>
            <a:xfrm rot="5400000" flipH="1" flipV="1">
              <a:off x="2706879" y="4989321"/>
              <a:ext cx="1215641" cy="533399"/>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7" name="直接箭头连接符 66"/>
            <p:cNvCxnSpPr/>
            <p:nvPr/>
          </p:nvCxnSpPr>
          <p:spPr>
            <a:xfrm rot="5400000">
              <a:off x="3972882" y="4169093"/>
              <a:ext cx="358136" cy="1907"/>
            </a:xfrm>
            <a:prstGeom prst="straightConnector1">
              <a:avLst/>
            </a:prstGeom>
            <a:ln w="28575">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0" name="直接箭头连接符 69"/>
            <p:cNvCxnSpPr/>
            <p:nvPr/>
          </p:nvCxnSpPr>
          <p:spPr>
            <a:xfrm rot="5400000" flipH="1" flipV="1">
              <a:off x="3859404" y="4989321"/>
              <a:ext cx="1215641" cy="533399"/>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1" name="直接箭头连接符 70"/>
            <p:cNvCxnSpPr/>
            <p:nvPr/>
          </p:nvCxnSpPr>
          <p:spPr>
            <a:xfrm rot="5400000" flipH="1" flipV="1">
              <a:off x="4611879" y="4989321"/>
              <a:ext cx="1215641" cy="533399"/>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2" name="直接箭头连接符 71"/>
            <p:cNvCxnSpPr/>
            <p:nvPr/>
          </p:nvCxnSpPr>
          <p:spPr>
            <a:xfrm rot="5400000" flipH="1" flipV="1">
              <a:off x="5297679" y="4989321"/>
              <a:ext cx="1215641" cy="533399"/>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3" name="直接箭头连接符 72"/>
            <p:cNvCxnSpPr/>
            <p:nvPr/>
          </p:nvCxnSpPr>
          <p:spPr>
            <a:xfrm rot="5400000">
              <a:off x="4546286" y="4163378"/>
              <a:ext cx="358136" cy="1907"/>
            </a:xfrm>
            <a:prstGeom prst="straightConnector1">
              <a:avLst/>
            </a:prstGeom>
            <a:ln w="28575">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4" name="直接箭头连接符 73"/>
            <p:cNvCxnSpPr/>
            <p:nvPr/>
          </p:nvCxnSpPr>
          <p:spPr>
            <a:xfrm rot="5400000">
              <a:off x="5308285" y="4163378"/>
              <a:ext cx="358136" cy="1907"/>
            </a:xfrm>
            <a:prstGeom prst="straightConnector1">
              <a:avLst/>
            </a:prstGeom>
            <a:ln w="28575">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5" name="直接箭头连接符 74"/>
            <p:cNvCxnSpPr/>
            <p:nvPr/>
          </p:nvCxnSpPr>
          <p:spPr>
            <a:xfrm rot="5400000">
              <a:off x="5994085" y="4163378"/>
              <a:ext cx="358136" cy="1907"/>
            </a:xfrm>
            <a:prstGeom prst="straightConnector1">
              <a:avLst/>
            </a:prstGeom>
            <a:ln w="28575">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6" name="直接箭头连接符 75"/>
            <p:cNvCxnSpPr/>
            <p:nvPr/>
          </p:nvCxnSpPr>
          <p:spPr>
            <a:xfrm rot="16200000" flipH="1">
              <a:off x="3647249" y="6344481"/>
              <a:ext cx="401704" cy="1"/>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7" name="直接箭头连接符 76"/>
            <p:cNvCxnSpPr/>
            <p:nvPr/>
          </p:nvCxnSpPr>
          <p:spPr>
            <a:xfrm rot="16200000" flipH="1">
              <a:off x="4380677" y="6344481"/>
              <a:ext cx="401704" cy="1"/>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8" name="直接箭头连接符 77"/>
            <p:cNvCxnSpPr/>
            <p:nvPr/>
          </p:nvCxnSpPr>
          <p:spPr>
            <a:xfrm rot="16200000" flipH="1">
              <a:off x="5742749" y="6344481"/>
              <a:ext cx="401704" cy="1"/>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9" name="直接箭头连接符 78"/>
            <p:cNvCxnSpPr/>
            <p:nvPr/>
          </p:nvCxnSpPr>
          <p:spPr>
            <a:xfrm rot="16200000" flipH="1">
              <a:off x="3100810" y="5090690"/>
              <a:ext cx="1183009" cy="298029"/>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0" name="直接箭头连接符 79"/>
            <p:cNvCxnSpPr/>
            <p:nvPr/>
          </p:nvCxnSpPr>
          <p:spPr>
            <a:xfrm rot="16200000" flipH="1">
              <a:off x="3824710" y="5090690"/>
              <a:ext cx="1183009" cy="298029"/>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1" name="直接箭头连接符 80"/>
            <p:cNvCxnSpPr/>
            <p:nvPr/>
          </p:nvCxnSpPr>
          <p:spPr>
            <a:xfrm rot="16200000" flipH="1">
              <a:off x="4434310" y="5090690"/>
              <a:ext cx="1183009" cy="298029"/>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2" name="直接箭头连接符 81"/>
            <p:cNvCxnSpPr/>
            <p:nvPr/>
          </p:nvCxnSpPr>
          <p:spPr>
            <a:xfrm rot="16200000" flipH="1">
              <a:off x="4980753" y="6344481"/>
              <a:ext cx="401704" cy="1"/>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3" name="直接箭头连接符 82"/>
            <p:cNvCxnSpPr/>
            <p:nvPr/>
          </p:nvCxnSpPr>
          <p:spPr>
            <a:xfrm rot="16200000" flipH="1">
              <a:off x="5196310" y="5090690"/>
              <a:ext cx="1183009" cy="298029"/>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4" name="直接箭头连接符 83"/>
            <p:cNvCxnSpPr/>
            <p:nvPr/>
          </p:nvCxnSpPr>
          <p:spPr>
            <a:xfrm rot="16200000" flipH="1">
              <a:off x="2228026" y="6344481"/>
              <a:ext cx="401704" cy="1"/>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5" name="矩形 84"/>
            <p:cNvSpPr/>
            <p:nvPr/>
          </p:nvSpPr>
          <p:spPr>
            <a:xfrm>
              <a:off x="2438400" y="6172200"/>
              <a:ext cx="300082" cy="369332"/>
            </a:xfrm>
            <a:prstGeom prst="rect">
              <a:avLst/>
            </a:prstGeom>
          </p:spPr>
          <p:txBody>
            <a:bodyPr wrap="none">
              <a:spAutoFit/>
            </a:bodyPr>
            <a:lstStyle/>
            <a:p>
              <a:r>
                <a:rPr lang="en-US" altLang="zh-CN" dirty="0" smtClean="0">
                  <a:latin typeface="Times New Roman" pitchFamily="18" charset="0"/>
                  <a:cs typeface="Times New Roman" pitchFamily="18" charset="0"/>
                </a:rPr>
                <a:t>0</a:t>
              </a:r>
              <a:endParaRPr lang="zh-CN" altLang="en-US" dirty="0">
                <a:latin typeface="Times New Roman" panose="02020603050405020304" pitchFamily="18" charset="0"/>
                <a:cs typeface="Times New Roman" panose="02020603050405020304" pitchFamily="18" charset="0"/>
              </a:endParaRPr>
            </a:p>
          </p:txBody>
        </p:sp>
        <p:sp>
          <p:nvSpPr>
            <p:cNvPr id="86" name="矩形 85"/>
            <p:cNvSpPr/>
            <p:nvPr/>
          </p:nvSpPr>
          <p:spPr>
            <a:xfrm>
              <a:off x="3352800" y="6172200"/>
              <a:ext cx="300082" cy="369332"/>
            </a:xfrm>
            <a:prstGeom prst="rect">
              <a:avLst/>
            </a:prstGeom>
          </p:spPr>
          <p:txBody>
            <a:bodyPr wrap="none">
              <a:spAutoFit/>
            </a:bodyPr>
            <a:lstStyle/>
            <a:p>
              <a:r>
                <a:rPr lang="en-US" altLang="zh-CN" dirty="0" smtClean="0">
                  <a:latin typeface="Times New Roman" pitchFamily="18" charset="0"/>
                  <a:cs typeface="Times New Roman" pitchFamily="18" charset="0"/>
                </a:rPr>
                <a:t>1</a:t>
              </a:r>
              <a:endParaRPr lang="zh-CN" altLang="en-US" dirty="0">
                <a:latin typeface="Times New Roman" panose="02020603050405020304" pitchFamily="18" charset="0"/>
                <a:cs typeface="Times New Roman" panose="02020603050405020304" pitchFamily="18" charset="0"/>
              </a:endParaRPr>
            </a:p>
          </p:txBody>
        </p:sp>
        <p:sp>
          <p:nvSpPr>
            <p:cNvPr id="87" name="矩形 86"/>
            <p:cNvSpPr/>
            <p:nvPr/>
          </p:nvSpPr>
          <p:spPr>
            <a:xfrm>
              <a:off x="3886200" y="6172200"/>
              <a:ext cx="300082" cy="369332"/>
            </a:xfrm>
            <a:prstGeom prst="rect">
              <a:avLst/>
            </a:prstGeom>
          </p:spPr>
          <p:txBody>
            <a:bodyPr wrap="none">
              <a:spAutoFit/>
            </a:bodyPr>
            <a:lstStyle/>
            <a:p>
              <a:r>
                <a:rPr lang="en-US" altLang="zh-CN" dirty="0" smtClean="0">
                  <a:latin typeface="Times New Roman" pitchFamily="18" charset="0"/>
                  <a:cs typeface="Times New Roman" pitchFamily="18" charset="0"/>
                </a:rPr>
                <a:t>2</a:t>
              </a:r>
              <a:endParaRPr lang="zh-CN" altLang="en-US" dirty="0">
                <a:latin typeface="Times New Roman" panose="02020603050405020304" pitchFamily="18" charset="0"/>
                <a:cs typeface="Times New Roman" panose="02020603050405020304" pitchFamily="18" charset="0"/>
              </a:endParaRPr>
            </a:p>
          </p:txBody>
        </p:sp>
        <p:sp>
          <p:nvSpPr>
            <p:cNvPr id="88" name="矩形 87"/>
            <p:cNvSpPr/>
            <p:nvPr/>
          </p:nvSpPr>
          <p:spPr>
            <a:xfrm>
              <a:off x="4572000" y="6172200"/>
              <a:ext cx="300082" cy="369332"/>
            </a:xfrm>
            <a:prstGeom prst="rect">
              <a:avLst/>
            </a:prstGeom>
          </p:spPr>
          <p:txBody>
            <a:bodyPr wrap="none">
              <a:spAutoFit/>
            </a:bodyPr>
            <a:lstStyle/>
            <a:p>
              <a:r>
                <a:rPr lang="en-US" altLang="zh-CN" dirty="0" smtClean="0">
                  <a:latin typeface="Times New Roman" pitchFamily="18" charset="0"/>
                  <a:cs typeface="Times New Roman" pitchFamily="18" charset="0"/>
                </a:rPr>
                <a:t>3</a:t>
              </a:r>
              <a:endParaRPr lang="zh-CN" altLang="en-US" dirty="0">
                <a:latin typeface="Times New Roman" panose="02020603050405020304" pitchFamily="18" charset="0"/>
                <a:cs typeface="Times New Roman" panose="02020603050405020304" pitchFamily="18" charset="0"/>
              </a:endParaRPr>
            </a:p>
          </p:txBody>
        </p:sp>
        <p:sp>
          <p:nvSpPr>
            <p:cNvPr id="89" name="矩形 88"/>
            <p:cNvSpPr/>
            <p:nvPr/>
          </p:nvSpPr>
          <p:spPr>
            <a:xfrm>
              <a:off x="5181600" y="6172200"/>
              <a:ext cx="300082" cy="369332"/>
            </a:xfrm>
            <a:prstGeom prst="rect">
              <a:avLst/>
            </a:prstGeom>
          </p:spPr>
          <p:txBody>
            <a:bodyPr wrap="none">
              <a:spAutoFit/>
            </a:bodyPr>
            <a:lstStyle/>
            <a:p>
              <a:r>
                <a:rPr lang="en-US" altLang="zh-CN" dirty="0" smtClean="0">
                  <a:latin typeface="Times New Roman" pitchFamily="18" charset="0"/>
                  <a:cs typeface="Times New Roman" pitchFamily="18" charset="0"/>
                </a:rPr>
                <a:t>4</a:t>
              </a:r>
              <a:endParaRPr lang="zh-CN" altLang="en-US" dirty="0">
                <a:latin typeface="Times New Roman" panose="02020603050405020304" pitchFamily="18" charset="0"/>
                <a:cs typeface="Times New Roman" panose="02020603050405020304" pitchFamily="18" charset="0"/>
              </a:endParaRPr>
            </a:p>
          </p:txBody>
        </p:sp>
        <p:sp>
          <p:nvSpPr>
            <p:cNvPr id="90" name="矩形 89"/>
            <p:cNvSpPr/>
            <p:nvPr/>
          </p:nvSpPr>
          <p:spPr>
            <a:xfrm>
              <a:off x="5943600" y="6172200"/>
              <a:ext cx="300082" cy="369332"/>
            </a:xfrm>
            <a:prstGeom prst="rect">
              <a:avLst/>
            </a:prstGeom>
          </p:spPr>
          <p:txBody>
            <a:bodyPr wrap="none">
              <a:spAutoFit/>
            </a:bodyPr>
            <a:lstStyle/>
            <a:p>
              <a:r>
                <a:rPr lang="en-US" altLang="zh-CN" dirty="0" smtClean="0">
                  <a:latin typeface="Times New Roman" pitchFamily="18" charset="0"/>
                  <a:cs typeface="Times New Roman" pitchFamily="18" charset="0"/>
                </a:rPr>
                <a:t>5</a:t>
              </a:r>
              <a:endParaRPr lang="zh-CN" altLang="en-US" dirty="0">
                <a:latin typeface="Times New Roman" panose="02020603050405020304" pitchFamily="18" charset="0"/>
                <a:cs typeface="Times New Roman" panose="02020603050405020304" pitchFamily="18" charset="0"/>
              </a:endParaRPr>
            </a:p>
          </p:txBody>
        </p:sp>
        <p:sp>
          <p:nvSpPr>
            <p:cNvPr id="91" name="矩形 90"/>
            <p:cNvSpPr/>
            <p:nvPr/>
          </p:nvSpPr>
          <p:spPr>
            <a:xfrm>
              <a:off x="914400" y="6172200"/>
              <a:ext cx="1324273" cy="307777"/>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Packet released</a:t>
              </a:r>
              <a:endParaRPr lang="zh-CN" altLang="en-US" sz="1400" dirty="0">
                <a:latin typeface="Times New Roman" panose="02020603050405020304" pitchFamily="18" charset="0"/>
                <a:cs typeface="Times New Roman" panose="02020603050405020304" pitchFamily="18" charset="0"/>
              </a:endParaRPr>
            </a:p>
          </p:txBody>
        </p:sp>
        <p:sp>
          <p:nvSpPr>
            <p:cNvPr id="92" name="矩形 91"/>
            <p:cNvSpPr/>
            <p:nvPr/>
          </p:nvSpPr>
          <p:spPr>
            <a:xfrm>
              <a:off x="2514600" y="3962400"/>
              <a:ext cx="627095" cy="369332"/>
            </a:xfrm>
            <a:prstGeom prst="rect">
              <a:avLst/>
            </a:prstGeom>
          </p:spPr>
          <p:txBody>
            <a:bodyPr wrap="none">
              <a:spAutoFit/>
            </a:bodyPr>
            <a:lstStyle/>
            <a:p>
              <a:r>
                <a:rPr lang="en-US" altLang="zh-CN" dirty="0" smtClean="0">
                  <a:solidFill>
                    <a:srgbClr val="FF0000"/>
                  </a:solidFill>
                  <a:latin typeface="Times New Roman" pitchFamily="18" charset="0"/>
                  <a:cs typeface="Times New Roman" pitchFamily="18" charset="0"/>
                </a:rPr>
                <a:t>[0,6]</a:t>
              </a:r>
              <a:endParaRPr lang="zh-CN" altLang="en-US" dirty="0">
                <a:solidFill>
                  <a:srgbClr val="FF0000"/>
                </a:solidFill>
                <a:latin typeface="Times New Roman" panose="02020603050405020304" pitchFamily="18" charset="0"/>
                <a:cs typeface="Times New Roman" panose="02020603050405020304" pitchFamily="18" charset="0"/>
              </a:endParaRPr>
            </a:p>
          </p:txBody>
        </p:sp>
        <p:sp>
          <p:nvSpPr>
            <p:cNvPr id="93" name="矩形 92"/>
            <p:cNvSpPr/>
            <p:nvPr/>
          </p:nvSpPr>
          <p:spPr>
            <a:xfrm>
              <a:off x="4114800" y="3962400"/>
              <a:ext cx="627095" cy="369332"/>
            </a:xfrm>
            <a:prstGeom prst="rect">
              <a:avLst/>
            </a:prstGeom>
          </p:spPr>
          <p:txBody>
            <a:bodyPr wrap="none">
              <a:spAutoFit/>
            </a:bodyPr>
            <a:lstStyle/>
            <a:p>
              <a:r>
                <a:rPr lang="en-US" altLang="zh-CN" dirty="0" smtClean="0">
                  <a:solidFill>
                    <a:srgbClr val="FF0000"/>
                  </a:solidFill>
                  <a:latin typeface="Times New Roman" pitchFamily="18" charset="0"/>
                  <a:cs typeface="Times New Roman" pitchFamily="18" charset="0"/>
                </a:rPr>
                <a:t>[1,7]</a:t>
              </a:r>
              <a:endParaRPr lang="zh-CN" altLang="en-US" dirty="0">
                <a:solidFill>
                  <a:srgbClr val="FF0000"/>
                </a:solidFill>
                <a:latin typeface="Times New Roman" panose="02020603050405020304" pitchFamily="18" charset="0"/>
                <a:cs typeface="Times New Roman" panose="02020603050405020304" pitchFamily="18" charset="0"/>
              </a:endParaRPr>
            </a:p>
          </p:txBody>
        </p:sp>
        <p:sp>
          <p:nvSpPr>
            <p:cNvPr id="94" name="矩形 93"/>
            <p:cNvSpPr/>
            <p:nvPr/>
          </p:nvSpPr>
          <p:spPr>
            <a:xfrm>
              <a:off x="4800600" y="3962400"/>
              <a:ext cx="627095" cy="369332"/>
            </a:xfrm>
            <a:prstGeom prst="rect">
              <a:avLst/>
            </a:prstGeom>
          </p:spPr>
          <p:txBody>
            <a:bodyPr wrap="none">
              <a:spAutoFit/>
            </a:bodyPr>
            <a:lstStyle/>
            <a:p>
              <a:r>
                <a:rPr lang="en-US" altLang="zh-CN" dirty="0" smtClean="0">
                  <a:solidFill>
                    <a:srgbClr val="FF0000"/>
                  </a:solidFill>
                  <a:latin typeface="Times New Roman" pitchFamily="18" charset="0"/>
                  <a:cs typeface="Times New Roman" pitchFamily="18" charset="0"/>
                </a:rPr>
                <a:t>[2,8]</a:t>
              </a:r>
              <a:endParaRPr lang="zh-CN" altLang="en-US" dirty="0">
                <a:solidFill>
                  <a:srgbClr val="FF0000"/>
                </a:solidFill>
                <a:latin typeface="Times New Roman" panose="02020603050405020304" pitchFamily="18" charset="0"/>
                <a:cs typeface="Times New Roman" panose="02020603050405020304" pitchFamily="18" charset="0"/>
              </a:endParaRPr>
            </a:p>
          </p:txBody>
        </p:sp>
        <p:sp>
          <p:nvSpPr>
            <p:cNvPr id="95" name="矩形 94"/>
            <p:cNvSpPr/>
            <p:nvPr/>
          </p:nvSpPr>
          <p:spPr>
            <a:xfrm>
              <a:off x="5514975" y="3962400"/>
              <a:ext cx="627095" cy="369332"/>
            </a:xfrm>
            <a:prstGeom prst="rect">
              <a:avLst/>
            </a:prstGeom>
          </p:spPr>
          <p:txBody>
            <a:bodyPr wrap="none">
              <a:spAutoFit/>
            </a:bodyPr>
            <a:lstStyle/>
            <a:p>
              <a:r>
                <a:rPr lang="en-US" altLang="zh-CN" dirty="0" smtClean="0">
                  <a:solidFill>
                    <a:srgbClr val="FF0000"/>
                  </a:solidFill>
                  <a:latin typeface="Times New Roman" pitchFamily="18" charset="0"/>
                  <a:cs typeface="Times New Roman" pitchFamily="18" charset="0"/>
                </a:rPr>
                <a:t>[3,9]</a:t>
              </a:r>
              <a:endParaRPr lang="zh-CN" altLang="en-US" dirty="0">
                <a:solidFill>
                  <a:srgbClr val="FF0000"/>
                </a:solidFill>
                <a:latin typeface="Times New Roman" panose="02020603050405020304" pitchFamily="18" charset="0"/>
                <a:cs typeface="Times New Roman" panose="02020603050405020304" pitchFamily="18" charset="0"/>
              </a:endParaRPr>
            </a:p>
          </p:txBody>
        </p:sp>
        <p:sp>
          <p:nvSpPr>
            <p:cNvPr id="96" name="矩形 95"/>
            <p:cNvSpPr/>
            <p:nvPr/>
          </p:nvSpPr>
          <p:spPr>
            <a:xfrm>
              <a:off x="6172200" y="3962400"/>
              <a:ext cx="742511" cy="369332"/>
            </a:xfrm>
            <a:prstGeom prst="rect">
              <a:avLst/>
            </a:prstGeom>
          </p:spPr>
          <p:txBody>
            <a:bodyPr wrap="none">
              <a:spAutoFit/>
            </a:bodyPr>
            <a:lstStyle/>
            <a:p>
              <a:r>
                <a:rPr lang="en-US" altLang="zh-CN" dirty="0" smtClean="0">
                  <a:solidFill>
                    <a:srgbClr val="FF0000"/>
                  </a:solidFill>
                  <a:latin typeface="Times New Roman" pitchFamily="18" charset="0"/>
                  <a:cs typeface="Times New Roman" pitchFamily="18" charset="0"/>
                </a:rPr>
                <a:t>[4,10]</a:t>
              </a:r>
              <a:endParaRPr lang="zh-CN" altLang="en-US" dirty="0">
                <a:solidFill>
                  <a:srgbClr val="FF0000"/>
                </a:solidFill>
                <a:latin typeface="Times New Roman" panose="02020603050405020304" pitchFamily="18" charset="0"/>
                <a:cs typeface="Times New Roman" panose="02020603050405020304" pitchFamily="18" charset="0"/>
              </a:endParaRPr>
            </a:p>
          </p:txBody>
        </p:sp>
      </p:grpSp>
      <p:sp>
        <p:nvSpPr>
          <p:cNvPr id="98" name="矩形标注 97"/>
          <p:cNvSpPr/>
          <p:nvPr/>
        </p:nvSpPr>
        <p:spPr>
          <a:xfrm>
            <a:off x="6553200" y="6096000"/>
            <a:ext cx="1676400" cy="533400"/>
          </a:xfrm>
          <a:prstGeom prst="wedgeRectCallout">
            <a:avLst>
              <a:gd name="adj1" fmla="val -72972"/>
              <a:gd name="adj2" fmla="val -3813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anose="02020603050405020304" pitchFamily="18" charset="0"/>
                <a:cs typeface="Times New Roman" panose="02020603050405020304" pitchFamily="18" charset="0"/>
              </a:rPr>
              <a:t>Piggyback is used at B</a:t>
            </a:r>
            <a:endParaRPr lang="zh-CN" altLang="en-US" dirty="0" smtClean="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97"/>
                                        </p:tgtEl>
                                        <p:attrNameLst>
                                          <p:attrName>style.visibility</p:attrName>
                                        </p:attrNameLst>
                                      </p:cBhvr>
                                      <p:to>
                                        <p:strVal val="visible"/>
                                      </p:to>
                                    </p:set>
                                    <p:animEffect transition="in" filter="wipe(left)">
                                      <p:cBhvr>
                                        <p:cTn id="23" dur="500"/>
                                        <p:tgtEl>
                                          <p:spTgt spid="97"/>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2" fill="hold" grpId="0" nodeType="clickEffect">
                                  <p:stCondLst>
                                    <p:cond delay="0"/>
                                  </p:stCondLst>
                                  <p:childTnLst>
                                    <p:set>
                                      <p:cBhvr>
                                        <p:cTn id="27" dur="1" fill="hold">
                                          <p:stCondLst>
                                            <p:cond delay="0"/>
                                          </p:stCondLst>
                                        </p:cTn>
                                        <p:tgtEl>
                                          <p:spTgt spid="98"/>
                                        </p:tgtEl>
                                        <p:attrNameLst>
                                          <p:attrName>style.visibility</p:attrName>
                                        </p:attrNameLst>
                                      </p:cBhvr>
                                      <p:to>
                                        <p:strVal val="visible"/>
                                      </p:to>
                                    </p:set>
                                    <p:animEffect transition="in" filter="wipe(right)">
                                      <p:cBhvr>
                                        <p:cTn id="28" dur="500"/>
                                        <p:tgtEl>
                                          <p:spTgt spid="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Example: Go back 4 in the case of transmission error in data packets</a:t>
            </a:r>
            <a:endParaRPr lang="zh-CN" altLang="en-US" dirty="0"/>
          </a:p>
        </p:txBody>
      </p:sp>
      <p:sp>
        <p:nvSpPr>
          <p:cNvPr id="3" name="内容占位符 2"/>
          <p:cNvSpPr>
            <a:spLocks noGrp="1"/>
          </p:cNvSpPr>
          <p:nvPr>
            <p:ph idx="1"/>
          </p:nvPr>
        </p:nvSpPr>
        <p:spPr>
          <a:xfrm>
            <a:off x="457200" y="4572000"/>
            <a:ext cx="8229600" cy="1295400"/>
          </a:xfrm>
        </p:spPr>
        <p:txBody>
          <a:bodyPr>
            <a:normAutofit/>
          </a:bodyPr>
          <a:lstStyle/>
          <a:p>
            <a:r>
              <a:rPr lang="en-US" altLang="zh-CN" sz="2000" dirty="0" smtClean="0"/>
              <a:t>Error occurred during packet 1 transmission</a:t>
            </a:r>
          </a:p>
          <a:p>
            <a:r>
              <a:rPr lang="en-US" altLang="zh-CN" sz="2000" dirty="0" smtClean="0"/>
              <a:t>Packets 2-4 will not be accepted until packet 1 is correctly released</a:t>
            </a:r>
          </a:p>
          <a:p>
            <a:r>
              <a:rPr lang="en-US" altLang="zh-CN" sz="2000" dirty="0" smtClean="0"/>
              <a:t>When window is run out, A </a:t>
            </a:r>
            <a:r>
              <a:rPr lang="en-US" altLang="zh-CN" sz="2000" dirty="0" smtClean="0">
                <a:solidFill>
                  <a:srgbClr val="FF0000"/>
                </a:solidFill>
              </a:rPr>
              <a:t>goes back </a:t>
            </a:r>
            <a:r>
              <a:rPr lang="en-US" altLang="zh-CN" sz="2000" dirty="0" smtClean="0"/>
              <a:t>4 and start from 1 again</a:t>
            </a:r>
            <a:endParaRPr lang="zh-CN" altLang="en-US" sz="2000" dirty="0"/>
          </a:p>
        </p:txBody>
      </p:sp>
      <p:sp>
        <p:nvSpPr>
          <p:cNvPr id="4" name="灯片编号占位符 3"/>
          <p:cNvSpPr>
            <a:spLocks noGrp="1"/>
          </p:cNvSpPr>
          <p:nvPr>
            <p:ph type="sldNum" sz="quarter" idx="10"/>
          </p:nvPr>
        </p:nvSpPr>
        <p:spPr/>
        <p:txBody>
          <a:bodyPr/>
          <a:lstStyle/>
          <a:p>
            <a:pPr>
              <a:defRPr/>
            </a:pPr>
            <a:fld id="{8E002F28-71A6-4468-B8DB-D78B04AC4AC8}" type="slidenum">
              <a:rPr lang="en-US" altLang="zh-CN" smtClean="0"/>
              <a:pPr>
                <a:defRPr/>
              </a:pPr>
              <a:t>17</a:t>
            </a:fld>
            <a:endParaRPr lang="en-US" dirty="0"/>
          </a:p>
        </p:txBody>
      </p:sp>
      <p:grpSp>
        <p:nvGrpSpPr>
          <p:cNvPr id="6" name="组合 31"/>
          <p:cNvGrpSpPr/>
          <p:nvPr/>
        </p:nvGrpSpPr>
        <p:grpSpPr>
          <a:xfrm>
            <a:off x="762000" y="2350697"/>
            <a:ext cx="7620000" cy="307777"/>
            <a:chOff x="625312" y="2133600"/>
            <a:chExt cx="7805393" cy="272589"/>
          </a:xfrm>
        </p:grpSpPr>
        <p:cxnSp>
          <p:nvCxnSpPr>
            <p:cNvPr id="61" name="直接连接符 7"/>
            <p:cNvCxnSpPr/>
            <p:nvPr/>
          </p:nvCxnSpPr>
          <p:spPr>
            <a:xfrm>
              <a:off x="914400" y="2133600"/>
              <a:ext cx="7516305" cy="2386"/>
            </a:xfrm>
            <a:prstGeom prst="line">
              <a:avLst/>
            </a:prstGeom>
            <a:ln w="28575">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2" name="矩形 8"/>
            <p:cNvSpPr/>
            <p:nvPr/>
          </p:nvSpPr>
          <p:spPr>
            <a:xfrm>
              <a:off x="625312" y="2133600"/>
              <a:ext cx="757029" cy="272589"/>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Node A</a:t>
              </a:r>
              <a:endParaRPr lang="zh-CN" altLang="en-US" sz="1400" dirty="0">
                <a:latin typeface="Times New Roman" panose="02020603050405020304" pitchFamily="18" charset="0"/>
                <a:cs typeface="Times New Roman" panose="02020603050405020304" pitchFamily="18" charset="0"/>
              </a:endParaRPr>
            </a:p>
          </p:txBody>
        </p:sp>
      </p:grpSp>
      <p:sp>
        <p:nvSpPr>
          <p:cNvPr id="7" name="矩形 6"/>
          <p:cNvSpPr/>
          <p:nvPr/>
        </p:nvSpPr>
        <p:spPr>
          <a:xfrm>
            <a:off x="1540933" y="2065267"/>
            <a:ext cx="584200" cy="284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0</a:t>
            </a:r>
            <a:endParaRPr lang="zh-CN" altLang="en-US" dirty="0" smtClean="0">
              <a:solidFill>
                <a:schemeClr val="tx1"/>
              </a:solidFill>
              <a:latin typeface="Times New Roman" pitchFamily="18" charset="0"/>
              <a:cs typeface="Times New Roman" pitchFamily="18" charset="0"/>
            </a:endParaRPr>
          </a:p>
        </p:txBody>
      </p:sp>
      <p:sp>
        <p:nvSpPr>
          <p:cNvPr id="8" name="矩形 7"/>
          <p:cNvSpPr/>
          <p:nvPr/>
        </p:nvSpPr>
        <p:spPr>
          <a:xfrm>
            <a:off x="2959050" y="2063873"/>
            <a:ext cx="584200" cy="28635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2</a:t>
            </a:r>
            <a:endParaRPr lang="zh-CN" altLang="en-US" dirty="0" smtClean="0">
              <a:solidFill>
                <a:schemeClr val="tx1"/>
              </a:solidFill>
              <a:latin typeface="Times New Roman" pitchFamily="18" charset="0"/>
              <a:cs typeface="Times New Roman" pitchFamily="18" charset="0"/>
            </a:endParaRPr>
          </a:p>
        </p:txBody>
      </p:sp>
      <p:grpSp>
        <p:nvGrpSpPr>
          <p:cNvPr id="9" name="组合 34"/>
          <p:cNvGrpSpPr/>
          <p:nvPr/>
        </p:nvGrpSpPr>
        <p:grpSpPr>
          <a:xfrm>
            <a:off x="762000" y="3290320"/>
            <a:ext cx="7620000" cy="307777"/>
            <a:chOff x="625312" y="2667000"/>
            <a:chExt cx="7805393" cy="340109"/>
          </a:xfrm>
        </p:grpSpPr>
        <p:cxnSp>
          <p:nvCxnSpPr>
            <p:cNvPr id="59" name="直接连接符 10"/>
            <p:cNvCxnSpPr/>
            <p:nvPr/>
          </p:nvCxnSpPr>
          <p:spPr>
            <a:xfrm>
              <a:off x="914400" y="2971800"/>
              <a:ext cx="7516305" cy="2977"/>
            </a:xfrm>
            <a:prstGeom prst="line">
              <a:avLst/>
            </a:prstGeom>
            <a:ln w="28575">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0" name="矩形 59"/>
            <p:cNvSpPr/>
            <p:nvPr/>
          </p:nvSpPr>
          <p:spPr>
            <a:xfrm>
              <a:off x="625312" y="2667000"/>
              <a:ext cx="757292" cy="340109"/>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Node B</a:t>
              </a:r>
              <a:endParaRPr lang="zh-CN" altLang="en-US" sz="1400" dirty="0">
                <a:latin typeface="Times New Roman" panose="02020603050405020304" pitchFamily="18" charset="0"/>
                <a:cs typeface="Times New Roman" panose="02020603050405020304" pitchFamily="18" charset="0"/>
              </a:endParaRPr>
            </a:p>
          </p:txBody>
        </p:sp>
      </p:grpSp>
      <p:cxnSp>
        <p:nvCxnSpPr>
          <p:cNvPr id="10" name="直接箭头连接符 9"/>
          <p:cNvCxnSpPr/>
          <p:nvPr/>
        </p:nvCxnSpPr>
        <p:spPr>
          <a:xfrm rot="5400000" flipH="1" flipV="1">
            <a:off x="1868680" y="2711188"/>
            <a:ext cx="1215641" cy="533399"/>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 name="直接箭头连接符 10"/>
          <p:cNvCxnSpPr/>
          <p:nvPr/>
        </p:nvCxnSpPr>
        <p:spPr>
          <a:xfrm rot="16200000" flipH="1">
            <a:off x="1553227" y="2924826"/>
            <a:ext cx="1152281" cy="8466"/>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 name="矩形 11"/>
          <p:cNvSpPr/>
          <p:nvPr/>
        </p:nvSpPr>
        <p:spPr>
          <a:xfrm>
            <a:off x="956733" y="2077124"/>
            <a:ext cx="413896" cy="307777"/>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SN</a:t>
            </a:r>
            <a:endParaRPr lang="zh-CN" altLang="en-US" sz="1400" dirty="0">
              <a:latin typeface="Times New Roman" panose="02020603050405020304" pitchFamily="18" charset="0"/>
              <a:cs typeface="Times New Roman" panose="02020603050405020304" pitchFamily="18" charset="0"/>
            </a:endParaRPr>
          </a:p>
        </p:txBody>
      </p:sp>
      <p:sp>
        <p:nvSpPr>
          <p:cNvPr id="13" name="矩形 12"/>
          <p:cNvSpPr/>
          <p:nvPr/>
        </p:nvSpPr>
        <p:spPr>
          <a:xfrm>
            <a:off x="956733" y="3568562"/>
            <a:ext cx="434734" cy="307777"/>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RN</a:t>
            </a:r>
            <a:endParaRPr lang="zh-CN" altLang="en-US" sz="1400" dirty="0">
              <a:latin typeface="Times New Roman" panose="02020603050405020304" pitchFamily="18" charset="0"/>
              <a:cs typeface="Times New Roman" panose="02020603050405020304" pitchFamily="18" charset="0"/>
            </a:endParaRPr>
          </a:p>
        </p:txBody>
      </p:sp>
      <p:sp>
        <p:nvSpPr>
          <p:cNvPr id="14" name="矩形 13"/>
          <p:cNvSpPr/>
          <p:nvPr/>
        </p:nvSpPr>
        <p:spPr>
          <a:xfrm>
            <a:off x="2120347" y="2065266"/>
            <a:ext cx="834887" cy="281609"/>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1</a:t>
            </a:r>
            <a:endParaRPr lang="zh-CN" altLang="en-US" dirty="0" smtClean="0">
              <a:solidFill>
                <a:schemeClr val="tx1"/>
              </a:solidFill>
              <a:latin typeface="Times New Roman" pitchFamily="18" charset="0"/>
              <a:cs typeface="Times New Roman" pitchFamily="18" charset="0"/>
            </a:endParaRPr>
          </a:p>
        </p:txBody>
      </p:sp>
      <p:sp>
        <p:nvSpPr>
          <p:cNvPr id="16" name="矩形 15"/>
          <p:cNvSpPr/>
          <p:nvPr/>
        </p:nvSpPr>
        <p:spPr>
          <a:xfrm>
            <a:off x="3533571" y="2065133"/>
            <a:ext cx="733629" cy="2901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3</a:t>
            </a:r>
            <a:endParaRPr lang="zh-CN" altLang="en-US" dirty="0" smtClean="0">
              <a:solidFill>
                <a:schemeClr val="tx1"/>
              </a:solidFill>
              <a:latin typeface="Times New Roman" pitchFamily="18" charset="0"/>
              <a:cs typeface="Times New Roman" pitchFamily="18" charset="0"/>
            </a:endParaRPr>
          </a:p>
        </p:txBody>
      </p:sp>
      <p:sp>
        <p:nvSpPr>
          <p:cNvPr id="17" name="矩形 16"/>
          <p:cNvSpPr/>
          <p:nvPr/>
        </p:nvSpPr>
        <p:spPr>
          <a:xfrm>
            <a:off x="4267200" y="2065133"/>
            <a:ext cx="609599" cy="2901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4</a:t>
            </a:r>
            <a:endParaRPr lang="zh-CN" altLang="en-US" dirty="0" smtClean="0">
              <a:solidFill>
                <a:schemeClr val="tx1"/>
              </a:solidFill>
              <a:latin typeface="Times New Roman" pitchFamily="18" charset="0"/>
              <a:cs typeface="Times New Roman" pitchFamily="18" charset="0"/>
            </a:endParaRPr>
          </a:p>
        </p:txBody>
      </p:sp>
      <p:sp>
        <p:nvSpPr>
          <p:cNvPr id="18" name="矩形 17"/>
          <p:cNvSpPr/>
          <p:nvPr/>
        </p:nvSpPr>
        <p:spPr>
          <a:xfrm>
            <a:off x="5029200" y="2064662"/>
            <a:ext cx="761999" cy="290164"/>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1</a:t>
            </a:r>
            <a:endParaRPr lang="zh-CN" altLang="en-US" dirty="0" smtClean="0">
              <a:solidFill>
                <a:schemeClr val="tx1"/>
              </a:solidFill>
              <a:latin typeface="Times New Roman" pitchFamily="18" charset="0"/>
              <a:cs typeface="Times New Roman" pitchFamily="18" charset="0"/>
            </a:endParaRPr>
          </a:p>
        </p:txBody>
      </p:sp>
      <p:sp>
        <p:nvSpPr>
          <p:cNvPr id="20" name="矩形 19"/>
          <p:cNvSpPr/>
          <p:nvPr/>
        </p:nvSpPr>
        <p:spPr>
          <a:xfrm>
            <a:off x="1630386" y="3567957"/>
            <a:ext cx="584200" cy="284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0</a:t>
            </a:r>
            <a:endParaRPr lang="zh-CN" altLang="en-US" dirty="0" smtClean="0">
              <a:solidFill>
                <a:schemeClr val="tx1"/>
              </a:solidFill>
              <a:latin typeface="Times New Roman" pitchFamily="18" charset="0"/>
              <a:cs typeface="Times New Roman" pitchFamily="18" charset="0"/>
            </a:endParaRPr>
          </a:p>
        </p:txBody>
      </p:sp>
      <p:sp>
        <p:nvSpPr>
          <p:cNvPr id="21" name="矩形 20"/>
          <p:cNvSpPr/>
          <p:nvPr/>
        </p:nvSpPr>
        <p:spPr>
          <a:xfrm>
            <a:off x="3048503" y="3570215"/>
            <a:ext cx="584200" cy="2827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1</a:t>
            </a:r>
            <a:endParaRPr lang="zh-CN" altLang="en-US" dirty="0" smtClean="0">
              <a:solidFill>
                <a:schemeClr val="tx1"/>
              </a:solidFill>
              <a:latin typeface="Times New Roman" pitchFamily="18" charset="0"/>
              <a:cs typeface="Times New Roman" pitchFamily="18" charset="0"/>
            </a:endParaRPr>
          </a:p>
        </p:txBody>
      </p:sp>
      <p:sp>
        <p:nvSpPr>
          <p:cNvPr id="22" name="矩形 21"/>
          <p:cNvSpPr/>
          <p:nvPr/>
        </p:nvSpPr>
        <p:spPr>
          <a:xfrm>
            <a:off x="2209800" y="3566406"/>
            <a:ext cx="834887" cy="28950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1</a:t>
            </a:r>
            <a:endParaRPr lang="zh-CN" altLang="en-US" dirty="0" smtClean="0">
              <a:solidFill>
                <a:schemeClr val="tx1"/>
              </a:solidFill>
              <a:latin typeface="Times New Roman" pitchFamily="18" charset="0"/>
              <a:cs typeface="Times New Roman" pitchFamily="18" charset="0"/>
            </a:endParaRPr>
          </a:p>
        </p:txBody>
      </p:sp>
      <p:sp>
        <p:nvSpPr>
          <p:cNvPr id="23" name="矩形 22"/>
          <p:cNvSpPr/>
          <p:nvPr/>
        </p:nvSpPr>
        <p:spPr>
          <a:xfrm>
            <a:off x="3623024" y="3567823"/>
            <a:ext cx="584200" cy="28635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1</a:t>
            </a:r>
            <a:endParaRPr lang="zh-CN" altLang="en-US" dirty="0" smtClean="0">
              <a:solidFill>
                <a:schemeClr val="tx1"/>
              </a:solidFill>
              <a:latin typeface="Times New Roman" pitchFamily="18" charset="0"/>
              <a:cs typeface="Times New Roman" pitchFamily="18" charset="0"/>
            </a:endParaRPr>
          </a:p>
        </p:txBody>
      </p:sp>
      <p:sp>
        <p:nvSpPr>
          <p:cNvPr id="24" name="矩形 23"/>
          <p:cNvSpPr/>
          <p:nvPr/>
        </p:nvSpPr>
        <p:spPr>
          <a:xfrm>
            <a:off x="4206875" y="3567823"/>
            <a:ext cx="759377" cy="28635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1</a:t>
            </a:r>
            <a:endParaRPr lang="zh-CN" altLang="en-US" dirty="0" smtClean="0">
              <a:solidFill>
                <a:schemeClr val="tx1"/>
              </a:solidFill>
              <a:latin typeface="Times New Roman" pitchFamily="18" charset="0"/>
              <a:cs typeface="Times New Roman" pitchFamily="18" charset="0"/>
            </a:endParaRPr>
          </a:p>
        </p:txBody>
      </p:sp>
      <p:sp>
        <p:nvSpPr>
          <p:cNvPr id="25" name="矩形 24"/>
          <p:cNvSpPr/>
          <p:nvPr/>
        </p:nvSpPr>
        <p:spPr>
          <a:xfrm>
            <a:off x="4966254" y="3567352"/>
            <a:ext cx="672546" cy="28635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1</a:t>
            </a:r>
            <a:endParaRPr lang="zh-CN" altLang="en-US" dirty="0" smtClean="0">
              <a:solidFill>
                <a:schemeClr val="tx1"/>
              </a:solidFill>
              <a:latin typeface="Times New Roman" pitchFamily="18" charset="0"/>
              <a:cs typeface="Times New Roman" pitchFamily="18" charset="0"/>
            </a:endParaRPr>
          </a:p>
        </p:txBody>
      </p:sp>
      <p:sp>
        <p:nvSpPr>
          <p:cNvPr id="26" name="矩形 25"/>
          <p:cNvSpPr/>
          <p:nvPr/>
        </p:nvSpPr>
        <p:spPr>
          <a:xfrm>
            <a:off x="5638800" y="3567956"/>
            <a:ext cx="685800" cy="28635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1</a:t>
            </a:r>
            <a:endParaRPr lang="zh-CN" altLang="en-US" dirty="0" smtClean="0">
              <a:solidFill>
                <a:schemeClr val="tx1"/>
              </a:solidFill>
              <a:latin typeface="Times New Roman" pitchFamily="18" charset="0"/>
              <a:cs typeface="Times New Roman" pitchFamily="18" charset="0"/>
            </a:endParaRPr>
          </a:p>
        </p:txBody>
      </p:sp>
      <p:sp>
        <p:nvSpPr>
          <p:cNvPr id="27" name="矩形 26"/>
          <p:cNvSpPr/>
          <p:nvPr/>
        </p:nvSpPr>
        <p:spPr>
          <a:xfrm>
            <a:off x="914400" y="1760466"/>
            <a:ext cx="797911" cy="307777"/>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Window</a:t>
            </a:r>
            <a:endParaRPr lang="zh-CN" altLang="en-US" sz="1400" dirty="0">
              <a:latin typeface="Times New Roman" panose="02020603050405020304" pitchFamily="18" charset="0"/>
              <a:cs typeface="Times New Roman" panose="02020603050405020304" pitchFamily="18" charset="0"/>
            </a:endParaRPr>
          </a:p>
        </p:txBody>
      </p:sp>
      <p:cxnSp>
        <p:nvCxnSpPr>
          <p:cNvPr id="28" name="直接箭头连接符 27"/>
          <p:cNvCxnSpPr/>
          <p:nvPr/>
        </p:nvCxnSpPr>
        <p:spPr>
          <a:xfrm rot="16200000" flipH="1">
            <a:off x="2529310" y="2812556"/>
            <a:ext cx="1183009" cy="298029"/>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9" name="直接箭头连接符 28"/>
          <p:cNvCxnSpPr/>
          <p:nvPr/>
        </p:nvCxnSpPr>
        <p:spPr>
          <a:xfrm rot="5400000" flipH="1" flipV="1">
            <a:off x="3270760" y="2703568"/>
            <a:ext cx="1215641" cy="533399"/>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0" name="直接箭头连接符 29"/>
          <p:cNvCxnSpPr/>
          <p:nvPr/>
        </p:nvCxnSpPr>
        <p:spPr>
          <a:xfrm rot="5400000" flipH="1" flipV="1">
            <a:off x="2779146" y="2631054"/>
            <a:ext cx="1223508" cy="6858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1" name="直接箭头连接符 30"/>
          <p:cNvCxnSpPr/>
          <p:nvPr/>
        </p:nvCxnSpPr>
        <p:spPr>
          <a:xfrm rot="5400000">
            <a:off x="3555686" y="1890959"/>
            <a:ext cx="358136" cy="1907"/>
          </a:xfrm>
          <a:prstGeom prst="straightConnector1">
            <a:avLst/>
          </a:prstGeom>
          <a:ln w="28575">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2" name="直接箭头连接符 31"/>
          <p:cNvCxnSpPr/>
          <p:nvPr/>
        </p:nvCxnSpPr>
        <p:spPr>
          <a:xfrm rot="5400000" flipH="1" flipV="1">
            <a:off x="3859404" y="2711187"/>
            <a:ext cx="1215641" cy="533399"/>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3" name="直接箭头连接符 32"/>
          <p:cNvCxnSpPr/>
          <p:nvPr/>
        </p:nvCxnSpPr>
        <p:spPr>
          <a:xfrm rot="5400000" flipH="1" flipV="1">
            <a:off x="4611879" y="2711187"/>
            <a:ext cx="1215641" cy="533399"/>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4" name="直接箭头连接符 33"/>
          <p:cNvCxnSpPr/>
          <p:nvPr/>
        </p:nvCxnSpPr>
        <p:spPr>
          <a:xfrm rot="5400000" flipH="1" flipV="1">
            <a:off x="5297679" y="2711187"/>
            <a:ext cx="1215641" cy="533399"/>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直接箭头连接符 34"/>
          <p:cNvCxnSpPr/>
          <p:nvPr/>
        </p:nvCxnSpPr>
        <p:spPr>
          <a:xfrm rot="5400000">
            <a:off x="7070687" y="1862381"/>
            <a:ext cx="358136" cy="1907"/>
          </a:xfrm>
          <a:prstGeom prst="straightConnector1">
            <a:avLst/>
          </a:prstGeom>
          <a:ln w="28575">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0" name="直接箭头连接符 39"/>
          <p:cNvCxnSpPr/>
          <p:nvPr/>
        </p:nvCxnSpPr>
        <p:spPr>
          <a:xfrm rot="16200000" flipH="1">
            <a:off x="5896237" y="4066347"/>
            <a:ext cx="401704" cy="1"/>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1" name="直接箭头连接符 40"/>
          <p:cNvCxnSpPr/>
          <p:nvPr/>
        </p:nvCxnSpPr>
        <p:spPr>
          <a:xfrm rot="16200000" flipH="1">
            <a:off x="3100810" y="2812556"/>
            <a:ext cx="1183009" cy="298029"/>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2" name="直接箭头连接符 41"/>
          <p:cNvCxnSpPr/>
          <p:nvPr/>
        </p:nvCxnSpPr>
        <p:spPr>
          <a:xfrm rot="16200000" flipH="1">
            <a:off x="3824710" y="2812556"/>
            <a:ext cx="1183009" cy="298029"/>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3" name="直接箭头连接符 42"/>
          <p:cNvCxnSpPr/>
          <p:nvPr/>
        </p:nvCxnSpPr>
        <p:spPr>
          <a:xfrm rot="16200000" flipH="1">
            <a:off x="4434310" y="2812556"/>
            <a:ext cx="1183009" cy="298029"/>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5" name="直接箭头连接符 44"/>
          <p:cNvCxnSpPr/>
          <p:nvPr/>
        </p:nvCxnSpPr>
        <p:spPr>
          <a:xfrm rot="16200000" flipH="1">
            <a:off x="5348710" y="2804690"/>
            <a:ext cx="1183009" cy="298029"/>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6" name="直接箭头连接符 45"/>
          <p:cNvCxnSpPr/>
          <p:nvPr/>
        </p:nvCxnSpPr>
        <p:spPr>
          <a:xfrm rot="16200000" flipH="1">
            <a:off x="1932749" y="4060548"/>
            <a:ext cx="401704" cy="1"/>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7" name="矩形 46"/>
          <p:cNvSpPr/>
          <p:nvPr/>
        </p:nvSpPr>
        <p:spPr>
          <a:xfrm>
            <a:off x="2133600" y="3859696"/>
            <a:ext cx="300082" cy="369332"/>
          </a:xfrm>
          <a:prstGeom prst="rect">
            <a:avLst/>
          </a:prstGeom>
        </p:spPr>
        <p:txBody>
          <a:bodyPr wrap="none">
            <a:spAutoFit/>
          </a:bodyPr>
          <a:lstStyle/>
          <a:p>
            <a:r>
              <a:rPr lang="en-US" altLang="zh-CN" dirty="0" smtClean="0">
                <a:latin typeface="Times New Roman" pitchFamily="18" charset="0"/>
                <a:cs typeface="Times New Roman" pitchFamily="18" charset="0"/>
              </a:rPr>
              <a:t>0</a:t>
            </a:r>
            <a:endParaRPr lang="zh-CN" altLang="en-US" dirty="0">
              <a:latin typeface="Times New Roman" panose="02020603050405020304" pitchFamily="18" charset="0"/>
              <a:cs typeface="Times New Roman" panose="02020603050405020304" pitchFamily="18" charset="0"/>
            </a:endParaRPr>
          </a:p>
        </p:txBody>
      </p:sp>
      <p:sp>
        <p:nvSpPr>
          <p:cNvPr id="52" name="矩形 51"/>
          <p:cNvSpPr/>
          <p:nvPr/>
        </p:nvSpPr>
        <p:spPr>
          <a:xfrm>
            <a:off x="6097088" y="3894066"/>
            <a:ext cx="300082" cy="369332"/>
          </a:xfrm>
          <a:prstGeom prst="rect">
            <a:avLst/>
          </a:prstGeom>
        </p:spPr>
        <p:txBody>
          <a:bodyPr wrap="none">
            <a:spAutoFit/>
          </a:bodyPr>
          <a:lstStyle/>
          <a:p>
            <a:r>
              <a:rPr lang="en-US" altLang="zh-CN" dirty="0" smtClean="0">
                <a:latin typeface="Times New Roman" pitchFamily="18" charset="0"/>
                <a:cs typeface="Times New Roman" pitchFamily="18" charset="0"/>
              </a:rPr>
              <a:t>1</a:t>
            </a:r>
            <a:endParaRPr lang="zh-CN" altLang="en-US" dirty="0">
              <a:latin typeface="Times New Roman" panose="02020603050405020304" pitchFamily="18" charset="0"/>
              <a:cs typeface="Times New Roman" panose="02020603050405020304" pitchFamily="18" charset="0"/>
            </a:endParaRPr>
          </a:p>
        </p:txBody>
      </p:sp>
      <p:sp>
        <p:nvSpPr>
          <p:cNvPr id="53" name="矩形 52"/>
          <p:cNvSpPr/>
          <p:nvPr/>
        </p:nvSpPr>
        <p:spPr>
          <a:xfrm>
            <a:off x="762000" y="3894066"/>
            <a:ext cx="1324273" cy="307777"/>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Packet released</a:t>
            </a:r>
            <a:endParaRPr lang="zh-CN" altLang="en-US" sz="1400" dirty="0">
              <a:latin typeface="Times New Roman" panose="02020603050405020304" pitchFamily="18" charset="0"/>
              <a:cs typeface="Times New Roman" panose="02020603050405020304" pitchFamily="18" charset="0"/>
            </a:endParaRPr>
          </a:p>
        </p:txBody>
      </p:sp>
      <p:sp>
        <p:nvSpPr>
          <p:cNvPr id="54" name="矩形 53"/>
          <p:cNvSpPr/>
          <p:nvPr/>
        </p:nvSpPr>
        <p:spPr>
          <a:xfrm>
            <a:off x="2514600" y="1684266"/>
            <a:ext cx="627095" cy="369332"/>
          </a:xfrm>
          <a:prstGeom prst="rect">
            <a:avLst/>
          </a:prstGeom>
        </p:spPr>
        <p:txBody>
          <a:bodyPr wrap="none">
            <a:spAutoFit/>
          </a:bodyPr>
          <a:lstStyle/>
          <a:p>
            <a:r>
              <a:rPr lang="en-US" altLang="zh-CN" dirty="0" smtClean="0">
                <a:latin typeface="Times New Roman" pitchFamily="18" charset="0"/>
                <a:cs typeface="Times New Roman" pitchFamily="18" charset="0"/>
              </a:rPr>
              <a:t>[0,3]</a:t>
            </a:r>
            <a:endParaRPr lang="zh-CN" altLang="en-US" dirty="0">
              <a:latin typeface="Times New Roman" panose="02020603050405020304" pitchFamily="18" charset="0"/>
              <a:cs typeface="Times New Roman" panose="02020603050405020304" pitchFamily="18" charset="0"/>
            </a:endParaRPr>
          </a:p>
        </p:txBody>
      </p:sp>
      <p:sp>
        <p:nvSpPr>
          <p:cNvPr id="55" name="矩形 54"/>
          <p:cNvSpPr/>
          <p:nvPr/>
        </p:nvSpPr>
        <p:spPr>
          <a:xfrm>
            <a:off x="3886200" y="1684266"/>
            <a:ext cx="627095" cy="369332"/>
          </a:xfrm>
          <a:prstGeom prst="rect">
            <a:avLst/>
          </a:prstGeom>
        </p:spPr>
        <p:txBody>
          <a:bodyPr wrap="none">
            <a:spAutoFit/>
          </a:bodyPr>
          <a:lstStyle/>
          <a:p>
            <a:r>
              <a:rPr lang="en-US" altLang="zh-CN" dirty="0" smtClean="0">
                <a:latin typeface="Times New Roman" pitchFamily="18" charset="0"/>
                <a:cs typeface="Times New Roman" pitchFamily="18" charset="0"/>
              </a:rPr>
              <a:t>[1,4]</a:t>
            </a:r>
            <a:endParaRPr lang="zh-CN" altLang="en-US" dirty="0">
              <a:latin typeface="Times New Roman" panose="02020603050405020304" pitchFamily="18" charset="0"/>
              <a:cs typeface="Times New Roman" panose="02020603050405020304" pitchFamily="18" charset="0"/>
            </a:endParaRPr>
          </a:p>
        </p:txBody>
      </p:sp>
      <p:sp>
        <p:nvSpPr>
          <p:cNvPr id="56" name="矩形 55"/>
          <p:cNvSpPr/>
          <p:nvPr/>
        </p:nvSpPr>
        <p:spPr>
          <a:xfrm>
            <a:off x="7325001" y="1684266"/>
            <a:ext cx="627095" cy="369332"/>
          </a:xfrm>
          <a:prstGeom prst="rect">
            <a:avLst/>
          </a:prstGeom>
        </p:spPr>
        <p:txBody>
          <a:bodyPr wrap="none">
            <a:spAutoFit/>
          </a:bodyPr>
          <a:lstStyle/>
          <a:p>
            <a:r>
              <a:rPr lang="en-US" altLang="zh-CN" dirty="0" smtClean="0">
                <a:latin typeface="Times New Roman" pitchFamily="18" charset="0"/>
                <a:cs typeface="Times New Roman" pitchFamily="18" charset="0"/>
              </a:rPr>
              <a:t>[2,5]</a:t>
            </a:r>
            <a:endParaRPr lang="zh-CN" altLang="en-US" dirty="0">
              <a:latin typeface="Times New Roman" panose="02020603050405020304" pitchFamily="18" charset="0"/>
              <a:cs typeface="Times New Roman" panose="02020603050405020304" pitchFamily="18" charset="0"/>
            </a:endParaRPr>
          </a:p>
        </p:txBody>
      </p:sp>
      <p:grpSp>
        <p:nvGrpSpPr>
          <p:cNvPr id="66" name="组合 65"/>
          <p:cNvGrpSpPr/>
          <p:nvPr/>
        </p:nvGrpSpPr>
        <p:grpSpPr>
          <a:xfrm rot="-4080000">
            <a:off x="3039978" y="2743200"/>
            <a:ext cx="131394" cy="206197"/>
            <a:chOff x="4965363" y="4233981"/>
            <a:chExt cx="131394" cy="206197"/>
          </a:xfrm>
        </p:grpSpPr>
        <p:cxnSp>
          <p:nvCxnSpPr>
            <p:cNvPr id="64" name="直接连接符 63"/>
            <p:cNvCxnSpPr/>
            <p:nvPr/>
          </p:nvCxnSpPr>
          <p:spPr>
            <a:xfrm rot="2700000" flipH="1">
              <a:off x="4929533" y="4272955"/>
              <a:ext cx="204625" cy="12982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5" name="直接连接符 64"/>
            <p:cNvCxnSpPr/>
            <p:nvPr/>
          </p:nvCxnSpPr>
          <p:spPr>
            <a:xfrm rot="13500000">
              <a:off x="4927961" y="4271383"/>
              <a:ext cx="204625" cy="12982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69" name="直接箭头连接符 68"/>
          <p:cNvCxnSpPr/>
          <p:nvPr/>
        </p:nvCxnSpPr>
        <p:spPr>
          <a:xfrm rot="5400000" flipH="1" flipV="1">
            <a:off x="5831079" y="2855721"/>
            <a:ext cx="1215642" cy="2286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2" name="矩形 71"/>
          <p:cNvSpPr/>
          <p:nvPr/>
        </p:nvSpPr>
        <p:spPr>
          <a:xfrm>
            <a:off x="6324600" y="3567752"/>
            <a:ext cx="685800" cy="28635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2</a:t>
            </a:r>
            <a:endParaRPr lang="zh-CN" altLang="en-US" dirty="0" smtClean="0">
              <a:solidFill>
                <a:schemeClr val="tx1"/>
              </a:solidFill>
              <a:latin typeface="Times New Roman" pitchFamily="18" charset="0"/>
              <a:cs typeface="Times New Roman" pitchFamily="18" charset="0"/>
            </a:endParaRPr>
          </a:p>
        </p:txBody>
      </p:sp>
      <p:cxnSp>
        <p:nvCxnSpPr>
          <p:cNvPr id="73" name="直接箭头连接符 72"/>
          <p:cNvCxnSpPr/>
          <p:nvPr/>
        </p:nvCxnSpPr>
        <p:spPr>
          <a:xfrm rot="16200000" flipH="1">
            <a:off x="5836920" y="2895600"/>
            <a:ext cx="1219200" cy="1524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4" name="直接箭头连接符 73"/>
          <p:cNvCxnSpPr/>
          <p:nvPr/>
        </p:nvCxnSpPr>
        <p:spPr>
          <a:xfrm rot="5400000" flipH="1" flipV="1">
            <a:off x="6516879" y="2855721"/>
            <a:ext cx="1215642" cy="2286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5" name="矩形 74"/>
          <p:cNvSpPr/>
          <p:nvPr/>
        </p:nvSpPr>
        <p:spPr>
          <a:xfrm>
            <a:off x="7010400" y="3567752"/>
            <a:ext cx="685800" cy="28635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3</a:t>
            </a:r>
            <a:endParaRPr lang="zh-CN" altLang="en-US" dirty="0" smtClean="0">
              <a:solidFill>
                <a:schemeClr val="tx1"/>
              </a:solidFill>
              <a:latin typeface="Times New Roman" pitchFamily="18" charset="0"/>
              <a:cs typeface="Times New Roman" pitchFamily="18" charset="0"/>
            </a:endParaRPr>
          </a:p>
        </p:txBody>
      </p:sp>
      <p:cxnSp>
        <p:nvCxnSpPr>
          <p:cNvPr id="76" name="直接箭头连接符 75"/>
          <p:cNvCxnSpPr/>
          <p:nvPr/>
        </p:nvCxnSpPr>
        <p:spPr>
          <a:xfrm rot="16200000" flipH="1">
            <a:off x="6357067" y="4058481"/>
            <a:ext cx="401704" cy="1"/>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7" name="矩形 76"/>
          <p:cNvSpPr/>
          <p:nvPr/>
        </p:nvSpPr>
        <p:spPr>
          <a:xfrm>
            <a:off x="6557918" y="3886200"/>
            <a:ext cx="300082" cy="369332"/>
          </a:xfrm>
          <a:prstGeom prst="rect">
            <a:avLst/>
          </a:prstGeom>
        </p:spPr>
        <p:txBody>
          <a:bodyPr wrap="none">
            <a:spAutoFit/>
          </a:bodyPr>
          <a:lstStyle/>
          <a:p>
            <a:r>
              <a:rPr lang="en-US" altLang="zh-CN" dirty="0" smtClean="0">
                <a:latin typeface="Times New Roman" pitchFamily="18" charset="0"/>
                <a:cs typeface="Times New Roman" pitchFamily="18" charset="0"/>
              </a:rPr>
              <a:t>2</a:t>
            </a:r>
            <a:endParaRPr lang="zh-CN" altLang="en-US" dirty="0">
              <a:latin typeface="Times New Roman" panose="02020603050405020304" pitchFamily="18" charset="0"/>
              <a:cs typeface="Times New Roman" panose="02020603050405020304" pitchFamily="18" charset="0"/>
            </a:endParaRPr>
          </a:p>
        </p:txBody>
      </p:sp>
      <p:sp>
        <p:nvSpPr>
          <p:cNvPr id="79" name="矩形 78"/>
          <p:cNvSpPr/>
          <p:nvPr/>
        </p:nvSpPr>
        <p:spPr>
          <a:xfrm>
            <a:off x="5791200" y="2065020"/>
            <a:ext cx="584200" cy="28635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2</a:t>
            </a:r>
            <a:endParaRPr lang="zh-CN" altLang="en-US" dirty="0" smtClean="0">
              <a:solidFill>
                <a:schemeClr val="tx1"/>
              </a:solidFill>
              <a:latin typeface="Times New Roman" pitchFamily="18" charset="0"/>
              <a:cs typeface="Times New Roman" pitchFamily="18" charset="0"/>
            </a:endParaRPr>
          </a:p>
        </p:txBody>
      </p:sp>
      <p:sp>
        <p:nvSpPr>
          <p:cNvPr id="80" name="矩形 79"/>
          <p:cNvSpPr/>
          <p:nvPr/>
        </p:nvSpPr>
        <p:spPr>
          <a:xfrm>
            <a:off x="6365721" y="2066280"/>
            <a:ext cx="733629" cy="2901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3</a:t>
            </a:r>
            <a:endParaRPr lang="zh-CN" altLang="en-US" dirty="0" smtClean="0">
              <a:solidFill>
                <a:schemeClr val="tx1"/>
              </a:solidFill>
              <a:latin typeface="Times New Roman" pitchFamily="18" charset="0"/>
              <a:cs typeface="Times New Roman" pitchFamily="18" charset="0"/>
            </a:endParaRPr>
          </a:p>
        </p:txBody>
      </p:sp>
      <p:sp>
        <p:nvSpPr>
          <p:cNvPr id="81" name="矩形 80"/>
          <p:cNvSpPr/>
          <p:nvPr/>
        </p:nvSpPr>
        <p:spPr>
          <a:xfrm>
            <a:off x="7099350" y="2066280"/>
            <a:ext cx="609599" cy="2901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4</a:t>
            </a:r>
            <a:endParaRPr lang="zh-CN" altLang="en-US" dirty="0" smtClean="0">
              <a:solidFill>
                <a:schemeClr val="tx1"/>
              </a:solidFill>
              <a:latin typeface="Times New Roman" pitchFamily="18" charset="0"/>
              <a:cs typeface="Times New Roman" pitchFamily="18" charset="0"/>
            </a:endParaRPr>
          </a:p>
        </p:txBody>
      </p:sp>
      <p:cxnSp>
        <p:nvCxnSpPr>
          <p:cNvPr id="82" name="直接箭头连接符 81"/>
          <p:cNvCxnSpPr/>
          <p:nvPr/>
        </p:nvCxnSpPr>
        <p:spPr>
          <a:xfrm rot="16200000" flipH="1">
            <a:off x="6568440" y="2895600"/>
            <a:ext cx="1219200" cy="1524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3" name="直接箭头连接符 82"/>
          <p:cNvCxnSpPr/>
          <p:nvPr/>
        </p:nvCxnSpPr>
        <p:spPr>
          <a:xfrm rot="16200000" flipH="1">
            <a:off x="7063549" y="4048952"/>
            <a:ext cx="401704" cy="1"/>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4" name="矩形 83"/>
          <p:cNvSpPr/>
          <p:nvPr/>
        </p:nvSpPr>
        <p:spPr>
          <a:xfrm>
            <a:off x="7264400" y="3876671"/>
            <a:ext cx="300082" cy="369332"/>
          </a:xfrm>
          <a:prstGeom prst="rect">
            <a:avLst/>
          </a:prstGeom>
        </p:spPr>
        <p:txBody>
          <a:bodyPr wrap="none">
            <a:spAutoFit/>
          </a:bodyPr>
          <a:lstStyle/>
          <a:p>
            <a:r>
              <a:rPr lang="en-US" altLang="zh-CN" dirty="0" smtClean="0">
                <a:latin typeface="Times New Roman" pitchFamily="18" charset="0"/>
                <a:cs typeface="Times New Roman" pitchFamily="18" charset="0"/>
              </a:rPr>
              <a:t>3</a:t>
            </a:r>
            <a:endParaRPr lang="zh-CN" altLang="en-US"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Example: Go back 4 in the case of transmission error in ACK packets</a:t>
            </a:r>
            <a:endParaRPr lang="zh-CN" altLang="en-US" dirty="0"/>
          </a:p>
        </p:txBody>
      </p:sp>
      <p:sp>
        <p:nvSpPr>
          <p:cNvPr id="3" name="内容占位符 2"/>
          <p:cNvSpPr>
            <a:spLocks noGrp="1"/>
          </p:cNvSpPr>
          <p:nvPr>
            <p:ph idx="1"/>
          </p:nvPr>
        </p:nvSpPr>
        <p:spPr>
          <a:xfrm>
            <a:off x="457200" y="4572000"/>
            <a:ext cx="8229600" cy="1600200"/>
          </a:xfrm>
        </p:spPr>
        <p:txBody>
          <a:bodyPr>
            <a:normAutofit/>
          </a:bodyPr>
          <a:lstStyle/>
          <a:p>
            <a:r>
              <a:rPr lang="en-US" altLang="zh-CN" sz="2000" dirty="0" smtClean="0"/>
              <a:t>Error occurred during ACK with RN = 1 transmission</a:t>
            </a:r>
          </a:p>
          <a:p>
            <a:r>
              <a:rPr lang="en-US" altLang="zh-CN" sz="2000" dirty="0" smtClean="0"/>
              <a:t>Since ACK with RN=2 is received in time, window in A is advanced, no going back operation is needed</a:t>
            </a:r>
          </a:p>
          <a:p>
            <a:r>
              <a:rPr lang="en-US" altLang="zh-CN" sz="2000" dirty="0" smtClean="0"/>
              <a:t>ACK with RN=3 is received with error, causing a going back operation</a:t>
            </a:r>
          </a:p>
        </p:txBody>
      </p:sp>
      <p:sp>
        <p:nvSpPr>
          <p:cNvPr id="4" name="灯片编号占位符 3"/>
          <p:cNvSpPr>
            <a:spLocks noGrp="1"/>
          </p:cNvSpPr>
          <p:nvPr>
            <p:ph type="sldNum" sz="quarter" idx="10"/>
          </p:nvPr>
        </p:nvSpPr>
        <p:spPr/>
        <p:txBody>
          <a:bodyPr/>
          <a:lstStyle/>
          <a:p>
            <a:pPr>
              <a:defRPr/>
            </a:pPr>
            <a:fld id="{8E002F28-71A6-4468-B8DB-D78B04AC4AC8}" type="slidenum">
              <a:rPr lang="en-US" altLang="zh-CN" smtClean="0"/>
              <a:pPr>
                <a:defRPr/>
              </a:pPr>
              <a:t>18</a:t>
            </a:fld>
            <a:endParaRPr lang="en-US" dirty="0"/>
          </a:p>
        </p:txBody>
      </p:sp>
      <p:grpSp>
        <p:nvGrpSpPr>
          <p:cNvPr id="5" name="组合 31"/>
          <p:cNvGrpSpPr/>
          <p:nvPr/>
        </p:nvGrpSpPr>
        <p:grpSpPr>
          <a:xfrm>
            <a:off x="762000" y="2350697"/>
            <a:ext cx="7620000" cy="307777"/>
            <a:chOff x="625312" y="2133600"/>
            <a:chExt cx="7805393" cy="272589"/>
          </a:xfrm>
        </p:grpSpPr>
        <p:cxnSp>
          <p:nvCxnSpPr>
            <p:cNvPr id="61" name="直接连接符 7"/>
            <p:cNvCxnSpPr/>
            <p:nvPr/>
          </p:nvCxnSpPr>
          <p:spPr>
            <a:xfrm>
              <a:off x="914400" y="2133600"/>
              <a:ext cx="7516305" cy="2386"/>
            </a:xfrm>
            <a:prstGeom prst="line">
              <a:avLst/>
            </a:prstGeom>
            <a:ln w="28575">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2" name="矩形 8"/>
            <p:cNvSpPr/>
            <p:nvPr/>
          </p:nvSpPr>
          <p:spPr>
            <a:xfrm>
              <a:off x="625312" y="2133600"/>
              <a:ext cx="757029" cy="272589"/>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Node A</a:t>
              </a:r>
              <a:endParaRPr lang="zh-CN" altLang="en-US" sz="1400" dirty="0">
                <a:latin typeface="Times New Roman" panose="02020603050405020304" pitchFamily="18" charset="0"/>
                <a:cs typeface="Times New Roman" panose="02020603050405020304" pitchFamily="18" charset="0"/>
              </a:endParaRPr>
            </a:p>
          </p:txBody>
        </p:sp>
      </p:grpSp>
      <p:sp>
        <p:nvSpPr>
          <p:cNvPr id="7" name="矩形 6"/>
          <p:cNvSpPr/>
          <p:nvPr/>
        </p:nvSpPr>
        <p:spPr>
          <a:xfrm>
            <a:off x="1540933" y="2065267"/>
            <a:ext cx="584200" cy="284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0</a:t>
            </a:r>
            <a:endParaRPr lang="zh-CN" altLang="en-US" dirty="0" smtClean="0">
              <a:solidFill>
                <a:schemeClr val="tx1"/>
              </a:solidFill>
              <a:latin typeface="Times New Roman" pitchFamily="18" charset="0"/>
              <a:cs typeface="Times New Roman" pitchFamily="18" charset="0"/>
            </a:endParaRPr>
          </a:p>
        </p:txBody>
      </p:sp>
      <p:sp>
        <p:nvSpPr>
          <p:cNvPr id="8" name="矩形 7"/>
          <p:cNvSpPr/>
          <p:nvPr/>
        </p:nvSpPr>
        <p:spPr>
          <a:xfrm>
            <a:off x="2959050" y="2063873"/>
            <a:ext cx="584200" cy="28635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2</a:t>
            </a:r>
            <a:endParaRPr lang="zh-CN" altLang="en-US" dirty="0" smtClean="0">
              <a:solidFill>
                <a:schemeClr val="tx1"/>
              </a:solidFill>
              <a:latin typeface="Times New Roman" pitchFamily="18" charset="0"/>
              <a:cs typeface="Times New Roman" pitchFamily="18" charset="0"/>
            </a:endParaRPr>
          </a:p>
        </p:txBody>
      </p:sp>
      <p:grpSp>
        <p:nvGrpSpPr>
          <p:cNvPr id="6" name="组合 34"/>
          <p:cNvGrpSpPr/>
          <p:nvPr/>
        </p:nvGrpSpPr>
        <p:grpSpPr>
          <a:xfrm>
            <a:off x="762000" y="3290320"/>
            <a:ext cx="7620000" cy="307777"/>
            <a:chOff x="625312" y="2667000"/>
            <a:chExt cx="7805393" cy="340109"/>
          </a:xfrm>
        </p:grpSpPr>
        <p:cxnSp>
          <p:nvCxnSpPr>
            <p:cNvPr id="59" name="直接连接符 10"/>
            <p:cNvCxnSpPr/>
            <p:nvPr/>
          </p:nvCxnSpPr>
          <p:spPr>
            <a:xfrm>
              <a:off x="914400" y="2971800"/>
              <a:ext cx="7516305" cy="2977"/>
            </a:xfrm>
            <a:prstGeom prst="line">
              <a:avLst/>
            </a:prstGeom>
            <a:ln w="28575">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0" name="矩形 59"/>
            <p:cNvSpPr/>
            <p:nvPr/>
          </p:nvSpPr>
          <p:spPr>
            <a:xfrm>
              <a:off x="625312" y="2667000"/>
              <a:ext cx="757292" cy="340109"/>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Node B</a:t>
              </a:r>
              <a:endParaRPr lang="zh-CN" altLang="en-US" sz="1400" dirty="0">
                <a:latin typeface="Times New Roman" panose="02020603050405020304" pitchFamily="18" charset="0"/>
                <a:cs typeface="Times New Roman" panose="02020603050405020304" pitchFamily="18" charset="0"/>
              </a:endParaRPr>
            </a:p>
          </p:txBody>
        </p:sp>
      </p:grpSp>
      <p:cxnSp>
        <p:nvCxnSpPr>
          <p:cNvPr id="10" name="直接箭头连接符 9"/>
          <p:cNvCxnSpPr/>
          <p:nvPr/>
        </p:nvCxnSpPr>
        <p:spPr>
          <a:xfrm rot="5400000" flipH="1" flipV="1">
            <a:off x="1868680" y="2711188"/>
            <a:ext cx="1215641" cy="533399"/>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 name="直接箭头连接符 10"/>
          <p:cNvCxnSpPr/>
          <p:nvPr/>
        </p:nvCxnSpPr>
        <p:spPr>
          <a:xfrm rot="16200000" flipH="1">
            <a:off x="1553227" y="2924826"/>
            <a:ext cx="1152281" cy="8466"/>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 name="矩形 11"/>
          <p:cNvSpPr/>
          <p:nvPr/>
        </p:nvSpPr>
        <p:spPr>
          <a:xfrm>
            <a:off x="956733" y="2077124"/>
            <a:ext cx="413896" cy="307777"/>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SN</a:t>
            </a:r>
            <a:endParaRPr lang="zh-CN" altLang="en-US" sz="1400" dirty="0">
              <a:latin typeface="Times New Roman" panose="02020603050405020304" pitchFamily="18" charset="0"/>
              <a:cs typeface="Times New Roman" panose="02020603050405020304" pitchFamily="18" charset="0"/>
            </a:endParaRPr>
          </a:p>
        </p:txBody>
      </p:sp>
      <p:sp>
        <p:nvSpPr>
          <p:cNvPr id="13" name="矩形 12"/>
          <p:cNvSpPr/>
          <p:nvPr/>
        </p:nvSpPr>
        <p:spPr>
          <a:xfrm>
            <a:off x="956733" y="3568562"/>
            <a:ext cx="434734" cy="307777"/>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RN</a:t>
            </a:r>
            <a:endParaRPr lang="zh-CN" altLang="en-US" sz="1400" dirty="0">
              <a:latin typeface="Times New Roman" panose="02020603050405020304" pitchFamily="18" charset="0"/>
              <a:cs typeface="Times New Roman" panose="02020603050405020304" pitchFamily="18" charset="0"/>
            </a:endParaRPr>
          </a:p>
        </p:txBody>
      </p:sp>
      <p:sp>
        <p:nvSpPr>
          <p:cNvPr id="14" name="矩形 13"/>
          <p:cNvSpPr/>
          <p:nvPr/>
        </p:nvSpPr>
        <p:spPr>
          <a:xfrm>
            <a:off x="2120347" y="2065266"/>
            <a:ext cx="834887" cy="28160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1</a:t>
            </a:r>
            <a:endParaRPr lang="zh-CN" altLang="en-US" dirty="0" smtClean="0">
              <a:solidFill>
                <a:schemeClr val="tx1"/>
              </a:solidFill>
              <a:latin typeface="Times New Roman" pitchFamily="18" charset="0"/>
              <a:cs typeface="Times New Roman" pitchFamily="18" charset="0"/>
            </a:endParaRPr>
          </a:p>
        </p:txBody>
      </p:sp>
      <p:sp>
        <p:nvSpPr>
          <p:cNvPr id="16" name="矩形 15"/>
          <p:cNvSpPr/>
          <p:nvPr/>
        </p:nvSpPr>
        <p:spPr>
          <a:xfrm>
            <a:off x="3533571" y="2065133"/>
            <a:ext cx="733629" cy="2901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3</a:t>
            </a:r>
            <a:endParaRPr lang="zh-CN" altLang="en-US" dirty="0" smtClean="0">
              <a:solidFill>
                <a:schemeClr val="tx1"/>
              </a:solidFill>
              <a:latin typeface="Times New Roman" pitchFamily="18" charset="0"/>
              <a:cs typeface="Times New Roman" pitchFamily="18" charset="0"/>
            </a:endParaRPr>
          </a:p>
        </p:txBody>
      </p:sp>
      <p:sp>
        <p:nvSpPr>
          <p:cNvPr id="17" name="矩形 16"/>
          <p:cNvSpPr/>
          <p:nvPr/>
        </p:nvSpPr>
        <p:spPr>
          <a:xfrm>
            <a:off x="4267200" y="2065133"/>
            <a:ext cx="609599" cy="2901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4</a:t>
            </a:r>
            <a:endParaRPr lang="zh-CN" altLang="en-US" dirty="0" smtClean="0">
              <a:solidFill>
                <a:schemeClr val="tx1"/>
              </a:solidFill>
              <a:latin typeface="Times New Roman" pitchFamily="18" charset="0"/>
              <a:cs typeface="Times New Roman" pitchFamily="18" charset="0"/>
            </a:endParaRPr>
          </a:p>
        </p:txBody>
      </p:sp>
      <p:sp>
        <p:nvSpPr>
          <p:cNvPr id="20" name="矩形 19"/>
          <p:cNvSpPr/>
          <p:nvPr/>
        </p:nvSpPr>
        <p:spPr>
          <a:xfrm>
            <a:off x="1630386" y="3567957"/>
            <a:ext cx="584200" cy="284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0</a:t>
            </a:r>
            <a:endParaRPr lang="zh-CN" altLang="en-US" dirty="0" smtClean="0">
              <a:solidFill>
                <a:schemeClr val="tx1"/>
              </a:solidFill>
              <a:latin typeface="Times New Roman" pitchFamily="18" charset="0"/>
              <a:cs typeface="Times New Roman" pitchFamily="18" charset="0"/>
            </a:endParaRPr>
          </a:p>
        </p:txBody>
      </p:sp>
      <p:sp>
        <p:nvSpPr>
          <p:cNvPr id="22" name="矩形 21"/>
          <p:cNvSpPr/>
          <p:nvPr/>
        </p:nvSpPr>
        <p:spPr>
          <a:xfrm>
            <a:off x="2209800" y="3566406"/>
            <a:ext cx="834887" cy="28950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1</a:t>
            </a:r>
            <a:endParaRPr lang="zh-CN" altLang="en-US" dirty="0" smtClean="0">
              <a:solidFill>
                <a:schemeClr val="tx1"/>
              </a:solidFill>
              <a:latin typeface="Times New Roman" pitchFamily="18" charset="0"/>
              <a:cs typeface="Times New Roman" pitchFamily="18" charset="0"/>
            </a:endParaRPr>
          </a:p>
        </p:txBody>
      </p:sp>
      <p:sp>
        <p:nvSpPr>
          <p:cNvPr id="23" name="矩形 22"/>
          <p:cNvSpPr/>
          <p:nvPr/>
        </p:nvSpPr>
        <p:spPr>
          <a:xfrm>
            <a:off x="3048000" y="3567823"/>
            <a:ext cx="914400" cy="28635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2</a:t>
            </a:r>
            <a:endParaRPr lang="zh-CN" altLang="en-US" dirty="0" smtClean="0">
              <a:solidFill>
                <a:schemeClr val="tx1"/>
              </a:solidFill>
              <a:latin typeface="Times New Roman" pitchFamily="18" charset="0"/>
              <a:cs typeface="Times New Roman" pitchFamily="18" charset="0"/>
            </a:endParaRPr>
          </a:p>
        </p:txBody>
      </p:sp>
      <p:sp>
        <p:nvSpPr>
          <p:cNvPr id="24" name="矩形 23"/>
          <p:cNvSpPr/>
          <p:nvPr/>
        </p:nvSpPr>
        <p:spPr>
          <a:xfrm>
            <a:off x="3962401" y="3567823"/>
            <a:ext cx="1003852" cy="28635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3</a:t>
            </a:r>
            <a:endParaRPr lang="zh-CN" altLang="en-US" dirty="0" smtClean="0">
              <a:solidFill>
                <a:schemeClr val="tx1"/>
              </a:solidFill>
              <a:latin typeface="Times New Roman" pitchFamily="18" charset="0"/>
              <a:cs typeface="Times New Roman" pitchFamily="18" charset="0"/>
            </a:endParaRPr>
          </a:p>
        </p:txBody>
      </p:sp>
      <p:sp>
        <p:nvSpPr>
          <p:cNvPr id="25" name="矩形 24"/>
          <p:cNvSpPr/>
          <p:nvPr/>
        </p:nvSpPr>
        <p:spPr>
          <a:xfrm>
            <a:off x="4966254" y="3567352"/>
            <a:ext cx="672546" cy="28635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4</a:t>
            </a:r>
            <a:endParaRPr lang="zh-CN" altLang="en-US" dirty="0" smtClean="0">
              <a:solidFill>
                <a:schemeClr val="tx1"/>
              </a:solidFill>
              <a:latin typeface="Times New Roman" pitchFamily="18" charset="0"/>
              <a:cs typeface="Times New Roman" pitchFamily="18" charset="0"/>
            </a:endParaRPr>
          </a:p>
        </p:txBody>
      </p:sp>
      <p:sp>
        <p:nvSpPr>
          <p:cNvPr id="26" name="矩形 25"/>
          <p:cNvSpPr/>
          <p:nvPr/>
        </p:nvSpPr>
        <p:spPr>
          <a:xfrm>
            <a:off x="5638800" y="3567956"/>
            <a:ext cx="685800" cy="28635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5</a:t>
            </a:r>
            <a:endParaRPr lang="zh-CN" altLang="en-US" dirty="0" smtClean="0">
              <a:solidFill>
                <a:schemeClr val="tx1"/>
              </a:solidFill>
              <a:latin typeface="Times New Roman" pitchFamily="18" charset="0"/>
              <a:cs typeface="Times New Roman" pitchFamily="18" charset="0"/>
            </a:endParaRPr>
          </a:p>
        </p:txBody>
      </p:sp>
      <p:sp>
        <p:nvSpPr>
          <p:cNvPr id="27" name="矩形 26"/>
          <p:cNvSpPr/>
          <p:nvPr/>
        </p:nvSpPr>
        <p:spPr>
          <a:xfrm>
            <a:off x="914400" y="1760466"/>
            <a:ext cx="797911" cy="307777"/>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Window</a:t>
            </a:r>
            <a:endParaRPr lang="zh-CN" altLang="en-US" sz="1400" dirty="0">
              <a:latin typeface="Times New Roman" panose="02020603050405020304" pitchFamily="18" charset="0"/>
              <a:cs typeface="Times New Roman" panose="02020603050405020304" pitchFamily="18" charset="0"/>
            </a:endParaRPr>
          </a:p>
        </p:txBody>
      </p:sp>
      <p:cxnSp>
        <p:nvCxnSpPr>
          <p:cNvPr id="28" name="直接箭头连接符 27"/>
          <p:cNvCxnSpPr/>
          <p:nvPr/>
        </p:nvCxnSpPr>
        <p:spPr>
          <a:xfrm rot="16200000" flipH="1">
            <a:off x="2529310" y="2812556"/>
            <a:ext cx="1183009" cy="298029"/>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0" name="直接箭头连接符 29"/>
          <p:cNvCxnSpPr/>
          <p:nvPr/>
        </p:nvCxnSpPr>
        <p:spPr>
          <a:xfrm rot="5400000" flipH="1" flipV="1">
            <a:off x="2779146" y="2631054"/>
            <a:ext cx="1223508" cy="6858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1" name="直接箭头连接符 30"/>
          <p:cNvCxnSpPr/>
          <p:nvPr/>
        </p:nvCxnSpPr>
        <p:spPr>
          <a:xfrm rot="5400000">
            <a:off x="4233931" y="1890959"/>
            <a:ext cx="358136" cy="1907"/>
          </a:xfrm>
          <a:prstGeom prst="straightConnector1">
            <a:avLst/>
          </a:prstGeom>
          <a:ln w="28575">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2" name="直接箭头连接符 31"/>
          <p:cNvCxnSpPr/>
          <p:nvPr/>
        </p:nvCxnSpPr>
        <p:spPr>
          <a:xfrm rot="5400000" flipH="1" flipV="1">
            <a:off x="3583179" y="2741421"/>
            <a:ext cx="1215642" cy="4572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3" name="直接箭头连接符 32"/>
          <p:cNvCxnSpPr/>
          <p:nvPr/>
        </p:nvCxnSpPr>
        <p:spPr>
          <a:xfrm rot="5400000" flipH="1" flipV="1">
            <a:off x="4611879" y="2711187"/>
            <a:ext cx="1215641" cy="533399"/>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1" name="直接箭头连接符 40"/>
          <p:cNvCxnSpPr/>
          <p:nvPr/>
        </p:nvCxnSpPr>
        <p:spPr>
          <a:xfrm rot="16200000" flipH="1">
            <a:off x="3100810" y="2812556"/>
            <a:ext cx="1183009" cy="298029"/>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2" name="直接箭头连接符 41"/>
          <p:cNvCxnSpPr/>
          <p:nvPr/>
        </p:nvCxnSpPr>
        <p:spPr>
          <a:xfrm rot="16200000" flipH="1">
            <a:off x="3824710" y="2812556"/>
            <a:ext cx="1183009" cy="298029"/>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3" name="直接箭头连接符 42"/>
          <p:cNvCxnSpPr/>
          <p:nvPr/>
        </p:nvCxnSpPr>
        <p:spPr>
          <a:xfrm rot="16200000" flipH="1">
            <a:off x="4434310" y="2812556"/>
            <a:ext cx="1183009" cy="298029"/>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6" name="直接箭头连接符 45"/>
          <p:cNvCxnSpPr/>
          <p:nvPr/>
        </p:nvCxnSpPr>
        <p:spPr>
          <a:xfrm rot="16200000" flipH="1">
            <a:off x="1932749" y="4060548"/>
            <a:ext cx="401704" cy="1"/>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7" name="矩形 46"/>
          <p:cNvSpPr/>
          <p:nvPr/>
        </p:nvSpPr>
        <p:spPr>
          <a:xfrm>
            <a:off x="2133600" y="3859696"/>
            <a:ext cx="300082" cy="369332"/>
          </a:xfrm>
          <a:prstGeom prst="rect">
            <a:avLst/>
          </a:prstGeom>
        </p:spPr>
        <p:txBody>
          <a:bodyPr wrap="none">
            <a:spAutoFit/>
          </a:bodyPr>
          <a:lstStyle/>
          <a:p>
            <a:r>
              <a:rPr lang="en-US" altLang="zh-CN" dirty="0" smtClean="0">
                <a:latin typeface="Times New Roman" pitchFamily="18" charset="0"/>
                <a:cs typeface="Times New Roman" pitchFamily="18" charset="0"/>
              </a:rPr>
              <a:t>0</a:t>
            </a:r>
            <a:endParaRPr lang="zh-CN" altLang="en-US" dirty="0">
              <a:latin typeface="Times New Roman" panose="02020603050405020304" pitchFamily="18" charset="0"/>
              <a:cs typeface="Times New Roman" panose="02020603050405020304" pitchFamily="18" charset="0"/>
            </a:endParaRPr>
          </a:p>
        </p:txBody>
      </p:sp>
      <p:sp>
        <p:nvSpPr>
          <p:cNvPr id="53" name="矩形 52"/>
          <p:cNvSpPr/>
          <p:nvPr/>
        </p:nvSpPr>
        <p:spPr>
          <a:xfrm>
            <a:off x="762000" y="3894066"/>
            <a:ext cx="1324273" cy="307777"/>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Packet released</a:t>
            </a:r>
            <a:endParaRPr lang="zh-CN" altLang="en-US" sz="1400" dirty="0">
              <a:latin typeface="Times New Roman" panose="02020603050405020304" pitchFamily="18" charset="0"/>
              <a:cs typeface="Times New Roman" panose="02020603050405020304" pitchFamily="18" charset="0"/>
            </a:endParaRPr>
          </a:p>
        </p:txBody>
      </p:sp>
      <p:sp>
        <p:nvSpPr>
          <p:cNvPr id="54" name="矩形 53"/>
          <p:cNvSpPr/>
          <p:nvPr/>
        </p:nvSpPr>
        <p:spPr>
          <a:xfrm>
            <a:off x="2514600" y="1684266"/>
            <a:ext cx="627095" cy="369332"/>
          </a:xfrm>
          <a:prstGeom prst="rect">
            <a:avLst/>
          </a:prstGeom>
        </p:spPr>
        <p:txBody>
          <a:bodyPr wrap="none">
            <a:spAutoFit/>
          </a:bodyPr>
          <a:lstStyle/>
          <a:p>
            <a:r>
              <a:rPr lang="en-US" altLang="zh-CN" dirty="0" smtClean="0">
                <a:latin typeface="Times New Roman" pitchFamily="18" charset="0"/>
                <a:cs typeface="Times New Roman" pitchFamily="18" charset="0"/>
              </a:rPr>
              <a:t>[0,3]</a:t>
            </a:r>
            <a:endParaRPr lang="zh-CN" altLang="en-US" dirty="0">
              <a:latin typeface="Times New Roman" panose="02020603050405020304" pitchFamily="18" charset="0"/>
              <a:cs typeface="Times New Roman" panose="02020603050405020304" pitchFamily="18" charset="0"/>
            </a:endParaRPr>
          </a:p>
        </p:txBody>
      </p:sp>
      <p:sp>
        <p:nvSpPr>
          <p:cNvPr id="55" name="矩形 54"/>
          <p:cNvSpPr/>
          <p:nvPr/>
        </p:nvSpPr>
        <p:spPr>
          <a:xfrm>
            <a:off x="4564445" y="1684266"/>
            <a:ext cx="627095" cy="369332"/>
          </a:xfrm>
          <a:prstGeom prst="rect">
            <a:avLst/>
          </a:prstGeom>
        </p:spPr>
        <p:txBody>
          <a:bodyPr wrap="none">
            <a:spAutoFit/>
          </a:bodyPr>
          <a:lstStyle/>
          <a:p>
            <a:r>
              <a:rPr lang="en-US" altLang="zh-CN" dirty="0" smtClean="0">
                <a:latin typeface="Times New Roman" pitchFamily="18" charset="0"/>
                <a:cs typeface="Times New Roman" pitchFamily="18" charset="0"/>
              </a:rPr>
              <a:t>[2,5]</a:t>
            </a:r>
            <a:endParaRPr lang="zh-CN" altLang="en-US" dirty="0">
              <a:latin typeface="Times New Roman" panose="02020603050405020304" pitchFamily="18" charset="0"/>
              <a:cs typeface="Times New Roman" panose="02020603050405020304" pitchFamily="18" charset="0"/>
            </a:endParaRPr>
          </a:p>
        </p:txBody>
      </p:sp>
      <p:grpSp>
        <p:nvGrpSpPr>
          <p:cNvPr id="9" name="组合 65"/>
          <p:cNvGrpSpPr/>
          <p:nvPr/>
        </p:nvGrpSpPr>
        <p:grpSpPr>
          <a:xfrm rot="-840000">
            <a:off x="3395501" y="2743200"/>
            <a:ext cx="131394" cy="206197"/>
            <a:chOff x="4965363" y="4233981"/>
            <a:chExt cx="131394" cy="206197"/>
          </a:xfrm>
        </p:grpSpPr>
        <p:cxnSp>
          <p:nvCxnSpPr>
            <p:cNvPr id="64" name="直接连接符 63"/>
            <p:cNvCxnSpPr/>
            <p:nvPr/>
          </p:nvCxnSpPr>
          <p:spPr>
            <a:xfrm rot="2700000" flipH="1">
              <a:off x="4929533" y="4272955"/>
              <a:ext cx="204625" cy="12982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5" name="直接连接符 64"/>
            <p:cNvCxnSpPr/>
            <p:nvPr/>
          </p:nvCxnSpPr>
          <p:spPr>
            <a:xfrm rot="13500000">
              <a:off x="4927961" y="4271383"/>
              <a:ext cx="204625" cy="12982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66" name="直接箭头连接符 65"/>
          <p:cNvCxnSpPr/>
          <p:nvPr/>
        </p:nvCxnSpPr>
        <p:spPr>
          <a:xfrm rot="16200000" flipH="1">
            <a:off x="3080467" y="4061652"/>
            <a:ext cx="401704" cy="1"/>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7" name="矩形 66"/>
          <p:cNvSpPr/>
          <p:nvPr/>
        </p:nvSpPr>
        <p:spPr>
          <a:xfrm>
            <a:off x="3281318" y="3860800"/>
            <a:ext cx="300082" cy="369332"/>
          </a:xfrm>
          <a:prstGeom prst="rect">
            <a:avLst/>
          </a:prstGeom>
        </p:spPr>
        <p:txBody>
          <a:bodyPr wrap="none">
            <a:spAutoFit/>
          </a:bodyPr>
          <a:lstStyle/>
          <a:p>
            <a:r>
              <a:rPr lang="en-US" altLang="zh-CN" dirty="0" smtClean="0">
                <a:latin typeface="Times New Roman" pitchFamily="18" charset="0"/>
                <a:cs typeface="Times New Roman" pitchFamily="18" charset="0"/>
              </a:rPr>
              <a:t>1</a:t>
            </a:r>
            <a:endParaRPr lang="zh-CN" altLang="en-US" dirty="0">
              <a:latin typeface="Times New Roman" panose="02020603050405020304" pitchFamily="18" charset="0"/>
              <a:cs typeface="Times New Roman" panose="02020603050405020304" pitchFamily="18" charset="0"/>
            </a:endParaRPr>
          </a:p>
        </p:txBody>
      </p:sp>
      <p:cxnSp>
        <p:nvCxnSpPr>
          <p:cNvPr id="68" name="直接箭头连接符 67"/>
          <p:cNvCxnSpPr/>
          <p:nvPr/>
        </p:nvCxnSpPr>
        <p:spPr>
          <a:xfrm rot="16200000" flipH="1">
            <a:off x="3664667" y="4061652"/>
            <a:ext cx="401704" cy="1"/>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0" name="矩形 69"/>
          <p:cNvSpPr/>
          <p:nvPr/>
        </p:nvSpPr>
        <p:spPr>
          <a:xfrm>
            <a:off x="3865518" y="3860800"/>
            <a:ext cx="300082" cy="369332"/>
          </a:xfrm>
          <a:prstGeom prst="rect">
            <a:avLst/>
          </a:prstGeom>
        </p:spPr>
        <p:txBody>
          <a:bodyPr wrap="none">
            <a:spAutoFit/>
          </a:bodyPr>
          <a:lstStyle/>
          <a:p>
            <a:r>
              <a:rPr lang="en-US" altLang="zh-CN" dirty="0" smtClean="0">
                <a:latin typeface="Times New Roman" pitchFamily="18" charset="0"/>
                <a:cs typeface="Times New Roman" pitchFamily="18" charset="0"/>
              </a:rPr>
              <a:t>2</a:t>
            </a:r>
            <a:endParaRPr lang="zh-CN" altLang="en-US" dirty="0">
              <a:latin typeface="Times New Roman" panose="02020603050405020304" pitchFamily="18" charset="0"/>
              <a:cs typeface="Times New Roman" panose="02020603050405020304" pitchFamily="18" charset="0"/>
            </a:endParaRPr>
          </a:p>
        </p:txBody>
      </p:sp>
      <p:cxnSp>
        <p:nvCxnSpPr>
          <p:cNvPr id="71" name="直接箭头连接符 70"/>
          <p:cNvCxnSpPr/>
          <p:nvPr/>
        </p:nvCxnSpPr>
        <p:spPr>
          <a:xfrm rot="16200000" flipH="1">
            <a:off x="4375867" y="4061652"/>
            <a:ext cx="401704" cy="1"/>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8" name="矩形 77"/>
          <p:cNvSpPr/>
          <p:nvPr/>
        </p:nvSpPr>
        <p:spPr>
          <a:xfrm>
            <a:off x="4576718" y="3860800"/>
            <a:ext cx="300082" cy="369332"/>
          </a:xfrm>
          <a:prstGeom prst="rect">
            <a:avLst/>
          </a:prstGeom>
        </p:spPr>
        <p:txBody>
          <a:bodyPr wrap="none">
            <a:spAutoFit/>
          </a:bodyPr>
          <a:lstStyle/>
          <a:p>
            <a:r>
              <a:rPr lang="en-US" altLang="zh-CN" dirty="0" smtClean="0">
                <a:latin typeface="Times New Roman" pitchFamily="18" charset="0"/>
                <a:cs typeface="Times New Roman" pitchFamily="18" charset="0"/>
              </a:rPr>
              <a:t>3</a:t>
            </a:r>
            <a:endParaRPr lang="zh-CN" altLang="en-US" dirty="0">
              <a:latin typeface="Times New Roman" panose="02020603050405020304" pitchFamily="18" charset="0"/>
              <a:cs typeface="Times New Roman" panose="02020603050405020304" pitchFamily="18" charset="0"/>
            </a:endParaRPr>
          </a:p>
        </p:txBody>
      </p:sp>
      <p:sp>
        <p:nvSpPr>
          <p:cNvPr id="86" name="矩形 85"/>
          <p:cNvSpPr/>
          <p:nvPr/>
        </p:nvSpPr>
        <p:spPr>
          <a:xfrm>
            <a:off x="4876800" y="2070652"/>
            <a:ext cx="733629" cy="2901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5</a:t>
            </a:r>
            <a:endParaRPr lang="zh-CN" altLang="en-US" dirty="0" smtClean="0">
              <a:solidFill>
                <a:schemeClr val="tx1"/>
              </a:solidFill>
              <a:latin typeface="Times New Roman" pitchFamily="18" charset="0"/>
              <a:cs typeface="Times New Roman" pitchFamily="18" charset="0"/>
            </a:endParaRPr>
          </a:p>
        </p:txBody>
      </p:sp>
      <p:sp>
        <p:nvSpPr>
          <p:cNvPr id="87" name="矩形 86"/>
          <p:cNvSpPr/>
          <p:nvPr/>
        </p:nvSpPr>
        <p:spPr>
          <a:xfrm>
            <a:off x="5867401" y="2070652"/>
            <a:ext cx="609599" cy="2901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2</a:t>
            </a:r>
            <a:endParaRPr lang="zh-CN" altLang="en-US" dirty="0" smtClean="0">
              <a:solidFill>
                <a:schemeClr val="tx1"/>
              </a:solidFill>
              <a:latin typeface="Times New Roman" pitchFamily="18" charset="0"/>
              <a:cs typeface="Times New Roman" pitchFamily="18" charset="0"/>
            </a:endParaRPr>
          </a:p>
        </p:txBody>
      </p:sp>
      <p:grpSp>
        <p:nvGrpSpPr>
          <p:cNvPr id="88" name="组合 65"/>
          <p:cNvGrpSpPr/>
          <p:nvPr/>
        </p:nvGrpSpPr>
        <p:grpSpPr>
          <a:xfrm rot="-840000">
            <a:off x="5154895" y="2895600"/>
            <a:ext cx="131394" cy="206197"/>
            <a:chOff x="4965363" y="4233981"/>
            <a:chExt cx="131394" cy="206197"/>
          </a:xfrm>
        </p:grpSpPr>
        <p:cxnSp>
          <p:nvCxnSpPr>
            <p:cNvPr id="89" name="直接连接符 88"/>
            <p:cNvCxnSpPr/>
            <p:nvPr/>
          </p:nvCxnSpPr>
          <p:spPr>
            <a:xfrm rot="2700000" flipH="1">
              <a:off x="4929533" y="4272955"/>
              <a:ext cx="204625" cy="12982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p:nvCxnSpPr>
          <p:spPr>
            <a:xfrm rot="13500000">
              <a:off x="4927961" y="4271383"/>
              <a:ext cx="204625" cy="12982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91" name="矩形 90"/>
          <p:cNvSpPr/>
          <p:nvPr/>
        </p:nvSpPr>
        <p:spPr>
          <a:xfrm>
            <a:off x="6477000" y="2070652"/>
            <a:ext cx="733629" cy="2901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4</a:t>
            </a:r>
            <a:endParaRPr lang="zh-CN" altLang="en-US" dirty="0" smtClean="0">
              <a:solidFill>
                <a:schemeClr val="tx1"/>
              </a:solidFill>
              <a:latin typeface="Times New Roman" pitchFamily="18" charset="0"/>
              <a:cs typeface="Times New Roman" pitchFamily="18" charset="0"/>
            </a:endParaRPr>
          </a:p>
        </p:txBody>
      </p:sp>
      <p:cxnSp>
        <p:nvCxnSpPr>
          <p:cNvPr id="92" name="直接箭头连接符 91"/>
          <p:cNvCxnSpPr/>
          <p:nvPr/>
        </p:nvCxnSpPr>
        <p:spPr>
          <a:xfrm rot="16200000" flipH="1">
            <a:off x="4980749" y="4050608"/>
            <a:ext cx="401704" cy="1"/>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3" name="矩形 92"/>
          <p:cNvSpPr/>
          <p:nvPr/>
        </p:nvSpPr>
        <p:spPr>
          <a:xfrm>
            <a:off x="5181600" y="3849756"/>
            <a:ext cx="300082" cy="369332"/>
          </a:xfrm>
          <a:prstGeom prst="rect">
            <a:avLst/>
          </a:prstGeom>
        </p:spPr>
        <p:txBody>
          <a:bodyPr wrap="none">
            <a:spAutoFit/>
          </a:bodyPr>
          <a:lstStyle/>
          <a:p>
            <a:r>
              <a:rPr lang="en-US" altLang="zh-CN" dirty="0" smtClean="0">
                <a:latin typeface="Times New Roman" pitchFamily="18" charset="0"/>
                <a:cs typeface="Times New Roman" pitchFamily="18" charset="0"/>
              </a:rPr>
              <a:t>4</a:t>
            </a:r>
            <a:endParaRPr lang="zh-CN" altLang="en-US" dirty="0">
              <a:latin typeface="Times New Roman" panose="02020603050405020304" pitchFamily="18" charset="0"/>
              <a:cs typeface="Times New Roman" panose="02020603050405020304" pitchFamily="18" charset="0"/>
            </a:endParaRPr>
          </a:p>
        </p:txBody>
      </p:sp>
      <p:cxnSp>
        <p:nvCxnSpPr>
          <p:cNvPr id="94" name="直接箭头连接符 93"/>
          <p:cNvCxnSpPr/>
          <p:nvPr/>
        </p:nvCxnSpPr>
        <p:spPr>
          <a:xfrm rot="5400000" flipH="1" flipV="1">
            <a:off x="5297679" y="2703321"/>
            <a:ext cx="1215641" cy="533399"/>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5" name="直接箭头连接符 94"/>
          <p:cNvCxnSpPr/>
          <p:nvPr/>
        </p:nvCxnSpPr>
        <p:spPr>
          <a:xfrm rot="5400000">
            <a:off x="5999783" y="1883093"/>
            <a:ext cx="358136" cy="1907"/>
          </a:xfrm>
          <a:prstGeom prst="straightConnector1">
            <a:avLst/>
          </a:prstGeom>
          <a:ln w="28575">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6" name="矩形 95"/>
          <p:cNvSpPr/>
          <p:nvPr/>
        </p:nvSpPr>
        <p:spPr>
          <a:xfrm>
            <a:off x="6154705" y="1676400"/>
            <a:ext cx="627095" cy="369332"/>
          </a:xfrm>
          <a:prstGeom prst="rect">
            <a:avLst/>
          </a:prstGeom>
        </p:spPr>
        <p:txBody>
          <a:bodyPr wrap="none">
            <a:spAutoFit/>
          </a:bodyPr>
          <a:lstStyle/>
          <a:p>
            <a:r>
              <a:rPr lang="en-US" altLang="zh-CN" dirty="0" smtClean="0">
                <a:latin typeface="Times New Roman" pitchFamily="18" charset="0"/>
                <a:cs typeface="Times New Roman" pitchFamily="18" charset="0"/>
              </a:rPr>
              <a:t>[4,7]</a:t>
            </a:r>
            <a:endParaRPr lang="zh-CN" altLang="en-US" dirty="0">
              <a:latin typeface="Times New Roman" panose="02020603050405020304" pitchFamily="18" charset="0"/>
              <a:cs typeface="Times New Roman" panose="02020603050405020304" pitchFamily="18" charset="0"/>
            </a:endParaRPr>
          </a:p>
        </p:txBody>
      </p:sp>
      <p:cxnSp>
        <p:nvCxnSpPr>
          <p:cNvPr id="97" name="直接箭头连接符 96"/>
          <p:cNvCxnSpPr/>
          <p:nvPr/>
        </p:nvCxnSpPr>
        <p:spPr>
          <a:xfrm rot="16200000" flipH="1">
            <a:off x="5166493" y="2809243"/>
            <a:ext cx="1183009" cy="298029"/>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8" name="直接箭头连接符 97"/>
          <p:cNvCxnSpPr/>
          <p:nvPr/>
        </p:nvCxnSpPr>
        <p:spPr>
          <a:xfrm rot="16200000" flipH="1">
            <a:off x="5720963" y="4063860"/>
            <a:ext cx="401704" cy="1"/>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9" name="矩形 98"/>
          <p:cNvSpPr/>
          <p:nvPr/>
        </p:nvSpPr>
        <p:spPr>
          <a:xfrm>
            <a:off x="5921814" y="3863008"/>
            <a:ext cx="300082" cy="369332"/>
          </a:xfrm>
          <a:prstGeom prst="rect">
            <a:avLst/>
          </a:prstGeom>
        </p:spPr>
        <p:txBody>
          <a:bodyPr wrap="none">
            <a:spAutoFit/>
          </a:bodyPr>
          <a:lstStyle/>
          <a:p>
            <a:r>
              <a:rPr lang="en-US" altLang="zh-CN" dirty="0" smtClean="0">
                <a:latin typeface="Times New Roman" pitchFamily="18" charset="0"/>
                <a:cs typeface="Times New Roman" pitchFamily="18" charset="0"/>
              </a:rPr>
              <a:t>5</a:t>
            </a:r>
            <a:endParaRPr lang="zh-CN" altLang="en-US" dirty="0">
              <a:latin typeface="Times New Roman" panose="02020603050405020304" pitchFamily="18" charset="0"/>
              <a:cs typeface="Times New Roman" panose="02020603050405020304" pitchFamily="18" charset="0"/>
            </a:endParaRPr>
          </a:p>
        </p:txBody>
      </p:sp>
      <p:sp>
        <p:nvSpPr>
          <p:cNvPr id="100" name="矩形 99"/>
          <p:cNvSpPr/>
          <p:nvPr/>
        </p:nvSpPr>
        <p:spPr>
          <a:xfrm>
            <a:off x="6321288" y="3568148"/>
            <a:ext cx="685800" cy="28635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6</a:t>
            </a:r>
            <a:endParaRPr lang="zh-CN" altLang="en-US" dirty="0" smtClean="0">
              <a:solidFill>
                <a:schemeClr val="tx1"/>
              </a:solidFill>
              <a:latin typeface="Times New Roman" pitchFamily="18" charset="0"/>
              <a:cs typeface="Times New Roman" pitchFamily="18" charset="0"/>
            </a:endParaRPr>
          </a:p>
        </p:txBody>
      </p:sp>
      <p:cxnSp>
        <p:nvCxnSpPr>
          <p:cNvPr id="101" name="直接箭头连接符 100"/>
          <p:cNvCxnSpPr/>
          <p:nvPr/>
        </p:nvCxnSpPr>
        <p:spPr>
          <a:xfrm rot="5400000" flipH="1" flipV="1">
            <a:off x="5983479" y="2703321"/>
            <a:ext cx="1215641" cy="533399"/>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2" name="直接箭头连接符 101"/>
          <p:cNvCxnSpPr/>
          <p:nvPr/>
        </p:nvCxnSpPr>
        <p:spPr>
          <a:xfrm rot="5400000">
            <a:off x="6685583" y="1883093"/>
            <a:ext cx="358136" cy="1907"/>
          </a:xfrm>
          <a:prstGeom prst="straightConnector1">
            <a:avLst/>
          </a:prstGeom>
          <a:ln w="28575">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03" name="矩形 102"/>
          <p:cNvSpPr/>
          <p:nvPr/>
        </p:nvSpPr>
        <p:spPr>
          <a:xfrm>
            <a:off x="6840505" y="1676400"/>
            <a:ext cx="627095" cy="369332"/>
          </a:xfrm>
          <a:prstGeom prst="rect">
            <a:avLst/>
          </a:prstGeom>
        </p:spPr>
        <p:txBody>
          <a:bodyPr wrap="none">
            <a:spAutoFit/>
          </a:bodyPr>
          <a:lstStyle/>
          <a:p>
            <a:r>
              <a:rPr lang="en-US" altLang="zh-CN" dirty="0" smtClean="0">
                <a:latin typeface="Times New Roman" pitchFamily="18" charset="0"/>
                <a:cs typeface="Times New Roman" pitchFamily="18" charset="0"/>
              </a:rPr>
              <a:t>[5,8]</a:t>
            </a:r>
            <a:endParaRPr lang="zh-CN" altLang="en-US" dirty="0">
              <a:latin typeface="Times New Roman" panose="02020603050405020304" pitchFamily="18" charset="0"/>
              <a:cs typeface="Times New Roman" panose="02020603050405020304" pitchFamily="18" charset="0"/>
            </a:endParaRPr>
          </a:p>
        </p:txBody>
      </p:sp>
      <p:sp>
        <p:nvSpPr>
          <p:cNvPr id="104" name="矩形 103"/>
          <p:cNvSpPr/>
          <p:nvPr/>
        </p:nvSpPr>
        <p:spPr>
          <a:xfrm>
            <a:off x="7212496" y="2070652"/>
            <a:ext cx="733629" cy="2901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5</a:t>
            </a:r>
            <a:endParaRPr lang="zh-CN" altLang="en-US" dirty="0" smtClean="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Example: Effect of delayed feedback for go back 4</a:t>
            </a:r>
            <a:endParaRPr lang="zh-CN" altLang="en-US" dirty="0"/>
          </a:p>
        </p:txBody>
      </p:sp>
      <p:sp>
        <p:nvSpPr>
          <p:cNvPr id="3" name="内容占位符 2"/>
          <p:cNvSpPr>
            <a:spLocks noGrp="1"/>
          </p:cNvSpPr>
          <p:nvPr>
            <p:ph idx="1"/>
          </p:nvPr>
        </p:nvSpPr>
        <p:spPr>
          <a:xfrm>
            <a:off x="457200" y="4419600"/>
            <a:ext cx="8229600" cy="2057400"/>
          </a:xfrm>
        </p:spPr>
        <p:txBody>
          <a:bodyPr vert="horz" lIns="91440" tIns="45720" rIns="91440" bIns="45720" rtlCol="0">
            <a:normAutofit/>
          </a:bodyPr>
          <a:lstStyle/>
          <a:p>
            <a:r>
              <a:rPr lang="en-US" altLang="zh-CN" sz="2000" dirty="0" smtClean="0"/>
              <a:t>Delayed feedback (piggybacking and long frames in reverse direction) may cause a going back operation</a:t>
            </a:r>
          </a:p>
        </p:txBody>
      </p:sp>
      <p:sp>
        <p:nvSpPr>
          <p:cNvPr id="4" name="灯片编号占位符 3"/>
          <p:cNvSpPr>
            <a:spLocks noGrp="1"/>
          </p:cNvSpPr>
          <p:nvPr>
            <p:ph type="sldNum" sz="quarter" idx="10"/>
          </p:nvPr>
        </p:nvSpPr>
        <p:spPr/>
        <p:txBody>
          <a:bodyPr/>
          <a:lstStyle/>
          <a:p>
            <a:pPr>
              <a:defRPr/>
            </a:pPr>
            <a:fld id="{8E002F28-71A6-4468-B8DB-D78B04AC4AC8}" type="slidenum">
              <a:rPr lang="en-US" altLang="zh-CN" smtClean="0"/>
              <a:pPr>
                <a:defRPr/>
              </a:pPr>
              <a:t>19</a:t>
            </a:fld>
            <a:endParaRPr lang="en-US" dirty="0"/>
          </a:p>
        </p:txBody>
      </p:sp>
      <p:grpSp>
        <p:nvGrpSpPr>
          <p:cNvPr id="5" name="组合 31"/>
          <p:cNvGrpSpPr/>
          <p:nvPr/>
        </p:nvGrpSpPr>
        <p:grpSpPr>
          <a:xfrm>
            <a:off x="762000" y="2350697"/>
            <a:ext cx="7620000" cy="307777"/>
            <a:chOff x="625312" y="2133600"/>
            <a:chExt cx="7805393" cy="272589"/>
          </a:xfrm>
        </p:grpSpPr>
        <p:cxnSp>
          <p:nvCxnSpPr>
            <p:cNvPr id="6" name="直接连接符 7"/>
            <p:cNvCxnSpPr/>
            <p:nvPr/>
          </p:nvCxnSpPr>
          <p:spPr>
            <a:xfrm>
              <a:off x="914400" y="2133600"/>
              <a:ext cx="7516305" cy="2386"/>
            </a:xfrm>
            <a:prstGeom prst="line">
              <a:avLst/>
            </a:prstGeom>
            <a:ln w="28575">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 name="矩形 8"/>
            <p:cNvSpPr/>
            <p:nvPr/>
          </p:nvSpPr>
          <p:spPr>
            <a:xfrm>
              <a:off x="625312" y="2133600"/>
              <a:ext cx="757029" cy="272589"/>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Node A</a:t>
              </a:r>
              <a:endParaRPr lang="zh-CN" altLang="en-US" sz="1400" dirty="0">
                <a:latin typeface="Times New Roman" panose="02020603050405020304" pitchFamily="18" charset="0"/>
                <a:cs typeface="Times New Roman" panose="02020603050405020304" pitchFamily="18" charset="0"/>
              </a:endParaRPr>
            </a:p>
          </p:txBody>
        </p:sp>
      </p:grpSp>
      <p:sp>
        <p:nvSpPr>
          <p:cNvPr id="8" name="矩形 7"/>
          <p:cNvSpPr/>
          <p:nvPr/>
        </p:nvSpPr>
        <p:spPr>
          <a:xfrm>
            <a:off x="1540933" y="2058794"/>
            <a:ext cx="584200" cy="284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0</a:t>
            </a:r>
            <a:endParaRPr lang="zh-CN" altLang="en-US" dirty="0" smtClean="0">
              <a:solidFill>
                <a:schemeClr val="tx1"/>
              </a:solidFill>
              <a:latin typeface="Times New Roman" pitchFamily="18" charset="0"/>
              <a:cs typeface="Times New Roman" pitchFamily="18" charset="0"/>
            </a:endParaRPr>
          </a:p>
        </p:txBody>
      </p:sp>
      <p:sp>
        <p:nvSpPr>
          <p:cNvPr id="9" name="矩形 8"/>
          <p:cNvSpPr/>
          <p:nvPr/>
        </p:nvSpPr>
        <p:spPr>
          <a:xfrm>
            <a:off x="2959050" y="2057400"/>
            <a:ext cx="584200" cy="28635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2</a:t>
            </a:r>
            <a:endParaRPr lang="zh-CN" altLang="en-US" dirty="0" smtClean="0">
              <a:solidFill>
                <a:schemeClr val="tx1"/>
              </a:solidFill>
              <a:latin typeface="Times New Roman" pitchFamily="18" charset="0"/>
              <a:cs typeface="Times New Roman" pitchFamily="18" charset="0"/>
            </a:endParaRPr>
          </a:p>
        </p:txBody>
      </p:sp>
      <p:grpSp>
        <p:nvGrpSpPr>
          <p:cNvPr id="10" name="组合 34"/>
          <p:cNvGrpSpPr/>
          <p:nvPr/>
        </p:nvGrpSpPr>
        <p:grpSpPr>
          <a:xfrm>
            <a:off x="762000" y="3290320"/>
            <a:ext cx="7620000" cy="307777"/>
            <a:chOff x="625312" y="2667000"/>
            <a:chExt cx="7805393" cy="340109"/>
          </a:xfrm>
        </p:grpSpPr>
        <p:cxnSp>
          <p:nvCxnSpPr>
            <p:cNvPr id="11" name="直接连接符 10"/>
            <p:cNvCxnSpPr/>
            <p:nvPr/>
          </p:nvCxnSpPr>
          <p:spPr>
            <a:xfrm>
              <a:off x="914400" y="2971800"/>
              <a:ext cx="7516305" cy="2977"/>
            </a:xfrm>
            <a:prstGeom prst="line">
              <a:avLst/>
            </a:prstGeom>
            <a:ln w="28575">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2" name="矩形 11"/>
            <p:cNvSpPr/>
            <p:nvPr/>
          </p:nvSpPr>
          <p:spPr>
            <a:xfrm>
              <a:off x="625312" y="2667000"/>
              <a:ext cx="757292" cy="340109"/>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Node B</a:t>
              </a:r>
              <a:endParaRPr lang="zh-CN" altLang="en-US" sz="1400" dirty="0">
                <a:latin typeface="Times New Roman" panose="02020603050405020304" pitchFamily="18" charset="0"/>
                <a:cs typeface="Times New Roman" panose="02020603050405020304" pitchFamily="18" charset="0"/>
              </a:endParaRPr>
            </a:p>
          </p:txBody>
        </p:sp>
      </p:grpSp>
      <p:cxnSp>
        <p:nvCxnSpPr>
          <p:cNvPr id="13" name="直接箭头连接符 12"/>
          <p:cNvCxnSpPr/>
          <p:nvPr/>
        </p:nvCxnSpPr>
        <p:spPr>
          <a:xfrm rot="5400000" flipH="1" flipV="1">
            <a:off x="1868680" y="2711188"/>
            <a:ext cx="1215641" cy="533399"/>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4" name="直接箭头连接符 13"/>
          <p:cNvCxnSpPr/>
          <p:nvPr/>
        </p:nvCxnSpPr>
        <p:spPr>
          <a:xfrm rot="16200000" flipH="1">
            <a:off x="1553227" y="2938078"/>
            <a:ext cx="1152281" cy="8466"/>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5" name="矩形 14"/>
          <p:cNvSpPr/>
          <p:nvPr/>
        </p:nvSpPr>
        <p:spPr>
          <a:xfrm>
            <a:off x="956733" y="2077124"/>
            <a:ext cx="413896" cy="307777"/>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SN</a:t>
            </a:r>
            <a:endParaRPr lang="zh-CN" altLang="en-US" sz="1400" dirty="0">
              <a:latin typeface="Times New Roman" panose="02020603050405020304" pitchFamily="18" charset="0"/>
              <a:cs typeface="Times New Roman" panose="02020603050405020304" pitchFamily="18" charset="0"/>
            </a:endParaRPr>
          </a:p>
        </p:txBody>
      </p:sp>
      <p:sp>
        <p:nvSpPr>
          <p:cNvPr id="16" name="矩形 15"/>
          <p:cNvSpPr/>
          <p:nvPr/>
        </p:nvSpPr>
        <p:spPr>
          <a:xfrm>
            <a:off x="956733" y="3568562"/>
            <a:ext cx="434734" cy="307777"/>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RN</a:t>
            </a:r>
            <a:endParaRPr lang="zh-CN" altLang="en-US" sz="1400" dirty="0">
              <a:latin typeface="Times New Roman" panose="02020603050405020304" pitchFamily="18" charset="0"/>
              <a:cs typeface="Times New Roman" panose="02020603050405020304" pitchFamily="18" charset="0"/>
            </a:endParaRPr>
          </a:p>
        </p:txBody>
      </p:sp>
      <p:sp>
        <p:nvSpPr>
          <p:cNvPr id="17" name="矩形 16"/>
          <p:cNvSpPr/>
          <p:nvPr/>
        </p:nvSpPr>
        <p:spPr>
          <a:xfrm>
            <a:off x="2120347" y="2058793"/>
            <a:ext cx="834887" cy="28160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1</a:t>
            </a:r>
            <a:endParaRPr lang="zh-CN" altLang="en-US" dirty="0" smtClean="0">
              <a:solidFill>
                <a:schemeClr val="tx1"/>
              </a:solidFill>
              <a:latin typeface="Times New Roman" pitchFamily="18" charset="0"/>
              <a:cs typeface="Times New Roman" pitchFamily="18" charset="0"/>
            </a:endParaRPr>
          </a:p>
        </p:txBody>
      </p:sp>
      <p:sp>
        <p:nvSpPr>
          <p:cNvPr id="18" name="矩形 17"/>
          <p:cNvSpPr/>
          <p:nvPr/>
        </p:nvSpPr>
        <p:spPr>
          <a:xfrm>
            <a:off x="3533570" y="2058660"/>
            <a:ext cx="1019379" cy="2901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3</a:t>
            </a:r>
            <a:endParaRPr lang="zh-CN" altLang="en-US" dirty="0" smtClean="0">
              <a:solidFill>
                <a:schemeClr val="tx1"/>
              </a:solidFill>
              <a:latin typeface="Times New Roman" pitchFamily="18" charset="0"/>
              <a:cs typeface="Times New Roman" pitchFamily="18" charset="0"/>
            </a:endParaRPr>
          </a:p>
        </p:txBody>
      </p:sp>
      <p:sp>
        <p:nvSpPr>
          <p:cNvPr id="19" name="矩形 18"/>
          <p:cNvSpPr/>
          <p:nvPr/>
        </p:nvSpPr>
        <p:spPr>
          <a:xfrm>
            <a:off x="4550675" y="2058660"/>
            <a:ext cx="609599" cy="2901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4</a:t>
            </a:r>
            <a:endParaRPr lang="zh-CN" altLang="en-US" dirty="0" smtClean="0">
              <a:solidFill>
                <a:schemeClr val="tx1"/>
              </a:solidFill>
              <a:latin typeface="Times New Roman" pitchFamily="18" charset="0"/>
              <a:cs typeface="Times New Roman" pitchFamily="18" charset="0"/>
            </a:endParaRPr>
          </a:p>
        </p:txBody>
      </p:sp>
      <p:sp>
        <p:nvSpPr>
          <p:cNvPr id="20" name="矩形 19"/>
          <p:cNvSpPr/>
          <p:nvPr/>
        </p:nvSpPr>
        <p:spPr>
          <a:xfrm>
            <a:off x="1630386" y="3567957"/>
            <a:ext cx="584200" cy="284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0</a:t>
            </a:r>
            <a:endParaRPr lang="zh-CN" altLang="en-US" dirty="0" smtClean="0">
              <a:solidFill>
                <a:schemeClr val="tx1"/>
              </a:solidFill>
              <a:latin typeface="Times New Roman" pitchFamily="18" charset="0"/>
              <a:cs typeface="Times New Roman" pitchFamily="18" charset="0"/>
            </a:endParaRPr>
          </a:p>
        </p:txBody>
      </p:sp>
      <p:sp>
        <p:nvSpPr>
          <p:cNvPr id="21" name="矩形 20"/>
          <p:cNvSpPr/>
          <p:nvPr/>
        </p:nvSpPr>
        <p:spPr>
          <a:xfrm>
            <a:off x="2209800" y="3566406"/>
            <a:ext cx="1905000" cy="28950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1</a:t>
            </a:r>
            <a:endParaRPr lang="zh-CN" altLang="en-US" dirty="0" smtClean="0">
              <a:solidFill>
                <a:schemeClr val="tx1"/>
              </a:solidFill>
              <a:latin typeface="Times New Roman" pitchFamily="18" charset="0"/>
              <a:cs typeface="Times New Roman" pitchFamily="18" charset="0"/>
            </a:endParaRPr>
          </a:p>
        </p:txBody>
      </p:sp>
      <p:sp>
        <p:nvSpPr>
          <p:cNvPr id="22" name="矩形 21"/>
          <p:cNvSpPr/>
          <p:nvPr/>
        </p:nvSpPr>
        <p:spPr>
          <a:xfrm>
            <a:off x="4114800" y="3567823"/>
            <a:ext cx="1295400" cy="28635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3</a:t>
            </a:r>
            <a:endParaRPr lang="zh-CN" altLang="en-US" dirty="0" smtClean="0">
              <a:solidFill>
                <a:schemeClr val="tx1"/>
              </a:solidFill>
              <a:latin typeface="Times New Roman" pitchFamily="18" charset="0"/>
              <a:cs typeface="Times New Roman" pitchFamily="18" charset="0"/>
            </a:endParaRPr>
          </a:p>
        </p:txBody>
      </p:sp>
      <p:sp>
        <p:nvSpPr>
          <p:cNvPr id="24" name="矩形 23"/>
          <p:cNvSpPr/>
          <p:nvPr/>
        </p:nvSpPr>
        <p:spPr>
          <a:xfrm>
            <a:off x="5410200" y="3567352"/>
            <a:ext cx="1295400" cy="28635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4</a:t>
            </a:r>
            <a:endParaRPr lang="zh-CN" altLang="en-US" dirty="0" smtClean="0">
              <a:solidFill>
                <a:schemeClr val="tx1"/>
              </a:solidFill>
              <a:latin typeface="Times New Roman" pitchFamily="18" charset="0"/>
              <a:cs typeface="Times New Roman" pitchFamily="18" charset="0"/>
            </a:endParaRPr>
          </a:p>
        </p:txBody>
      </p:sp>
      <p:sp>
        <p:nvSpPr>
          <p:cNvPr id="25" name="矩形 24"/>
          <p:cNvSpPr/>
          <p:nvPr/>
        </p:nvSpPr>
        <p:spPr>
          <a:xfrm>
            <a:off x="6705600" y="3567956"/>
            <a:ext cx="1143000" cy="28635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5</a:t>
            </a:r>
            <a:endParaRPr lang="zh-CN" altLang="en-US" dirty="0" smtClean="0">
              <a:solidFill>
                <a:schemeClr val="tx1"/>
              </a:solidFill>
              <a:latin typeface="Times New Roman" pitchFamily="18" charset="0"/>
              <a:cs typeface="Times New Roman" pitchFamily="18" charset="0"/>
            </a:endParaRPr>
          </a:p>
        </p:txBody>
      </p:sp>
      <p:sp>
        <p:nvSpPr>
          <p:cNvPr id="26" name="矩形 25"/>
          <p:cNvSpPr/>
          <p:nvPr/>
        </p:nvSpPr>
        <p:spPr>
          <a:xfrm>
            <a:off x="914400" y="1760466"/>
            <a:ext cx="797911" cy="307777"/>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Window</a:t>
            </a:r>
            <a:endParaRPr lang="zh-CN" altLang="en-US" sz="1400" dirty="0">
              <a:latin typeface="Times New Roman" panose="02020603050405020304" pitchFamily="18" charset="0"/>
              <a:cs typeface="Times New Roman" panose="02020603050405020304" pitchFamily="18" charset="0"/>
            </a:endParaRPr>
          </a:p>
        </p:txBody>
      </p:sp>
      <p:cxnSp>
        <p:nvCxnSpPr>
          <p:cNvPr id="27" name="直接箭头连接符 26"/>
          <p:cNvCxnSpPr/>
          <p:nvPr/>
        </p:nvCxnSpPr>
        <p:spPr>
          <a:xfrm rot="16200000" flipH="1">
            <a:off x="2529310" y="2812556"/>
            <a:ext cx="1183009" cy="298029"/>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9" name="直接箭头连接符 28"/>
          <p:cNvCxnSpPr/>
          <p:nvPr/>
        </p:nvCxnSpPr>
        <p:spPr>
          <a:xfrm rot="5400000">
            <a:off x="4231961" y="1890959"/>
            <a:ext cx="358136" cy="1907"/>
          </a:xfrm>
          <a:prstGeom prst="straightConnector1">
            <a:avLst/>
          </a:prstGeom>
          <a:ln w="28575">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0" name="直接箭头连接符 29"/>
          <p:cNvCxnSpPr/>
          <p:nvPr/>
        </p:nvCxnSpPr>
        <p:spPr>
          <a:xfrm rot="5400000" flipH="1" flipV="1">
            <a:off x="3659379" y="2817621"/>
            <a:ext cx="1215642" cy="3048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1" name="直接箭头连接符 30"/>
          <p:cNvCxnSpPr/>
          <p:nvPr/>
        </p:nvCxnSpPr>
        <p:spPr>
          <a:xfrm rot="5400000" flipH="1" flipV="1">
            <a:off x="5071233" y="2701167"/>
            <a:ext cx="1211333" cy="533399"/>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2" name="直接箭头连接符 31"/>
          <p:cNvCxnSpPr/>
          <p:nvPr/>
        </p:nvCxnSpPr>
        <p:spPr>
          <a:xfrm rot="16200000" flipH="1">
            <a:off x="3100810" y="2812556"/>
            <a:ext cx="1183009" cy="298029"/>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3" name="直接箭头连接符 32"/>
          <p:cNvCxnSpPr/>
          <p:nvPr/>
        </p:nvCxnSpPr>
        <p:spPr>
          <a:xfrm rot="16200000" flipH="1">
            <a:off x="4129510" y="2804690"/>
            <a:ext cx="1183009" cy="298029"/>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直接箭头连接符 34"/>
          <p:cNvCxnSpPr/>
          <p:nvPr/>
        </p:nvCxnSpPr>
        <p:spPr>
          <a:xfrm rot="16200000" flipH="1">
            <a:off x="1932749" y="4060548"/>
            <a:ext cx="401704" cy="1"/>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6" name="矩形 35"/>
          <p:cNvSpPr/>
          <p:nvPr/>
        </p:nvSpPr>
        <p:spPr>
          <a:xfrm>
            <a:off x="2133600" y="3859696"/>
            <a:ext cx="300082" cy="369332"/>
          </a:xfrm>
          <a:prstGeom prst="rect">
            <a:avLst/>
          </a:prstGeom>
        </p:spPr>
        <p:txBody>
          <a:bodyPr wrap="none">
            <a:spAutoFit/>
          </a:bodyPr>
          <a:lstStyle/>
          <a:p>
            <a:r>
              <a:rPr lang="en-US" altLang="zh-CN" dirty="0" smtClean="0">
                <a:latin typeface="Times New Roman" pitchFamily="18" charset="0"/>
                <a:cs typeface="Times New Roman" pitchFamily="18" charset="0"/>
              </a:rPr>
              <a:t>0</a:t>
            </a:r>
            <a:endParaRPr lang="zh-CN" altLang="en-US" dirty="0">
              <a:latin typeface="Times New Roman" panose="02020603050405020304" pitchFamily="18" charset="0"/>
              <a:cs typeface="Times New Roman" panose="02020603050405020304" pitchFamily="18" charset="0"/>
            </a:endParaRPr>
          </a:p>
        </p:txBody>
      </p:sp>
      <p:sp>
        <p:nvSpPr>
          <p:cNvPr id="37" name="矩形 36"/>
          <p:cNvSpPr/>
          <p:nvPr/>
        </p:nvSpPr>
        <p:spPr>
          <a:xfrm>
            <a:off x="762000" y="3894066"/>
            <a:ext cx="1324273" cy="307777"/>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Packet released</a:t>
            </a:r>
            <a:endParaRPr lang="zh-CN" altLang="en-US" sz="1400" dirty="0">
              <a:latin typeface="Times New Roman" panose="02020603050405020304" pitchFamily="18" charset="0"/>
              <a:cs typeface="Times New Roman" panose="02020603050405020304" pitchFamily="18" charset="0"/>
            </a:endParaRPr>
          </a:p>
        </p:txBody>
      </p:sp>
      <p:sp>
        <p:nvSpPr>
          <p:cNvPr id="38" name="矩形 37"/>
          <p:cNvSpPr/>
          <p:nvPr/>
        </p:nvSpPr>
        <p:spPr>
          <a:xfrm>
            <a:off x="2514600" y="1684266"/>
            <a:ext cx="627095" cy="369332"/>
          </a:xfrm>
          <a:prstGeom prst="rect">
            <a:avLst/>
          </a:prstGeom>
        </p:spPr>
        <p:txBody>
          <a:bodyPr wrap="none">
            <a:spAutoFit/>
          </a:bodyPr>
          <a:lstStyle/>
          <a:p>
            <a:r>
              <a:rPr lang="en-US" altLang="zh-CN" dirty="0" smtClean="0">
                <a:latin typeface="Times New Roman" pitchFamily="18" charset="0"/>
                <a:cs typeface="Times New Roman" pitchFamily="18" charset="0"/>
              </a:rPr>
              <a:t>[0,3]</a:t>
            </a:r>
            <a:endParaRPr lang="zh-CN" altLang="en-US" dirty="0">
              <a:latin typeface="Times New Roman" panose="02020603050405020304" pitchFamily="18" charset="0"/>
              <a:cs typeface="Times New Roman" panose="02020603050405020304" pitchFamily="18" charset="0"/>
            </a:endParaRPr>
          </a:p>
        </p:txBody>
      </p:sp>
      <p:sp>
        <p:nvSpPr>
          <p:cNvPr id="39" name="矩形 38"/>
          <p:cNvSpPr/>
          <p:nvPr/>
        </p:nvSpPr>
        <p:spPr>
          <a:xfrm>
            <a:off x="4562475" y="1684266"/>
            <a:ext cx="627095" cy="369332"/>
          </a:xfrm>
          <a:prstGeom prst="rect">
            <a:avLst/>
          </a:prstGeom>
        </p:spPr>
        <p:txBody>
          <a:bodyPr wrap="none">
            <a:spAutoFit/>
          </a:bodyPr>
          <a:lstStyle/>
          <a:p>
            <a:r>
              <a:rPr lang="en-US" altLang="zh-CN" dirty="0" smtClean="0">
                <a:latin typeface="Times New Roman" pitchFamily="18" charset="0"/>
                <a:cs typeface="Times New Roman" pitchFamily="18" charset="0"/>
              </a:rPr>
              <a:t>[1,4]</a:t>
            </a:r>
            <a:endParaRPr lang="zh-CN" altLang="en-US" dirty="0">
              <a:latin typeface="Times New Roman" panose="02020603050405020304" pitchFamily="18" charset="0"/>
              <a:cs typeface="Times New Roman" panose="02020603050405020304" pitchFamily="18" charset="0"/>
            </a:endParaRPr>
          </a:p>
        </p:txBody>
      </p:sp>
      <p:cxnSp>
        <p:nvCxnSpPr>
          <p:cNvPr id="43" name="直接箭头连接符 42"/>
          <p:cNvCxnSpPr/>
          <p:nvPr/>
        </p:nvCxnSpPr>
        <p:spPr>
          <a:xfrm rot="16200000" flipH="1">
            <a:off x="3086817" y="4061652"/>
            <a:ext cx="401704" cy="1"/>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4" name="矩形 43"/>
          <p:cNvSpPr/>
          <p:nvPr/>
        </p:nvSpPr>
        <p:spPr>
          <a:xfrm>
            <a:off x="3287668" y="3860800"/>
            <a:ext cx="300082" cy="369332"/>
          </a:xfrm>
          <a:prstGeom prst="rect">
            <a:avLst/>
          </a:prstGeom>
        </p:spPr>
        <p:txBody>
          <a:bodyPr wrap="none">
            <a:spAutoFit/>
          </a:bodyPr>
          <a:lstStyle/>
          <a:p>
            <a:r>
              <a:rPr lang="en-US" altLang="zh-CN" dirty="0" smtClean="0">
                <a:latin typeface="Times New Roman" pitchFamily="18" charset="0"/>
                <a:cs typeface="Times New Roman" pitchFamily="18" charset="0"/>
              </a:rPr>
              <a:t>1</a:t>
            </a:r>
            <a:endParaRPr lang="zh-CN" altLang="en-US" dirty="0">
              <a:latin typeface="Times New Roman" panose="02020603050405020304" pitchFamily="18" charset="0"/>
              <a:cs typeface="Times New Roman" panose="02020603050405020304" pitchFamily="18" charset="0"/>
            </a:endParaRPr>
          </a:p>
        </p:txBody>
      </p:sp>
      <p:cxnSp>
        <p:nvCxnSpPr>
          <p:cNvPr id="45" name="直接箭头连接符 44"/>
          <p:cNvCxnSpPr/>
          <p:nvPr/>
        </p:nvCxnSpPr>
        <p:spPr>
          <a:xfrm rot="16200000" flipH="1">
            <a:off x="3671017" y="4061652"/>
            <a:ext cx="401704" cy="1"/>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6" name="矩形 45"/>
          <p:cNvSpPr/>
          <p:nvPr/>
        </p:nvSpPr>
        <p:spPr>
          <a:xfrm>
            <a:off x="3871868" y="3860800"/>
            <a:ext cx="300082" cy="369332"/>
          </a:xfrm>
          <a:prstGeom prst="rect">
            <a:avLst/>
          </a:prstGeom>
        </p:spPr>
        <p:txBody>
          <a:bodyPr wrap="none">
            <a:spAutoFit/>
          </a:bodyPr>
          <a:lstStyle/>
          <a:p>
            <a:r>
              <a:rPr lang="en-US" altLang="zh-CN" dirty="0" smtClean="0">
                <a:latin typeface="Times New Roman" pitchFamily="18" charset="0"/>
                <a:cs typeface="Times New Roman" pitchFamily="18" charset="0"/>
              </a:rPr>
              <a:t>2</a:t>
            </a:r>
            <a:endParaRPr lang="zh-CN" altLang="en-US" dirty="0">
              <a:latin typeface="Times New Roman" panose="02020603050405020304" pitchFamily="18" charset="0"/>
              <a:cs typeface="Times New Roman" panose="02020603050405020304" pitchFamily="18" charset="0"/>
            </a:endParaRPr>
          </a:p>
        </p:txBody>
      </p:sp>
      <p:cxnSp>
        <p:nvCxnSpPr>
          <p:cNvPr id="47" name="直接箭头连接符 46"/>
          <p:cNvCxnSpPr/>
          <p:nvPr/>
        </p:nvCxnSpPr>
        <p:spPr>
          <a:xfrm rot="16200000" flipH="1">
            <a:off x="4675949" y="4061652"/>
            <a:ext cx="401704" cy="1"/>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8" name="矩形 47"/>
          <p:cNvSpPr/>
          <p:nvPr/>
        </p:nvSpPr>
        <p:spPr>
          <a:xfrm>
            <a:off x="4876800" y="3860800"/>
            <a:ext cx="300082" cy="369332"/>
          </a:xfrm>
          <a:prstGeom prst="rect">
            <a:avLst/>
          </a:prstGeom>
        </p:spPr>
        <p:txBody>
          <a:bodyPr wrap="none">
            <a:spAutoFit/>
          </a:bodyPr>
          <a:lstStyle/>
          <a:p>
            <a:r>
              <a:rPr lang="en-US" altLang="zh-CN" dirty="0" smtClean="0">
                <a:latin typeface="Times New Roman" pitchFamily="18" charset="0"/>
                <a:cs typeface="Times New Roman" pitchFamily="18" charset="0"/>
              </a:rPr>
              <a:t>3</a:t>
            </a:r>
            <a:endParaRPr lang="zh-CN" altLang="en-US" dirty="0">
              <a:latin typeface="Times New Roman" panose="02020603050405020304" pitchFamily="18" charset="0"/>
              <a:cs typeface="Times New Roman" panose="02020603050405020304" pitchFamily="18" charset="0"/>
            </a:endParaRPr>
          </a:p>
        </p:txBody>
      </p:sp>
      <p:sp>
        <p:nvSpPr>
          <p:cNvPr id="49" name="矩形 48"/>
          <p:cNvSpPr/>
          <p:nvPr/>
        </p:nvSpPr>
        <p:spPr>
          <a:xfrm>
            <a:off x="5465075" y="2057400"/>
            <a:ext cx="733629" cy="2901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1</a:t>
            </a:r>
            <a:endParaRPr lang="zh-CN" altLang="en-US" dirty="0" smtClean="0">
              <a:solidFill>
                <a:schemeClr val="tx1"/>
              </a:solidFill>
              <a:latin typeface="Times New Roman" pitchFamily="18" charset="0"/>
              <a:cs typeface="Times New Roman" pitchFamily="18" charset="0"/>
            </a:endParaRPr>
          </a:p>
        </p:txBody>
      </p:sp>
      <p:sp>
        <p:nvSpPr>
          <p:cNvPr id="50" name="矩形 49"/>
          <p:cNvSpPr/>
          <p:nvPr/>
        </p:nvSpPr>
        <p:spPr>
          <a:xfrm>
            <a:off x="6200775" y="2057400"/>
            <a:ext cx="609599" cy="2901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3</a:t>
            </a:r>
            <a:endParaRPr lang="zh-CN" altLang="en-US" dirty="0" smtClean="0">
              <a:solidFill>
                <a:schemeClr val="tx1"/>
              </a:solidFill>
              <a:latin typeface="Times New Roman" pitchFamily="18" charset="0"/>
              <a:cs typeface="Times New Roman" pitchFamily="18" charset="0"/>
            </a:endParaRPr>
          </a:p>
        </p:txBody>
      </p:sp>
      <p:sp>
        <p:nvSpPr>
          <p:cNvPr id="54" name="矩形 53"/>
          <p:cNvSpPr/>
          <p:nvPr/>
        </p:nvSpPr>
        <p:spPr>
          <a:xfrm>
            <a:off x="6810374" y="2057400"/>
            <a:ext cx="733629" cy="2901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4</a:t>
            </a:r>
            <a:endParaRPr lang="zh-CN" altLang="en-US" dirty="0" smtClean="0">
              <a:solidFill>
                <a:schemeClr val="tx1"/>
              </a:solidFill>
              <a:latin typeface="Times New Roman" pitchFamily="18" charset="0"/>
              <a:cs typeface="Times New Roman" pitchFamily="18" charset="0"/>
            </a:endParaRPr>
          </a:p>
        </p:txBody>
      </p:sp>
      <p:cxnSp>
        <p:nvCxnSpPr>
          <p:cNvPr id="55" name="直接箭头连接符 54"/>
          <p:cNvCxnSpPr/>
          <p:nvPr/>
        </p:nvCxnSpPr>
        <p:spPr>
          <a:xfrm rot="16200000" flipH="1">
            <a:off x="5276024" y="4050608"/>
            <a:ext cx="401704" cy="1"/>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6" name="矩形 55"/>
          <p:cNvSpPr/>
          <p:nvPr/>
        </p:nvSpPr>
        <p:spPr>
          <a:xfrm>
            <a:off x="5476875" y="3849756"/>
            <a:ext cx="300082" cy="369332"/>
          </a:xfrm>
          <a:prstGeom prst="rect">
            <a:avLst/>
          </a:prstGeom>
        </p:spPr>
        <p:txBody>
          <a:bodyPr wrap="none">
            <a:spAutoFit/>
          </a:bodyPr>
          <a:lstStyle/>
          <a:p>
            <a:r>
              <a:rPr lang="en-US" altLang="zh-CN" dirty="0" smtClean="0">
                <a:latin typeface="Times New Roman" pitchFamily="18" charset="0"/>
                <a:cs typeface="Times New Roman" pitchFamily="18" charset="0"/>
              </a:rPr>
              <a:t>4</a:t>
            </a:r>
            <a:endParaRPr lang="zh-CN" altLang="en-US" dirty="0">
              <a:latin typeface="Times New Roman" panose="02020603050405020304" pitchFamily="18" charset="0"/>
              <a:cs typeface="Times New Roman" panose="02020603050405020304" pitchFamily="18" charset="0"/>
            </a:endParaRPr>
          </a:p>
        </p:txBody>
      </p:sp>
      <p:cxnSp>
        <p:nvCxnSpPr>
          <p:cNvPr id="58" name="直接箭头连接符 57"/>
          <p:cNvCxnSpPr/>
          <p:nvPr/>
        </p:nvCxnSpPr>
        <p:spPr>
          <a:xfrm rot="5400000">
            <a:off x="5771183" y="1883093"/>
            <a:ext cx="358136" cy="1907"/>
          </a:xfrm>
          <a:prstGeom prst="straightConnector1">
            <a:avLst/>
          </a:prstGeom>
          <a:ln w="28575">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9" name="矩形 58"/>
          <p:cNvSpPr/>
          <p:nvPr/>
        </p:nvSpPr>
        <p:spPr>
          <a:xfrm>
            <a:off x="5926105" y="1676400"/>
            <a:ext cx="627095" cy="369332"/>
          </a:xfrm>
          <a:prstGeom prst="rect">
            <a:avLst/>
          </a:prstGeom>
        </p:spPr>
        <p:txBody>
          <a:bodyPr wrap="none">
            <a:spAutoFit/>
          </a:bodyPr>
          <a:lstStyle/>
          <a:p>
            <a:r>
              <a:rPr lang="en-US" altLang="zh-CN" dirty="0" smtClean="0">
                <a:latin typeface="Times New Roman" pitchFamily="18" charset="0"/>
                <a:cs typeface="Times New Roman" pitchFamily="18" charset="0"/>
              </a:rPr>
              <a:t>[3,6]</a:t>
            </a:r>
            <a:endParaRPr lang="zh-CN" altLang="en-US" dirty="0">
              <a:latin typeface="Times New Roman" panose="02020603050405020304" pitchFamily="18" charset="0"/>
              <a:cs typeface="Times New Roman" panose="02020603050405020304" pitchFamily="18" charset="0"/>
            </a:endParaRPr>
          </a:p>
        </p:txBody>
      </p:sp>
      <p:cxnSp>
        <p:nvCxnSpPr>
          <p:cNvPr id="60" name="直接箭头连接符 59"/>
          <p:cNvCxnSpPr/>
          <p:nvPr/>
        </p:nvCxnSpPr>
        <p:spPr>
          <a:xfrm rot="16200000" flipH="1">
            <a:off x="5757043" y="2809243"/>
            <a:ext cx="1183009" cy="298029"/>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4" name="直接箭头连接符 63"/>
          <p:cNvCxnSpPr/>
          <p:nvPr/>
        </p:nvCxnSpPr>
        <p:spPr>
          <a:xfrm rot="5400000" flipH="1" flipV="1">
            <a:off x="6364479" y="2703321"/>
            <a:ext cx="1215641" cy="533399"/>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5" name="直接箭头连接符 64"/>
          <p:cNvCxnSpPr/>
          <p:nvPr/>
        </p:nvCxnSpPr>
        <p:spPr>
          <a:xfrm rot="5400000">
            <a:off x="7084078" y="1883093"/>
            <a:ext cx="358136" cy="1907"/>
          </a:xfrm>
          <a:prstGeom prst="straightConnector1">
            <a:avLst/>
          </a:prstGeom>
          <a:ln w="28575">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6" name="矩形 65"/>
          <p:cNvSpPr/>
          <p:nvPr/>
        </p:nvSpPr>
        <p:spPr>
          <a:xfrm>
            <a:off x="7239000" y="1676400"/>
            <a:ext cx="627095" cy="369332"/>
          </a:xfrm>
          <a:prstGeom prst="rect">
            <a:avLst/>
          </a:prstGeom>
        </p:spPr>
        <p:txBody>
          <a:bodyPr wrap="none">
            <a:spAutoFit/>
          </a:bodyPr>
          <a:lstStyle/>
          <a:p>
            <a:r>
              <a:rPr lang="en-US" altLang="zh-CN" dirty="0" smtClean="0">
                <a:latin typeface="Times New Roman" pitchFamily="18" charset="0"/>
                <a:cs typeface="Times New Roman" pitchFamily="18" charset="0"/>
              </a:rPr>
              <a:t>[4,7]</a:t>
            </a:r>
            <a:endParaRPr lang="zh-CN" altLang="en-US" dirty="0">
              <a:latin typeface="Times New Roman" panose="02020603050405020304" pitchFamily="18" charset="0"/>
              <a:cs typeface="Times New Roman" panose="02020603050405020304" pitchFamily="18" charset="0"/>
            </a:endParaRPr>
          </a:p>
        </p:txBody>
      </p:sp>
      <p:sp>
        <p:nvSpPr>
          <p:cNvPr id="67" name="矩形 66"/>
          <p:cNvSpPr/>
          <p:nvPr/>
        </p:nvSpPr>
        <p:spPr>
          <a:xfrm>
            <a:off x="7545870" y="2057400"/>
            <a:ext cx="733629" cy="2901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5</a:t>
            </a:r>
            <a:endParaRPr lang="zh-CN" altLang="en-US" dirty="0" smtClean="0">
              <a:solidFill>
                <a:schemeClr val="tx1"/>
              </a:solidFill>
              <a:latin typeface="Times New Roman" pitchFamily="18" charset="0"/>
              <a:cs typeface="Times New Roman" pitchFamily="18" charset="0"/>
            </a:endParaRPr>
          </a:p>
        </p:txBody>
      </p:sp>
      <p:cxnSp>
        <p:nvCxnSpPr>
          <p:cNvPr id="70" name="直接箭头连接符 69"/>
          <p:cNvCxnSpPr/>
          <p:nvPr/>
        </p:nvCxnSpPr>
        <p:spPr>
          <a:xfrm rot="16200000" flipH="1">
            <a:off x="6379895" y="2815041"/>
            <a:ext cx="1183009" cy="298029"/>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1" name="直接箭头连接符 70"/>
          <p:cNvCxnSpPr/>
          <p:nvPr/>
        </p:nvCxnSpPr>
        <p:spPr>
          <a:xfrm rot="16200000" flipH="1">
            <a:off x="4729585" y="2804690"/>
            <a:ext cx="1183009" cy="298029"/>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2" name="直接箭头连接符 71"/>
          <p:cNvCxnSpPr/>
          <p:nvPr/>
        </p:nvCxnSpPr>
        <p:spPr>
          <a:xfrm rot="16200000" flipH="1">
            <a:off x="7096341" y="2815041"/>
            <a:ext cx="1183009" cy="298029"/>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ARQ: retransmission strategies</a:t>
            </a:r>
            <a:endParaRPr lang="zh-CN" altLang="en-US" dirty="0"/>
          </a:p>
        </p:txBody>
      </p:sp>
      <p:sp>
        <p:nvSpPr>
          <p:cNvPr id="3" name="内容占位符 2"/>
          <p:cNvSpPr>
            <a:spLocks noGrp="1"/>
          </p:cNvSpPr>
          <p:nvPr>
            <p:ph idx="1"/>
          </p:nvPr>
        </p:nvSpPr>
        <p:spPr>
          <a:xfrm>
            <a:off x="457200" y="1600200"/>
            <a:ext cx="8229600" cy="3962400"/>
          </a:xfrm>
        </p:spPr>
        <p:txBody>
          <a:bodyPr>
            <a:normAutofit/>
          </a:bodyPr>
          <a:lstStyle/>
          <a:p>
            <a:r>
              <a:rPr lang="en-US" altLang="zh-CN" sz="2400" dirty="0" smtClean="0"/>
              <a:t>Physical channels are not perfect and transmission error may occur</a:t>
            </a:r>
          </a:p>
          <a:p>
            <a:r>
              <a:rPr lang="en-US" altLang="zh-CN" sz="2400" dirty="0" smtClean="0"/>
              <a:t>Errors can be detected by error detection codes, such as CRC</a:t>
            </a:r>
          </a:p>
          <a:p>
            <a:r>
              <a:rPr lang="en-US" altLang="zh-CN" sz="2400" dirty="0" smtClean="0"/>
              <a:t>Upon detecting errors, the receiver DLC may request retransmission of the frame</a:t>
            </a:r>
          </a:p>
          <a:p>
            <a:r>
              <a:rPr lang="en-US" altLang="zh-CN" sz="2400" dirty="0" smtClean="0"/>
              <a:t>When designing a retransmission protocols, one must consider</a:t>
            </a:r>
          </a:p>
          <a:p>
            <a:pPr lvl="1"/>
            <a:r>
              <a:rPr lang="en-US" altLang="zh-CN" sz="2000" dirty="0" smtClean="0"/>
              <a:t>Only ‘correct’ packets are released to upper layers, and no duplicates</a:t>
            </a:r>
          </a:p>
          <a:p>
            <a:pPr lvl="1"/>
            <a:r>
              <a:rPr lang="en-US" altLang="zh-CN" sz="2000" dirty="0" smtClean="0"/>
              <a:t>Retransmission does not have a significant impact on the link utilization</a:t>
            </a:r>
          </a:p>
        </p:txBody>
      </p:sp>
      <p:sp>
        <p:nvSpPr>
          <p:cNvPr id="4" name="灯片编号占位符 3"/>
          <p:cNvSpPr>
            <a:spLocks noGrp="1"/>
          </p:cNvSpPr>
          <p:nvPr>
            <p:ph type="sldNum" sz="quarter" idx="10"/>
          </p:nvPr>
        </p:nvSpPr>
        <p:spPr/>
        <p:txBody>
          <a:bodyPr/>
          <a:lstStyle/>
          <a:p>
            <a:pPr>
              <a:defRPr/>
            </a:pPr>
            <a:fld id="{8E002F28-71A6-4468-B8DB-D78B04AC4AC8}" type="slidenum">
              <a:rPr lang="en-US" altLang="zh-CN" smtClean="0"/>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dirty="0" smtClean="0"/>
              <a:t>Go back N transmission algorithm at A</a:t>
            </a:r>
            <a:endParaRPr lang="zh-CN" altLang="en-US" sz="3600" dirty="0"/>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a:xfrm>
                <a:off x="457200" y="1600200"/>
                <a:ext cx="8229600" cy="4724400"/>
              </a:xfrm>
            </p:spPr>
            <p:txBody>
              <a:bodyPr>
                <a:normAutofit fontScale="92500" lnSpcReduction="10000"/>
              </a:bodyPr>
              <a:lstStyle/>
              <a:p>
                <a:r>
                  <a:rPr lang="en-US" altLang="zh-CN" sz="2400" dirty="0" smtClean="0"/>
                  <a:t>Let</a:t>
                </a:r>
              </a:p>
              <a:p>
                <a:pPr lvl="1"/>
                <a14:m>
                  <m:oMath xmlns:m="http://schemas.openxmlformats.org/officeDocument/2006/math">
                    <m:sSub>
                      <m:sSubPr>
                        <m:ctrlPr>
                          <a:rPr lang="en-US" altLang="zh-CN" sz="2000" b="0" i="1" dirty="0" smtClean="0">
                            <a:latin typeface="Cambria Math" panose="02040503050406030204" pitchFamily="18" charset="0"/>
                            <a:cs typeface="Times New Roman" pitchFamily="18" charset="0"/>
                          </a:rPr>
                        </m:ctrlPr>
                      </m:sSubPr>
                      <m:e>
                        <m:r>
                          <a:rPr lang="en-US" altLang="zh-CN" sz="2000" i="1" dirty="0">
                            <a:latin typeface="Cambria Math" panose="02040503050406030204" pitchFamily="18" charset="0"/>
                          </a:rPr>
                          <m:t>𝑆</m:t>
                        </m:r>
                        <m:r>
                          <a:rPr lang="en-US" altLang="zh-CN" sz="2000" i="1" dirty="0" smtClean="0">
                            <a:latin typeface="Cambria Math" panose="02040503050406030204" pitchFamily="18" charset="0"/>
                            <a:cs typeface="Times New Roman" pitchFamily="18" charset="0"/>
                          </a:rPr>
                          <m:t>𝑁</m:t>
                        </m:r>
                      </m:e>
                      <m:sub>
                        <m:r>
                          <a:rPr lang="en-US" altLang="zh-CN" sz="2000" b="0" i="1" dirty="0" smtClean="0">
                            <a:latin typeface="Cambria Math" panose="02040503050406030204" pitchFamily="18" charset="0"/>
                            <a:cs typeface="Times New Roman" pitchFamily="18" charset="0"/>
                          </a:rPr>
                          <m:t>𝑚𝑖𝑛</m:t>
                        </m:r>
                      </m:sub>
                    </m:sSub>
                  </m:oMath>
                </a14:m>
                <a:r>
                  <a:rPr lang="en-US" altLang="zh-CN" sz="2000" dirty="0" smtClean="0"/>
                  <a:t>: the smallest number yet to be </a:t>
                </a:r>
                <a:r>
                  <a:rPr lang="en-US" altLang="zh-CN" sz="2000" dirty="0" err="1" smtClean="0"/>
                  <a:t>ACKed</a:t>
                </a:r>
                <a:endParaRPr lang="en-US" altLang="zh-CN" sz="2000" dirty="0" smtClean="0"/>
              </a:p>
              <a:p>
                <a:pPr lvl="1"/>
                <a14:m>
                  <m:oMath xmlns:m="http://schemas.openxmlformats.org/officeDocument/2006/math">
                    <m:sSub>
                      <m:sSubPr>
                        <m:ctrlPr>
                          <a:rPr lang="en-US" altLang="zh-CN" sz="2000" i="1" dirty="0">
                            <a:latin typeface="Cambria Math" panose="02040503050406030204" pitchFamily="18" charset="0"/>
                          </a:rPr>
                        </m:ctrlPr>
                      </m:sSubPr>
                      <m:e>
                        <m:r>
                          <a:rPr lang="en-US" altLang="zh-CN" sz="2000" i="1" dirty="0">
                            <a:latin typeface="Cambria Math" panose="02040503050406030204" pitchFamily="18" charset="0"/>
                          </a:rPr>
                          <m:t>𝑆𝑁</m:t>
                        </m:r>
                      </m:e>
                      <m:sub>
                        <m:r>
                          <a:rPr lang="en-US" altLang="zh-CN" sz="2000" i="1" dirty="0">
                            <a:latin typeface="Cambria Math" panose="02040503050406030204" pitchFamily="18" charset="0"/>
                          </a:rPr>
                          <m:t>𝑚</m:t>
                        </m:r>
                        <m:r>
                          <a:rPr lang="en-US" altLang="zh-CN" sz="2000" b="0" i="1" dirty="0" smtClean="0">
                            <a:latin typeface="Cambria Math" panose="02040503050406030204" pitchFamily="18" charset="0"/>
                          </a:rPr>
                          <m:t>𝑎𝑥</m:t>
                        </m:r>
                      </m:sub>
                    </m:sSub>
                  </m:oMath>
                </a14:m>
                <a:r>
                  <a:rPr lang="en-US" altLang="zh-CN" sz="2000" dirty="0" smtClean="0"/>
                  <a:t>: the next packet to be accepted from the higher layer</a:t>
                </a:r>
              </a:p>
              <a:p>
                <a:pPr lvl="1">
                  <a:buNone/>
                </a:pPr>
                <a:endParaRPr lang="en-US" altLang="zh-CN" sz="2000" dirty="0" smtClean="0"/>
              </a:p>
              <a:p>
                <a:pPr marL="514350" indent="-514350">
                  <a:buFont typeface="+mj-lt"/>
                  <a:buAutoNum type="arabicPeriod"/>
                </a:pPr>
                <a:r>
                  <a:rPr lang="en-US" altLang="zh-CN" sz="2400" dirty="0" smtClean="0"/>
                  <a:t>Set </a:t>
                </a:r>
                <a14:m>
                  <m:oMath xmlns:m="http://schemas.openxmlformats.org/officeDocument/2006/math">
                    <m:sSub>
                      <m:sSubPr>
                        <m:ctrlPr>
                          <a:rPr lang="en-US" altLang="zh-CN" sz="2400" i="1" dirty="0">
                            <a:latin typeface="Cambria Math" panose="02040503050406030204" pitchFamily="18" charset="0"/>
                          </a:rPr>
                        </m:ctrlPr>
                      </m:sSubPr>
                      <m:e>
                        <m:r>
                          <a:rPr lang="en-US" altLang="zh-CN" sz="2400" i="1" dirty="0">
                            <a:latin typeface="Cambria Math" panose="02040503050406030204" pitchFamily="18" charset="0"/>
                          </a:rPr>
                          <m:t>𝑆𝑁</m:t>
                        </m:r>
                      </m:e>
                      <m:sub>
                        <m:r>
                          <a:rPr lang="en-US" altLang="zh-CN" sz="2400" i="1" dirty="0">
                            <a:latin typeface="Cambria Math" panose="02040503050406030204" pitchFamily="18" charset="0"/>
                          </a:rPr>
                          <m:t>𝑚𝑖𝑛</m:t>
                        </m:r>
                      </m:sub>
                    </m:sSub>
                  </m:oMath>
                </a14:m>
                <a:r>
                  <a:rPr lang="en-US" altLang="zh-CN" sz="2400" i="1" dirty="0" smtClean="0">
                    <a:latin typeface="Times New Roman" pitchFamily="18" charset="0"/>
                    <a:cs typeface="Times New Roman" pitchFamily="18" charset="0"/>
                  </a:rPr>
                  <a:t> </a:t>
                </a:r>
                <a:r>
                  <a:rPr lang="en-US" altLang="zh-CN" sz="2400" dirty="0" smtClean="0"/>
                  <a:t>and  </a:t>
                </a:r>
                <a14:m>
                  <m:oMath xmlns:m="http://schemas.openxmlformats.org/officeDocument/2006/math">
                    <m:sSub>
                      <m:sSubPr>
                        <m:ctrlPr>
                          <a:rPr lang="en-US" altLang="zh-CN" sz="2400" i="1" dirty="0">
                            <a:latin typeface="Cambria Math" panose="02040503050406030204" pitchFamily="18" charset="0"/>
                          </a:rPr>
                        </m:ctrlPr>
                      </m:sSubPr>
                      <m:e>
                        <m:r>
                          <a:rPr lang="en-US" altLang="zh-CN" sz="2400" i="1" dirty="0">
                            <a:latin typeface="Cambria Math" panose="02040503050406030204" pitchFamily="18" charset="0"/>
                          </a:rPr>
                          <m:t>𝑆𝑁</m:t>
                        </m:r>
                      </m:e>
                      <m:sub>
                        <m:r>
                          <a:rPr lang="en-US" altLang="zh-CN" sz="2400" i="1" dirty="0">
                            <a:latin typeface="Cambria Math" panose="02040503050406030204" pitchFamily="18" charset="0"/>
                          </a:rPr>
                          <m:t>𝑚</m:t>
                        </m:r>
                        <m:r>
                          <a:rPr lang="en-US" altLang="zh-CN" sz="2400" b="0" i="1" dirty="0" smtClean="0">
                            <a:latin typeface="Cambria Math" panose="02040503050406030204" pitchFamily="18" charset="0"/>
                          </a:rPr>
                          <m:t>𝑎𝑥</m:t>
                        </m:r>
                      </m:sub>
                    </m:sSub>
                  </m:oMath>
                </a14:m>
                <a:r>
                  <a:rPr lang="en-US" altLang="zh-CN" sz="2400" dirty="0" smtClean="0"/>
                  <a:t> to 0</a:t>
                </a:r>
              </a:p>
              <a:p>
                <a:pPr marL="514350" indent="-514350">
                  <a:buFont typeface="+mj-lt"/>
                  <a:buAutoNum type="arabicPeriod"/>
                </a:pPr>
                <a:r>
                  <a:rPr lang="en-US" altLang="zh-CN" sz="2400" dirty="0" smtClean="0"/>
                  <a:t>Do steps 3, 4 and 5 repeatedly in any order</a:t>
                </a:r>
              </a:p>
              <a:p>
                <a:pPr marL="514350" indent="-514350">
                  <a:buFont typeface="+mj-lt"/>
                  <a:buAutoNum type="arabicPeriod"/>
                </a:pPr>
                <a:r>
                  <a:rPr lang="en-US" altLang="zh-CN" sz="2400" dirty="0" smtClean="0"/>
                  <a:t>If </a:t>
                </a:r>
                <a14:m>
                  <m:oMath xmlns:m="http://schemas.openxmlformats.org/officeDocument/2006/math">
                    <m:sSub>
                      <m:sSubPr>
                        <m:ctrlPr>
                          <a:rPr lang="en-US" altLang="zh-CN" sz="2400" i="1" dirty="0">
                            <a:latin typeface="Cambria Math" panose="02040503050406030204" pitchFamily="18" charset="0"/>
                          </a:rPr>
                        </m:ctrlPr>
                      </m:sSubPr>
                      <m:e>
                        <m:r>
                          <a:rPr lang="en-US" altLang="zh-CN" sz="2400" i="1" dirty="0">
                            <a:latin typeface="Cambria Math" panose="02040503050406030204" pitchFamily="18" charset="0"/>
                          </a:rPr>
                          <m:t>𝑆𝑁</m:t>
                        </m:r>
                      </m:e>
                      <m:sub>
                        <m:r>
                          <a:rPr lang="en-US" altLang="zh-CN" sz="2400" i="1" dirty="0">
                            <a:latin typeface="Cambria Math" panose="02040503050406030204" pitchFamily="18" charset="0"/>
                          </a:rPr>
                          <m:t>𝑚𝑎𝑥</m:t>
                        </m:r>
                      </m:sub>
                    </m:sSub>
                    <m:r>
                      <a:rPr lang="en-US" altLang="zh-CN" sz="2400" b="0" i="1" dirty="0" smtClean="0">
                        <a:latin typeface="Cambria Math" panose="02040503050406030204" pitchFamily="18" charset="0"/>
                      </a:rPr>
                      <m:t>&lt;</m:t>
                    </m:r>
                    <m:sSub>
                      <m:sSubPr>
                        <m:ctrlPr>
                          <a:rPr lang="en-US" altLang="zh-CN" sz="2400" i="1" dirty="0">
                            <a:latin typeface="Cambria Math" panose="02040503050406030204" pitchFamily="18" charset="0"/>
                          </a:rPr>
                        </m:ctrlPr>
                      </m:sSubPr>
                      <m:e>
                        <m:r>
                          <a:rPr lang="en-US" altLang="zh-CN" sz="2400" i="1" dirty="0">
                            <a:latin typeface="Cambria Math" panose="02040503050406030204" pitchFamily="18" charset="0"/>
                          </a:rPr>
                          <m:t>𝑆𝑁</m:t>
                        </m:r>
                      </m:e>
                      <m:sub>
                        <m:r>
                          <a:rPr lang="en-US" altLang="zh-CN" sz="2400" i="1" dirty="0">
                            <a:latin typeface="Cambria Math" panose="02040503050406030204" pitchFamily="18" charset="0"/>
                          </a:rPr>
                          <m:t>𝑚</m:t>
                        </m:r>
                        <m:r>
                          <a:rPr lang="en-US" altLang="zh-CN" sz="2400" b="0" i="1" dirty="0" smtClean="0">
                            <a:latin typeface="Cambria Math" panose="02040503050406030204" pitchFamily="18" charset="0"/>
                          </a:rPr>
                          <m:t>𝑖𝑛</m:t>
                        </m:r>
                      </m:sub>
                    </m:sSub>
                    <m:r>
                      <a:rPr lang="en-US" altLang="zh-CN" sz="2400" b="0" i="1" dirty="0" smtClean="0">
                        <a:latin typeface="Cambria Math" panose="02040503050406030204" pitchFamily="18" charset="0"/>
                      </a:rPr>
                      <m:t>+</m:t>
                    </m:r>
                    <m:r>
                      <a:rPr lang="en-US" altLang="zh-CN" sz="2400" b="0" i="1" dirty="0" smtClean="0">
                        <a:latin typeface="Cambria Math" panose="02040503050406030204" pitchFamily="18" charset="0"/>
                      </a:rPr>
                      <m:t>𝑛</m:t>
                    </m:r>
                  </m:oMath>
                </a14:m>
                <a:r>
                  <a:rPr lang="en-US" altLang="zh-CN" sz="2400" dirty="0" smtClean="0"/>
                  <a:t>, and if packets are available from the higher layer, accept one packet into the DLC, assign </a:t>
                </a:r>
                <a14:m>
                  <m:oMath xmlns:m="http://schemas.openxmlformats.org/officeDocument/2006/math">
                    <m:sSub>
                      <m:sSubPr>
                        <m:ctrlPr>
                          <a:rPr lang="en-US" altLang="zh-CN" sz="2400" i="1" dirty="0">
                            <a:latin typeface="Cambria Math" panose="02040503050406030204" pitchFamily="18" charset="0"/>
                          </a:rPr>
                        </m:ctrlPr>
                      </m:sSubPr>
                      <m:e>
                        <m:r>
                          <a:rPr lang="en-US" altLang="zh-CN" sz="2400" i="1" dirty="0">
                            <a:latin typeface="Cambria Math" panose="02040503050406030204" pitchFamily="18" charset="0"/>
                          </a:rPr>
                          <m:t>𝑆𝑁</m:t>
                        </m:r>
                      </m:e>
                      <m:sub>
                        <m:r>
                          <a:rPr lang="en-US" altLang="zh-CN" sz="2400" i="1" dirty="0">
                            <a:latin typeface="Cambria Math" panose="02040503050406030204" pitchFamily="18" charset="0"/>
                          </a:rPr>
                          <m:t>𝑚𝑎𝑥</m:t>
                        </m:r>
                      </m:sub>
                    </m:sSub>
                  </m:oMath>
                </a14:m>
                <a:r>
                  <a:rPr lang="en-US" altLang="zh-CN" sz="2400" i="1" baseline="-25000" dirty="0" smtClean="0">
                    <a:latin typeface="Times New Roman" pitchFamily="18" charset="0"/>
                    <a:cs typeface="Times New Roman" pitchFamily="18" charset="0"/>
                  </a:rPr>
                  <a:t>  </a:t>
                </a:r>
                <a:r>
                  <a:rPr lang="en-US" altLang="zh-CN" sz="2400" dirty="0" smtClean="0"/>
                  <a:t>to it and increment </a:t>
                </a:r>
                <a14:m>
                  <m:oMath xmlns:m="http://schemas.openxmlformats.org/officeDocument/2006/math">
                    <m:sSub>
                      <m:sSubPr>
                        <m:ctrlPr>
                          <a:rPr lang="en-US" altLang="zh-CN" sz="2400" i="1" dirty="0">
                            <a:latin typeface="Cambria Math" panose="02040503050406030204" pitchFamily="18" charset="0"/>
                          </a:rPr>
                        </m:ctrlPr>
                      </m:sSubPr>
                      <m:e>
                        <m:r>
                          <a:rPr lang="en-US" altLang="zh-CN" sz="2400" i="1" dirty="0">
                            <a:latin typeface="Cambria Math" panose="02040503050406030204" pitchFamily="18" charset="0"/>
                          </a:rPr>
                          <m:t>𝑆𝑁</m:t>
                        </m:r>
                      </m:e>
                      <m:sub>
                        <m:r>
                          <a:rPr lang="en-US" altLang="zh-CN" sz="2400" i="1" dirty="0">
                            <a:latin typeface="Cambria Math" panose="02040503050406030204" pitchFamily="18" charset="0"/>
                          </a:rPr>
                          <m:t>𝑚𝑎𝑥</m:t>
                        </m:r>
                      </m:sub>
                    </m:sSub>
                  </m:oMath>
                </a14:m>
                <a:endParaRPr lang="en-US" altLang="zh-CN" sz="2400" dirty="0" smtClean="0"/>
              </a:p>
              <a:p>
                <a:pPr marL="514350" indent="-514350">
                  <a:buFont typeface="+mj-lt"/>
                  <a:buAutoNum type="arabicPeriod"/>
                </a:pPr>
                <a:r>
                  <a:rPr lang="en-US" altLang="zh-CN" sz="2400" dirty="0" smtClean="0"/>
                  <a:t>If an error-free frame is received from B containing a request number </a:t>
                </a:r>
                <a:r>
                  <a:rPr lang="en-US" altLang="zh-CN" sz="2400" i="1" dirty="0" smtClean="0">
                    <a:latin typeface="Times New Roman" pitchFamily="18" charset="0"/>
                    <a:cs typeface="Times New Roman" pitchFamily="18" charset="0"/>
                  </a:rPr>
                  <a:t>RN</a:t>
                </a:r>
                <a:r>
                  <a:rPr lang="en-US" altLang="zh-CN" sz="2400" dirty="0" smtClean="0"/>
                  <a:t> greater than </a:t>
                </a:r>
                <a14:m>
                  <m:oMath xmlns:m="http://schemas.openxmlformats.org/officeDocument/2006/math">
                    <m:sSub>
                      <m:sSubPr>
                        <m:ctrlPr>
                          <a:rPr lang="en-US" altLang="zh-CN" sz="2400" i="1" dirty="0">
                            <a:latin typeface="Cambria Math" panose="02040503050406030204" pitchFamily="18" charset="0"/>
                          </a:rPr>
                        </m:ctrlPr>
                      </m:sSubPr>
                      <m:e>
                        <m:r>
                          <a:rPr lang="en-US" altLang="zh-CN" sz="2400" i="1" dirty="0">
                            <a:latin typeface="Cambria Math" panose="02040503050406030204" pitchFamily="18" charset="0"/>
                          </a:rPr>
                          <m:t>𝑆𝑁</m:t>
                        </m:r>
                      </m:e>
                      <m:sub>
                        <m:r>
                          <a:rPr lang="en-US" altLang="zh-CN" sz="2400" i="1" dirty="0">
                            <a:latin typeface="Cambria Math" panose="02040503050406030204" pitchFamily="18" charset="0"/>
                          </a:rPr>
                          <m:t>𝑚𝑎𝑥</m:t>
                        </m:r>
                      </m:sub>
                    </m:sSub>
                  </m:oMath>
                </a14:m>
                <a:r>
                  <a:rPr lang="en-US" altLang="zh-CN" sz="2400" dirty="0" smtClean="0"/>
                  <a:t>, increase </a:t>
                </a:r>
                <a14:m>
                  <m:oMath xmlns:m="http://schemas.openxmlformats.org/officeDocument/2006/math">
                    <m:sSub>
                      <m:sSubPr>
                        <m:ctrlPr>
                          <a:rPr lang="en-US" altLang="zh-CN" sz="2400" i="1" dirty="0">
                            <a:latin typeface="Cambria Math" panose="02040503050406030204" pitchFamily="18" charset="0"/>
                          </a:rPr>
                        </m:ctrlPr>
                      </m:sSubPr>
                      <m:e>
                        <m:r>
                          <a:rPr lang="en-US" altLang="zh-CN" sz="2400" i="1" dirty="0">
                            <a:latin typeface="Cambria Math" panose="02040503050406030204" pitchFamily="18" charset="0"/>
                          </a:rPr>
                          <m:t>𝑆𝑁</m:t>
                        </m:r>
                      </m:e>
                      <m:sub>
                        <m:r>
                          <a:rPr lang="en-US" altLang="zh-CN" sz="2400" i="1" dirty="0">
                            <a:latin typeface="Cambria Math" panose="02040503050406030204" pitchFamily="18" charset="0"/>
                          </a:rPr>
                          <m:t>𝑚</m:t>
                        </m:r>
                        <m:r>
                          <a:rPr lang="en-US" altLang="zh-CN" sz="2400" b="0" i="1" dirty="0" smtClean="0">
                            <a:latin typeface="Cambria Math" panose="02040503050406030204" pitchFamily="18" charset="0"/>
                          </a:rPr>
                          <m:t>𝑖𝑛</m:t>
                        </m:r>
                      </m:sub>
                    </m:sSub>
                  </m:oMath>
                </a14:m>
                <a:r>
                  <a:rPr lang="en-US" altLang="zh-CN" sz="2400" i="1" baseline="-25000" dirty="0" smtClean="0">
                    <a:latin typeface="Times New Roman" pitchFamily="18" charset="0"/>
                    <a:cs typeface="Times New Roman" pitchFamily="18" charset="0"/>
                  </a:rPr>
                  <a:t>  </a:t>
                </a:r>
                <a:r>
                  <a:rPr lang="en-US" altLang="zh-CN" sz="2400" dirty="0" smtClean="0"/>
                  <a:t>to </a:t>
                </a:r>
                <a14:m>
                  <m:oMath xmlns:m="http://schemas.openxmlformats.org/officeDocument/2006/math">
                    <m:r>
                      <a:rPr lang="en-US" altLang="zh-CN" sz="2400" i="1" dirty="0" smtClean="0">
                        <a:latin typeface="Cambria Math" panose="02040503050406030204" pitchFamily="18" charset="0"/>
                        <a:cs typeface="Times New Roman" pitchFamily="18" charset="0"/>
                      </a:rPr>
                      <m:t>𝑅𝑁</m:t>
                    </m:r>
                  </m:oMath>
                </a14:m>
                <a:endParaRPr lang="en-US" altLang="zh-CN" sz="2400" dirty="0" smtClean="0"/>
              </a:p>
              <a:p>
                <a:pPr marL="514350" indent="-514350">
                  <a:buFont typeface="+mj-lt"/>
                  <a:buAutoNum type="arabicPeriod"/>
                </a:pPr>
                <a:r>
                  <a:rPr lang="en-US" altLang="zh-CN" sz="2400" dirty="0" smtClean="0"/>
                  <a:t>If </a:t>
                </a:r>
                <a14:m>
                  <m:oMath xmlns:m="http://schemas.openxmlformats.org/officeDocument/2006/math">
                    <m:sSub>
                      <m:sSubPr>
                        <m:ctrlPr>
                          <a:rPr lang="en-US" altLang="zh-CN" sz="2400" i="1" dirty="0">
                            <a:latin typeface="Cambria Math" panose="02040503050406030204" pitchFamily="18" charset="0"/>
                          </a:rPr>
                        </m:ctrlPr>
                      </m:sSubPr>
                      <m:e>
                        <m:r>
                          <a:rPr lang="en-US" altLang="zh-CN" sz="2400" i="1" dirty="0">
                            <a:latin typeface="Cambria Math" panose="02040503050406030204" pitchFamily="18" charset="0"/>
                          </a:rPr>
                          <m:t>𝑆𝑁</m:t>
                        </m:r>
                      </m:e>
                      <m:sub>
                        <m:r>
                          <a:rPr lang="en-US" altLang="zh-CN" sz="2400" i="1" dirty="0">
                            <a:latin typeface="Cambria Math" panose="02040503050406030204" pitchFamily="18" charset="0"/>
                          </a:rPr>
                          <m:t>𝑚</m:t>
                        </m:r>
                        <m:r>
                          <a:rPr lang="en-US" altLang="zh-CN" sz="2400" b="0" i="1" dirty="0" smtClean="0">
                            <a:latin typeface="Cambria Math" panose="02040503050406030204" pitchFamily="18" charset="0"/>
                          </a:rPr>
                          <m:t>𝑖𝑛</m:t>
                        </m:r>
                      </m:sub>
                    </m:sSub>
                    <m:r>
                      <a:rPr lang="en-US" altLang="zh-CN" sz="2400" b="0" i="1" dirty="0" smtClean="0">
                        <a:latin typeface="Cambria Math" panose="02040503050406030204" pitchFamily="18" charset="0"/>
                      </a:rPr>
                      <m:t>&lt;</m:t>
                    </m:r>
                    <m:sSub>
                      <m:sSubPr>
                        <m:ctrlPr>
                          <a:rPr lang="en-US" altLang="zh-CN" sz="2400" i="1" dirty="0">
                            <a:latin typeface="Cambria Math" panose="02040503050406030204" pitchFamily="18" charset="0"/>
                          </a:rPr>
                        </m:ctrlPr>
                      </m:sSubPr>
                      <m:e>
                        <m:r>
                          <a:rPr lang="en-US" altLang="zh-CN" sz="2400" i="1" dirty="0">
                            <a:latin typeface="Cambria Math" panose="02040503050406030204" pitchFamily="18" charset="0"/>
                          </a:rPr>
                          <m:t>𝑆𝑁</m:t>
                        </m:r>
                      </m:e>
                      <m:sub>
                        <m:r>
                          <a:rPr lang="en-US" altLang="zh-CN" sz="2400" i="1" dirty="0">
                            <a:latin typeface="Cambria Math" panose="02040503050406030204" pitchFamily="18" charset="0"/>
                          </a:rPr>
                          <m:t>𝑚𝑎𝑥</m:t>
                        </m:r>
                      </m:sub>
                    </m:sSub>
                  </m:oMath>
                </a14:m>
                <a:r>
                  <a:rPr lang="en-US" altLang="zh-CN" sz="2400" dirty="0" smtClean="0"/>
                  <a:t>, and no frame is currently in transmission, choose some number </a:t>
                </a:r>
                <a14:m>
                  <m:oMath xmlns:m="http://schemas.openxmlformats.org/officeDocument/2006/math">
                    <m:r>
                      <a:rPr lang="en-US" altLang="zh-CN" sz="2400" i="1" dirty="0" smtClean="0">
                        <a:latin typeface="Cambria Math" panose="02040503050406030204" pitchFamily="18" charset="0"/>
                        <a:cs typeface="Times New Roman" pitchFamily="18" charset="0"/>
                      </a:rPr>
                      <m:t>𝑆𝑁</m:t>
                    </m:r>
                  </m:oMath>
                </a14:m>
                <a:r>
                  <a:rPr lang="en-US" altLang="zh-CN" sz="2400" dirty="0" smtClean="0"/>
                  <a:t>, </a:t>
                </a:r>
                <a14:m>
                  <m:oMath xmlns:m="http://schemas.openxmlformats.org/officeDocument/2006/math">
                    <m:sSub>
                      <m:sSubPr>
                        <m:ctrlPr>
                          <a:rPr lang="en-US" altLang="zh-CN" sz="2400" i="1" dirty="0">
                            <a:latin typeface="Cambria Math" panose="02040503050406030204" pitchFamily="18" charset="0"/>
                          </a:rPr>
                        </m:ctrlPr>
                      </m:sSubPr>
                      <m:e>
                        <m:r>
                          <a:rPr lang="en-US" altLang="zh-CN" sz="2400" i="1" dirty="0">
                            <a:latin typeface="Cambria Math" panose="02040503050406030204" pitchFamily="18" charset="0"/>
                          </a:rPr>
                          <m:t>𝑆𝑁</m:t>
                        </m:r>
                      </m:e>
                      <m:sub>
                        <m:r>
                          <a:rPr lang="en-US" altLang="zh-CN" sz="2400" i="1" dirty="0">
                            <a:latin typeface="Cambria Math" panose="02040503050406030204" pitchFamily="18" charset="0"/>
                          </a:rPr>
                          <m:t>𝑚𝑖𝑛</m:t>
                        </m:r>
                      </m:sub>
                    </m:sSub>
                    <m:r>
                      <a:rPr lang="en-US" altLang="zh-CN" sz="2400" i="1" dirty="0" smtClean="0">
                        <a:latin typeface="Cambria Math" panose="02040503050406030204" pitchFamily="18" charset="0"/>
                      </a:rPr>
                      <m:t>≤</m:t>
                    </m:r>
                    <m:r>
                      <a:rPr lang="en-US" altLang="zh-CN" sz="2400" i="1" dirty="0" err="1" smtClean="0">
                        <a:latin typeface="Cambria Math" panose="02040503050406030204" pitchFamily="18" charset="0"/>
                        <a:cs typeface="Times New Roman" pitchFamily="18" charset="0"/>
                      </a:rPr>
                      <m:t>𝑆𝑁</m:t>
                    </m:r>
                    <m:r>
                      <a:rPr lang="en-US" altLang="zh-CN" sz="2400" i="1" dirty="0" smtClean="0">
                        <a:latin typeface="Cambria Math" panose="02040503050406030204" pitchFamily="18" charset="0"/>
                      </a:rPr>
                      <m:t>&lt;</m:t>
                    </m:r>
                    <m:sSub>
                      <m:sSubPr>
                        <m:ctrlPr>
                          <a:rPr lang="en-US" altLang="zh-CN" sz="2400" i="1" dirty="0">
                            <a:latin typeface="Cambria Math" panose="02040503050406030204" pitchFamily="18" charset="0"/>
                          </a:rPr>
                        </m:ctrlPr>
                      </m:sSubPr>
                      <m:e>
                        <m:r>
                          <a:rPr lang="en-US" altLang="zh-CN" sz="2400" i="1" dirty="0">
                            <a:latin typeface="Cambria Math" panose="02040503050406030204" pitchFamily="18" charset="0"/>
                          </a:rPr>
                          <m:t>𝑆𝑁</m:t>
                        </m:r>
                      </m:e>
                      <m:sub>
                        <m:r>
                          <a:rPr lang="en-US" altLang="zh-CN" sz="2400" i="1" dirty="0">
                            <a:latin typeface="Cambria Math" panose="02040503050406030204" pitchFamily="18" charset="0"/>
                          </a:rPr>
                          <m:t>𝑚𝑎𝑥</m:t>
                        </m:r>
                      </m:sub>
                    </m:sSub>
                  </m:oMath>
                </a14:m>
                <a:r>
                  <a:rPr lang="en-US" altLang="zh-CN" sz="2400" dirty="0" smtClean="0"/>
                  <a:t>, transmit the packet with </a:t>
                </a:r>
                <a14:m>
                  <m:oMath xmlns:m="http://schemas.openxmlformats.org/officeDocument/2006/math">
                    <m:r>
                      <a:rPr lang="en-US" altLang="zh-CN" sz="2400" i="1" dirty="0" smtClean="0">
                        <a:latin typeface="Cambria Math" panose="02040503050406030204" pitchFamily="18" charset="0"/>
                        <a:cs typeface="Times New Roman" pitchFamily="18" charset="0"/>
                      </a:rPr>
                      <m:t>𝑆𝑁</m:t>
                    </m:r>
                  </m:oMath>
                </a14:m>
                <a:r>
                  <a:rPr lang="en-US" altLang="zh-CN" sz="2400" i="1" dirty="0" smtClean="0">
                    <a:latin typeface="Times New Roman" pitchFamily="18" charset="0"/>
                    <a:cs typeface="Times New Roman" pitchFamily="18" charset="0"/>
                  </a:rPr>
                  <a:t> </a:t>
                </a:r>
                <a:r>
                  <a:rPr lang="en-US" altLang="zh-CN" sz="2400" dirty="0" smtClean="0"/>
                  <a:t>as sequence number.</a:t>
                </a:r>
                <a:endParaRPr lang="zh-CN" altLang="en-US" sz="2400" dirty="0" smtClean="0"/>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xfrm>
                <a:off x="457200" y="1600200"/>
                <a:ext cx="8229600" cy="4724400"/>
              </a:xfrm>
              <a:blipFill rotWithShape="0">
                <a:blip r:embed="rId3"/>
                <a:stretch>
                  <a:fillRect l="-815" t="-1548" b="-2194"/>
                </a:stretch>
              </a:blipFill>
            </p:spPr>
            <p:txBody>
              <a:bodyPr/>
              <a:lstStyle/>
              <a:p>
                <a:r>
                  <a:rPr lang="zh-CN" altLang="en-US">
                    <a:noFill/>
                  </a:rPr>
                  <a:t> </a:t>
                </a:r>
              </a:p>
            </p:txBody>
          </p:sp>
        </mc:Fallback>
      </mc:AlternateContent>
      <p:sp>
        <p:nvSpPr>
          <p:cNvPr id="4" name="灯片编号占位符 3"/>
          <p:cNvSpPr>
            <a:spLocks noGrp="1"/>
          </p:cNvSpPr>
          <p:nvPr>
            <p:ph type="sldNum" sz="quarter" idx="10"/>
          </p:nvPr>
        </p:nvSpPr>
        <p:spPr/>
        <p:txBody>
          <a:bodyPr/>
          <a:lstStyle/>
          <a:p>
            <a:pPr>
              <a:defRPr/>
            </a:pPr>
            <a:fld id="{8E002F28-71A6-4468-B8DB-D78B04AC4AC8}" type="slidenum">
              <a:rPr lang="en-US" altLang="zh-CN" smtClean="0"/>
              <a:pPr>
                <a:defRPr/>
              </a:pPr>
              <a:t>20</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up)">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up)">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up)">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wipe(up)">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wipe(up)">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dirty="0" smtClean="0"/>
              <a:t>Example: Evolution of </a:t>
            </a:r>
            <a:r>
              <a:rPr lang="en-US" altLang="zh-CN" sz="3600" dirty="0" err="1" smtClean="0"/>
              <a:t>SN</a:t>
            </a:r>
            <a:r>
              <a:rPr lang="en-US" altLang="zh-CN" sz="3600" baseline="-25000" dirty="0" err="1" smtClean="0"/>
              <a:t>max</a:t>
            </a:r>
            <a:r>
              <a:rPr lang="en-US" altLang="zh-CN" sz="3600" dirty="0" smtClean="0"/>
              <a:t> and </a:t>
            </a:r>
            <a:r>
              <a:rPr lang="en-US" altLang="zh-CN" sz="3600" dirty="0" err="1" smtClean="0"/>
              <a:t>SN</a:t>
            </a:r>
            <a:r>
              <a:rPr lang="en-US" altLang="zh-CN" sz="3600" baseline="-25000" dirty="0" err="1" smtClean="0"/>
              <a:t>min</a:t>
            </a:r>
            <a:endParaRPr lang="zh-CN" altLang="en-US" sz="3600" baseline="-25000" dirty="0"/>
          </a:p>
        </p:txBody>
      </p:sp>
      <p:sp>
        <p:nvSpPr>
          <p:cNvPr id="4" name="灯片编号占位符 3"/>
          <p:cNvSpPr>
            <a:spLocks noGrp="1"/>
          </p:cNvSpPr>
          <p:nvPr>
            <p:ph type="sldNum" sz="quarter" idx="10"/>
          </p:nvPr>
        </p:nvSpPr>
        <p:spPr/>
        <p:txBody>
          <a:bodyPr/>
          <a:lstStyle/>
          <a:p>
            <a:pPr>
              <a:defRPr/>
            </a:pPr>
            <a:fld id="{8E002F28-71A6-4468-B8DB-D78B04AC4AC8}" type="slidenum">
              <a:rPr lang="en-US" altLang="zh-CN" smtClean="0"/>
              <a:pPr>
                <a:defRPr/>
              </a:pPr>
              <a:t>21</a:t>
            </a:fld>
            <a:endParaRPr lang="en-US" dirty="0"/>
          </a:p>
        </p:txBody>
      </p:sp>
      <p:grpSp>
        <p:nvGrpSpPr>
          <p:cNvPr id="5" name="组合 31"/>
          <p:cNvGrpSpPr/>
          <p:nvPr/>
        </p:nvGrpSpPr>
        <p:grpSpPr>
          <a:xfrm>
            <a:off x="762000" y="2350697"/>
            <a:ext cx="7620000" cy="307777"/>
            <a:chOff x="625312" y="2133600"/>
            <a:chExt cx="7805393" cy="272589"/>
          </a:xfrm>
        </p:grpSpPr>
        <p:cxnSp>
          <p:nvCxnSpPr>
            <p:cNvPr id="6" name="直接连接符 7"/>
            <p:cNvCxnSpPr/>
            <p:nvPr/>
          </p:nvCxnSpPr>
          <p:spPr>
            <a:xfrm>
              <a:off x="914400" y="2133600"/>
              <a:ext cx="7516305" cy="2386"/>
            </a:xfrm>
            <a:prstGeom prst="line">
              <a:avLst/>
            </a:prstGeom>
            <a:ln w="28575">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 name="矩形 8"/>
            <p:cNvSpPr/>
            <p:nvPr/>
          </p:nvSpPr>
          <p:spPr>
            <a:xfrm>
              <a:off x="625312" y="2133600"/>
              <a:ext cx="757029" cy="272589"/>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Node A</a:t>
              </a:r>
              <a:endParaRPr lang="zh-CN" altLang="en-US" sz="1400" dirty="0">
                <a:latin typeface="Times New Roman" panose="02020603050405020304" pitchFamily="18" charset="0"/>
                <a:cs typeface="Times New Roman" panose="02020603050405020304" pitchFamily="18" charset="0"/>
              </a:endParaRPr>
            </a:p>
          </p:txBody>
        </p:sp>
      </p:grpSp>
      <p:sp>
        <p:nvSpPr>
          <p:cNvPr id="8" name="矩形 7"/>
          <p:cNvSpPr/>
          <p:nvPr/>
        </p:nvSpPr>
        <p:spPr>
          <a:xfrm>
            <a:off x="1540933" y="2058794"/>
            <a:ext cx="584200" cy="284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0</a:t>
            </a:r>
            <a:endParaRPr lang="zh-CN" altLang="en-US" dirty="0" smtClean="0">
              <a:solidFill>
                <a:schemeClr val="tx1"/>
              </a:solidFill>
              <a:latin typeface="Times New Roman" pitchFamily="18" charset="0"/>
              <a:cs typeface="Times New Roman" pitchFamily="18" charset="0"/>
            </a:endParaRPr>
          </a:p>
        </p:txBody>
      </p:sp>
      <p:sp>
        <p:nvSpPr>
          <p:cNvPr id="9" name="矩形 8"/>
          <p:cNvSpPr/>
          <p:nvPr/>
        </p:nvSpPr>
        <p:spPr>
          <a:xfrm>
            <a:off x="2959050" y="2057400"/>
            <a:ext cx="584200" cy="28635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2</a:t>
            </a:r>
            <a:endParaRPr lang="zh-CN" altLang="en-US" dirty="0" smtClean="0">
              <a:solidFill>
                <a:schemeClr val="tx1"/>
              </a:solidFill>
              <a:latin typeface="Times New Roman" pitchFamily="18" charset="0"/>
              <a:cs typeface="Times New Roman" pitchFamily="18" charset="0"/>
            </a:endParaRPr>
          </a:p>
        </p:txBody>
      </p:sp>
      <p:grpSp>
        <p:nvGrpSpPr>
          <p:cNvPr id="10" name="组合 34"/>
          <p:cNvGrpSpPr/>
          <p:nvPr/>
        </p:nvGrpSpPr>
        <p:grpSpPr>
          <a:xfrm>
            <a:off x="762000" y="3290320"/>
            <a:ext cx="7620000" cy="307777"/>
            <a:chOff x="625312" y="2667000"/>
            <a:chExt cx="7805393" cy="340109"/>
          </a:xfrm>
        </p:grpSpPr>
        <p:cxnSp>
          <p:nvCxnSpPr>
            <p:cNvPr id="11" name="直接连接符 10"/>
            <p:cNvCxnSpPr/>
            <p:nvPr/>
          </p:nvCxnSpPr>
          <p:spPr>
            <a:xfrm>
              <a:off x="914400" y="2971800"/>
              <a:ext cx="7516305" cy="2977"/>
            </a:xfrm>
            <a:prstGeom prst="line">
              <a:avLst/>
            </a:prstGeom>
            <a:ln w="28575">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2" name="矩形 11"/>
            <p:cNvSpPr/>
            <p:nvPr/>
          </p:nvSpPr>
          <p:spPr>
            <a:xfrm>
              <a:off x="625312" y="2667000"/>
              <a:ext cx="757292" cy="340109"/>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Node B</a:t>
              </a:r>
              <a:endParaRPr lang="zh-CN" altLang="en-US" sz="1400" dirty="0">
                <a:latin typeface="Times New Roman" panose="02020603050405020304" pitchFamily="18" charset="0"/>
                <a:cs typeface="Times New Roman" panose="02020603050405020304" pitchFamily="18" charset="0"/>
              </a:endParaRPr>
            </a:p>
          </p:txBody>
        </p:sp>
      </p:grpSp>
      <p:cxnSp>
        <p:nvCxnSpPr>
          <p:cNvPr id="13" name="直接箭头连接符 12"/>
          <p:cNvCxnSpPr/>
          <p:nvPr/>
        </p:nvCxnSpPr>
        <p:spPr>
          <a:xfrm rot="5400000" flipH="1" flipV="1">
            <a:off x="1868680" y="2711188"/>
            <a:ext cx="1215641" cy="533399"/>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4" name="直接箭头连接符 13"/>
          <p:cNvCxnSpPr/>
          <p:nvPr/>
        </p:nvCxnSpPr>
        <p:spPr>
          <a:xfrm rot="16200000" flipH="1">
            <a:off x="1553227" y="2938078"/>
            <a:ext cx="1152281" cy="8466"/>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5" name="矩形 14"/>
          <p:cNvSpPr/>
          <p:nvPr/>
        </p:nvSpPr>
        <p:spPr>
          <a:xfrm>
            <a:off x="956733" y="2077124"/>
            <a:ext cx="413896" cy="307777"/>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SN</a:t>
            </a:r>
            <a:endParaRPr lang="zh-CN" altLang="en-US" sz="1400" dirty="0">
              <a:latin typeface="Times New Roman" panose="02020603050405020304" pitchFamily="18" charset="0"/>
              <a:cs typeface="Times New Roman" panose="02020603050405020304" pitchFamily="18" charset="0"/>
            </a:endParaRPr>
          </a:p>
        </p:txBody>
      </p:sp>
      <p:sp>
        <p:nvSpPr>
          <p:cNvPr id="16" name="矩形 15"/>
          <p:cNvSpPr/>
          <p:nvPr/>
        </p:nvSpPr>
        <p:spPr>
          <a:xfrm>
            <a:off x="956733" y="3568562"/>
            <a:ext cx="434734" cy="307777"/>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RN</a:t>
            </a:r>
            <a:endParaRPr lang="zh-CN" altLang="en-US" sz="1400" dirty="0">
              <a:latin typeface="Times New Roman" panose="02020603050405020304" pitchFamily="18" charset="0"/>
              <a:cs typeface="Times New Roman" panose="02020603050405020304" pitchFamily="18" charset="0"/>
            </a:endParaRPr>
          </a:p>
        </p:txBody>
      </p:sp>
      <p:sp>
        <p:nvSpPr>
          <p:cNvPr id="17" name="矩形 16"/>
          <p:cNvSpPr/>
          <p:nvPr/>
        </p:nvSpPr>
        <p:spPr>
          <a:xfrm>
            <a:off x="2120347" y="2058793"/>
            <a:ext cx="834887" cy="28160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1</a:t>
            </a:r>
            <a:endParaRPr lang="zh-CN" altLang="en-US" dirty="0" smtClean="0">
              <a:solidFill>
                <a:schemeClr val="tx1"/>
              </a:solidFill>
              <a:latin typeface="Times New Roman" pitchFamily="18" charset="0"/>
              <a:cs typeface="Times New Roman" pitchFamily="18" charset="0"/>
            </a:endParaRPr>
          </a:p>
        </p:txBody>
      </p:sp>
      <p:sp>
        <p:nvSpPr>
          <p:cNvPr id="18" name="矩形 17"/>
          <p:cNvSpPr/>
          <p:nvPr/>
        </p:nvSpPr>
        <p:spPr>
          <a:xfrm>
            <a:off x="3533570" y="2058660"/>
            <a:ext cx="1019379" cy="2901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3</a:t>
            </a:r>
            <a:endParaRPr lang="zh-CN" altLang="en-US" dirty="0" smtClean="0">
              <a:solidFill>
                <a:schemeClr val="tx1"/>
              </a:solidFill>
              <a:latin typeface="Times New Roman" pitchFamily="18" charset="0"/>
              <a:cs typeface="Times New Roman" pitchFamily="18" charset="0"/>
            </a:endParaRPr>
          </a:p>
        </p:txBody>
      </p:sp>
      <p:sp>
        <p:nvSpPr>
          <p:cNvPr id="19" name="矩形 18"/>
          <p:cNvSpPr/>
          <p:nvPr/>
        </p:nvSpPr>
        <p:spPr>
          <a:xfrm>
            <a:off x="4550675" y="2058660"/>
            <a:ext cx="609599" cy="2901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4</a:t>
            </a:r>
            <a:endParaRPr lang="zh-CN" altLang="en-US" dirty="0" smtClean="0">
              <a:solidFill>
                <a:schemeClr val="tx1"/>
              </a:solidFill>
              <a:latin typeface="Times New Roman" pitchFamily="18" charset="0"/>
              <a:cs typeface="Times New Roman" pitchFamily="18" charset="0"/>
            </a:endParaRPr>
          </a:p>
        </p:txBody>
      </p:sp>
      <p:sp>
        <p:nvSpPr>
          <p:cNvPr id="20" name="矩形 19"/>
          <p:cNvSpPr/>
          <p:nvPr/>
        </p:nvSpPr>
        <p:spPr>
          <a:xfrm>
            <a:off x="1630386" y="3570758"/>
            <a:ext cx="584200" cy="284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0</a:t>
            </a:r>
            <a:endParaRPr lang="zh-CN" altLang="en-US" dirty="0" smtClean="0">
              <a:solidFill>
                <a:schemeClr val="tx1"/>
              </a:solidFill>
              <a:latin typeface="Times New Roman" pitchFamily="18" charset="0"/>
              <a:cs typeface="Times New Roman" pitchFamily="18" charset="0"/>
            </a:endParaRPr>
          </a:p>
        </p:txBody>
      </p:sp>
      <p:sp>
        <p:nvSpPr>
          <p:cNvPr id="21" name="矩形 20"/>
          <p:cNvSpPr/>
          <p:nvPr/>
        </p:nvSpPr>
        <p:spPr>
          <a:xfrm>
            <a:off x="2209800" y="3566406"/>
            <a:ext cx="1905000" cy="28950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1</a:t>
            </a:r>
            <a:endParaRPr lang="zh-CN" altLang="en-US" dirty="0" smtClean="0">
              <a:solidFill>
                <a:schemeClr val="tx1"/>
              </a:solidFill>
              <a:latin typeface="Times New Roman" pitchFamily="18" charset="0"/>
              <a:cs typeface="Times New Roman" pitchFamily="18" charset="0"/>
            </a:endParaRPr>
          </a:p>
        </p:txBody>
      </p:sp>
      <p:sp>
        <p:nvSpPr>
          <p:cNvPr id="22" name="矩形 21"/>
          <p:cNvSpPr/>
          <p:nvPr/>
        </p:nvSpPr>
        <p:spPr>
          <a:xfrm>
            <a:off x="4114800" y="3567823"/>
            <a:ext cx="1295400" cy="28635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3</a:t>
            </a:r>
            <a:endParaRPr lang="zh-CN" altLang="en-US" dirty="0" smtClean="0">
              <a:solidFill>
                <a:schemeClr val="tx1"/>
              </a:solidFill>
              <a:latin typeface="Times New Roman" pitchFamily="18" charset="0"/>
              <a:cs typeface="Times New Roman" pitchFamily="18" charset="0"/>
            </a:endParaRPr>
          </a:p>
        </p:txBody>
      </p:sp>
      <p:sp>
        <p:nvSpPr>
          <p:cNvPr id="24" name="矩形 23"/>
          <p:cNvSpPr/>
          <p:nvPr/>
        </p:nvSpPr>
        <p:spPr>
          <a:xfrm>
            <a:off x="5410200" y="3567352"/>
            <a:ext cx="1295400" cy="28635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4</a:t>
            </a:r>
            <a:endParaRPr lang="zh-CN" altLang="en-US" dirty="0" smtClean="0">
              <a:solidFill>
                <a:schemeClr val="tx1"/>
              </a:solidFill>
              <a:latin typeface="Times New Roman" pitchFamily="18" charset="0"/>
              <a:cs typeface="Times New Roman" pitchFamily="18" charset="0"/>
            </a:endParaRPr>
          </a:p>
        </p:txBody>
      </p:sp>
      <p:sp>
        <p:nvSpPr>
          <p:cNvPr id="25" name="矩形 24"/>
          <p:cNvSpPr/>
          <p:nvPr/>
        </p:nvSpPr>
        <p:spPr>
          <a:xfrm>
            <a:off x="6705600" y="3567956"/>
            <a:ext cx="1143000" cy="28635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5</a:t>
            </a:r>
            <a:endParaRPr lang="zh-CN" altLang="en-US" dirty="0" smtClean="0">
              <a:solidFill>
                <a:schemeClr val="tx1"/>
              </a:solidFill>
              <a:latin typeface="Times New Roman" pitchFamily="18" charset="0"/>
              <a:cs typeface="Times New Roman" pitchFamily="18" charset="0"/>
            </a:endParaRPr>
          </a:p>
        </p:txBody>
      </p:sp>
      <p:sp>
        <p:nvSpPr>
          <p:cNvPr id="26" name="矩形 25"/>
          <p:cNvSpPr/>
          <p:nvPr/>
        </p:nvSpPr>
        <p:spPr>
          <a:xfrm>
            <a:off x="914400" y="1760466"/>
            <a:ext cx="797911" cy="307777"/>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Window</a:t>
            </a:r>
            <a:endParaRPr lang="zh-CN" altLang="en-US" sz="1400" dirty="0">
              <a:latin typeface="Times New Roman" panose="02020603050405020304" pitchFamily="18" charset="0"/>
              <a:cs typeface="Times New Roman" panose="02020603050405020304" pitchFamily="18" charset="0"/>
            </a:endParaRPr>
          </a:p>
        </p:txBody>
      </p:sp>
      <p:cxnSp>
        <p:nvCxnSpPr>
          <p:cNvPr id="27" name="直接箭头连接符 26"/>
          <p:cNvCxnSpPr/>
          <p:nvPr/>
        </p:nvCxnSpPr>
        <p:spPr>
          <a:xfrm rot="16200000" flipH="1">
            <a:off x="2529310" y="2812556"/>
            <a:ext cx="1183009" cy="298029"/>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0" name="直接箭头连接符 29"/>
          <p:cNvCxnSpPr/>
          <p:nvPr/>
        </p:nvCxnSpPr>
        <p:spPr>
          <a:xfrm rot="5400000" flipH="1" flipV="1">
            <a:off x="3659379" y="2817621"/>
            <a:ext cx="1215642" cy="3048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1" name="直接箭头连接符 30"/>
          <p:cNvCxnSpPr/>
          <p:nvPr/>
        </p:nvCxnSpPr>
        <p:spPr>
          <a:xfrm rot="5400000" flipH="1" flipV="1">
            <a:off x="5071233" y="2701167"/>
            <a:ext cx="1211333" cy="533399"/>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2" name="直接箭头连接符 31"/>
          <p:cNvCxnSpPr/>
          <p:nvPr/>
        </p:nvCxnSpPr>
        <p:spPr>
          <a:xfrm rot="16200000" flipH="1">
            <a:off x="3100810" y="2812556"/>
            <a:ext cx="1183009" cy="298029"/>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3" name="直接箭头连接符 32"/>
          <p:cNvCxnSpPr/>
          <p:nvPr/>
        </p:nvCxnSpPr>
        <p:spPr>
          <a:xfrm rot="16200000" flipH="1">
            <a:off x="4129510" y="2804690"/>
            <a:ext cx="1183009" cy="298029"/>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直接箭头连接符 34"/>
          <p:cNvCxnSpPr/>
          <p:nvPr/>
        </p:nvCxnSpPr>
        <p:spPr>
          <a:xfrm rot="16200000" flipH="1">
            <a:off x="1932749" y="4060548"/>
            <a:ext cx="401704" cy="1"/>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6" name="矩形 35"/>
          <p:cNvSpPr/>
          <p:nvPr/>
        </p:nvSpPr>
        <p:spPr>
          <a:xfrm>
            <a:off x="2133600" y="3859696"/>
            <a:ext cx="300082" cy="369332"/>
          </a:xfrm>
          <a:prstGeom prst="rect">
            <a:avLst/>
          </a:prstGeom>
        </p:spPr>
        <p:txBody>
          <a:bodyPr wrap="none">
            <a:spAutoFit/>
          </a:bodyPr>
          <a:lstStyle/>
          <a:p>
            <a:r>
              <a:rPr lang="en-US" altLang="zh-CN" dirty="0" smtClean="0">
                <a:latin typeface="Times New Roman" pitchFamily="18" charset="0"/>
                <a:cs typeface="Times New Roman" pitchFamily="18" charset="0"/>
              </a:rPr>
              <a:t>0</a:t>
            </a:r>
            <a:endParaRPr lang="zh-CN" altLang="en-US" dirty="0">
              <a:latin typeface="Times New Roman" panose="02020603050405020304" pitchFamily="18" charset="0"/>
              <a:cs typeface="Times New Roman" panose="02020603050405020304" pitchFamily="18" charset="0"/>
            </a:endParaRPr>
          </a:p>
        </p:txBody>
      </p:sp>
      <p:sp>
        <p:nvSpPr>
          <p:cNvPr id="37" name="矩形 36"/>
          <p:cNvSpPr/>
          <p:nvPr/>
        </p:nvSpPr>
        <p:spPr>
          <a:xfrm>
            <a:off x="762000" y="3894066"/>
            <a:ext cx="1324273" cy="307777"/>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Packet released</a:t>
            </a:r>
            <a:endParaRPr lang="zh-CN" altLang="en-US" sz="1400" dirty="0">
              <a:latin typeface="Times New Roman" panose="02020603050405020304" pitchFamily="18" charset="0"/>
              <a:cs typeface="Times New Roman" panose="02020603050405020304" pitchFamily="18" charset="0"/>
            </a:endParaRPr>
          </a:p>
        </p:txBody>
      </p:sp>
      <p:sp>
        <p:nvSpPr>
          <p:cNvPr id="38" name="矩形 37"/>
          <p:cNvSpPr/>
          <p:nvPr/>
        </p:nvSpPr>
        <p:spPr>
          <a:xfrm>
            <a:off x="2057400" y="1524000"/>
            <a:ext cx="704039" cy="276999"/>
          </a:xfrm>
          <a:prstGeom prst="rect">
            <a:avLst/>
          </a:prstGeom>
        </p:spPr>
        <p:txBody>
          <a:bodyPr wrap="none">
            <a:spAutoFit/>
          </a:bodyPr>
          <a:lstStyle/>
          <a:p>
            <a:r>
              <a:rPr lang="en-US" altLang="zh-CN" sz="1200" dirty="0" err="1" smtClean="0">
                <a:solidFill>
                  <a:srgbClr val="FF0000"/>
                </a:solidFill>
                <a:latin typeface="Times New Roman" pitchFamily="18" charset="0"/>
                <a:cs typeface="Times New Roman" pitchFamily="18" charset="0"/>
              </a:rPr>
              <a:t>SN</a:t>
            </a:r>
            <a:r>
              <a:rPr lang="en-US" altLang="zh-CN" sz="1200" baseline="-25000" dirty="0" err="1" smtClean="0">
                <a:solidFill>
                  <a:srgbClr val="FF0000"/>
                </a:solidFill>
                <a:latin typeface="Times New Roman" pitchFamily="18" charset="0"/>
                <a:cs typeface="Times New Roman" pitchFamily="18" charset="0"/>
              </a:rPr>
              <a:t>min</a:t>
            </a:r>
            <a:r>
              <a:rPr lang="en-US" altLang="zh-CN" sz="1200" dirty="0" smtClean="0">
                <a:solidFill>
                  <a:srgbClr val="FF0000"/>
                </a:solidFill>
                <a:latin typeface="Times New Roman" pitchFamily="18" charset="0"/>
                <a:cs typeface="Times New Roman" pitchFamily="18" charset="0"/>
              </a:rPr>
              <a:t>=0</a:t>
            </a:r>
            <a:endParaRPr lang="zh-CN" altLang="en-US" sz="1200" dirty="0">
              <a:solidFill>
                <a:srgbClr val="FF0000"/>
              </a:solidFill>
              <a:latin typeface="Times New Roman" panose="02020603050405020304" pitchFamily="18" charset="0"/>
              <a:cs typeface="Times New Roman" panose="02020603050405020304" pitchFamily="18" charset="0"/>
            </a:endParaRPr>
          </a:p>
        </p:txBody>
      </p:sp>
      <p:sp>
        <p:nvSpPr>
          <p:cNvPr id="39" name="矩形 38"/>
          <p:cNvSpPr/>
          <p:nvPr/>
        </p:nvSpPr>
        <p:spPr>
          <a:xfrm>
            <a:off x="4097305" y="1371600"/>
            <a:ext cx="627095" cy="369332"/>
          </a:xfrm>
          <a:prstGeom prst="rect">
            <a:avLst/>
          </a:prstGeom>
        </p:spPr>
        <p:txBody>
          <a:bodyPr wrap="none">
            <a:spAutoFit/>
          </a:bodyPr>
          <a:lstStyle/>
          <a:p>
            <a:r>
              <a:rPr lang="en-US" altLang="zh-CN" dirty="0" smtClean="0">
                <a:latin typeface="Times New Roman" pitchFamily="18" charset="0"/>
                <a:cs typeface="Times New Roman" pitchFamily="18" charset="0"/>
              </a:rPr>
              <a:t>[1,4]</a:t>
            </a:r>
            <a:endParaRPr lang="zh-CN" altLang="en-US" dirty="0">
              <a:latin typeface="Times New Roman" panose="02020603050405020304" pitchFamily="18" charset="0"/>
              <a:cs typeface="Times New Roman" panose="02020603050405020304" pitchFamily="18" charset="0"/>
            </a:endParaRPr>
          </a:p>
        </p:txBody>
      </p:sp>
      <p:cxnSp>
        <p:nvCxnSpPr>
          <p:cNvPr id="43" name="直接箭头连接符 42"/>
          <p:cNvCxnSpPr/>
          <p:nvPr/>
        </p:nvCxnSpPr>
        <p:spPr>
          <a:xfrm rot="16200000" flipH="1">
            <a:off x="3086817" y="4061652"/>
            <a:ext cx="401704" cy="1"/>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4" name="矩形 43"/>
          <p:cNvSpPr/>
          <p:nvPr/>
        </p:nvSpPr>
        <p:spPr>
          <a:xfrm>
            <a:off x="3287668" y="3860800"/>
            <a:ext cx="300082" cy="369332"/>
          </a:xfrm>
          <a:prstGeom prst="rect">
            <a:avLst/>
          </a:prstGeom>
        </p:spPr>
        <p:txBody>
          <a:bodyPr wrap="none">
            <a:spAutoFit/>
          </a:bodyPr>
          <a:lstStyle/>
          <a:p>
            <a:r>
              <a:rPr lang="en-US" altLang="zh-CN" dirty="0" smtClean="0">
                <a:latin typeface="Times New Roman" pitchFamily="18" charset="0"/>
                <a:cs typeface="Times New Roman" pitchFamily="18" charset="0"/>
              </a:rPr>
              <a:t>1</a:t>
            </a:r>
            <a:endParaRPr lang="zh-CN" altLang="en-US" dirty="0">
              <a:latin typeface="Times New Roman" panose="02020603050405020304" pitchFamily="18" charset="0"/>
              <a:cs typeface="Times New Roman" panose="02020603050405020304" pitchFamily="18" charset="0"/>
            </a:endParaRPr>
          </a:p>
        </p:txBody>
      </p:sp>
      <p:cxnSp>
        <p:nvCxnSpPr>
          <p:cNvPr id="45" name="直接箭头连接符 44"/>
          <p:cNvCxnSpPr/>
          <p:nvPr/>
        </p:nvCxnSpPr>
        <p:spPr>
          <a:xfrm rot="16200000" flipH="1">
            <a:off x="3671017" y="4061652"/>
            <a:ext cx="401704" cy="1"/>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6" name="矩形 45"/>
          <p:cNvSpPr/>
          <p:nvPr/>
        </p:nvSpPr>
        <p:spPr>
          <a:xfrm>
            <a:off x="3871868" y="3860800"/>
            <a:ext cx="300082" cy="369332"/>
          </a:xfrm>
          <a:prstGeom prst="rect">
            <a:avLst/>
          </a:prstGeom>
        </p:spPr>
        <p:txBody>
          <a:bodyPr wrap="none">
            <a:spAutoFit/>
          </a:bodyPr>
          <a:lstStyle/>
          <a:p>
            <a:r>
              <a:rPr lang="en-US" altLang="zh-CN" dirty="0" smtClean="0">
                <a:latin typeface="Times New Roman" pitchFamily="18" charset="0"/>
                <a:cs typeface="Times New Roman" pitchFamily="18" charset="0"/>
              </a:rPr>
              <a:t>2</a:t>
            </a:r>
            <a:endParaRPr lang="zh-CN" altLang="en-US" dirty="0">
              <a:latin typeface="Times New Roman" panose="02020603050405020304" pitchFamily="18" charset="0"/>
              <a:cs typeface="Times New Roman" panose="02020603050405020304" pitchFamily="18" charset="0"/>
            </a:endParaRPr>
          </a:p>
        </p:txBody>
      </p:sp>
      <p:cxnSp>
        <p:nvCxnSpPr>
          <p:cNvPr id="47" name="直接箭头连接符 46"/>
          <p:cNvCxnSpPr/>
          <p:nvPr/>
        </p:nvCxnSpPr>
        <p:spPr>
          <a:xfrm rot="16200000" flipH="1">
            <a:off x="4675949" y="4061652"/>
            <a:ext cx="401704" cy="1"/>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8" name="矩形 47"/>
          <p:cNvSpPr/>
          <p:nvPr/>
        </p:nvSpPr>
        <p:spPr>
          <a:xfrm>
            <a:off x="4876800" y="3860800"/>
            <a:ext cx="300082" cy="369332"/>
          </a:xfrm>
          <a:prstGeom prst="rect">
            <a:avLst/>
          </a:prstGeom>
        </p:spPr>
        <p:txBody>
          <a:bodyPr wrap="none">
            <a:spAutoFit/>
          </a:bodyPr>
          <a:lstStyle/>
          <a:p>
            <a:r>
              <a:rPr lang="en-US" altLang="zh-CN" dirty="0" smtClean="0">
                <a:latin typeface="Times New Roman" pitchFamily="18" charset="0"/>
                <a:cs typeface="Times New Roman" pitchFamily="18" charset="0"/>
              </a:rPr>
              <a:t>3</a:t>
            </a:r>
            <a:endParaRPr lang="zh-CN" altLang="en-US" dirty="0">
              <a:latin typeface="Times New Roman" panose="02020603050405020304" pitchFamily="18" charset="0"/>
              <a:cs typeface="Times New Roman" panose="02020603050405020304" pitchFamily="18" charset="0"/>
            </a:endParaRPr>
          </a:p>
        </p:txBody>
      </p:sp>
      <p:sp>
        <p:nvSpPr>
          <p:cNvPr id="49" name="矩形 48"/>
          <p:cNvSpPr/>
          <p:nvPr/>
        </p:nvSpPr>
        <p:spPr>
          <a:xfrm>
            <a:off x="5465075" y="2057400"/>
            <a:ext cx="733629" cy="2901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1</a:t>
            </a:r>
            <a:endParaRPr lang="zh-CN" altLang="en-US" dirty="0" smtClean="0">
              <a:solidFill>
                <a:schemeClr val="tx1"/>
              </a:solidFill>
              <a:latin typeface="Times New Roman" pitchFamily="18" charset="0"/>
              <a:cs typeface="Times New Roman" pitchFamily="18" charset="0"/>
            </a:endParaRPr>
          </a:p>
        </p:txBody>
      </p:sp>
      <p:sp>
        <p:nvSpPr>
          <p:cNvPr id="50" name="矩形 49"/>
          <p:cNvSpPr/>
          <p:nvPr/>
        </p:nvSpPr>
        <p:spPr>
          <a:xfrm>
            <a:off x="6200775" y="2057400"/>
            <a:ext cx="609599" cy="2901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3</a:t>
            </a:r>
            <a:endParaRPr lang="zh-CN" altLang="en-US" dirty="0" smtClean="0">
              <a:solidFill>
                <a:schemeClr val="tx1"/>
              </a:solidFill>
              <a:latin typeface="Times New Roman" pitchFamily="18" charset="0"/>
              <a:cs typeface="Times New Roman" pitchFamily="18" charset="0"/>
            </a:endParaRPr>
          </a:p>
        </p:txBody>
      </p:sp>
      <p:sp>
        <p:nvSpPr>
          <p:cNvPr id="54" name="矩形 53"/>
          <p:cNvSpPr/>
          <p:nvPr/>
        </p:nvSpPr>
        <p:spPr>
          <a:xfrm>
            <a:off x="6810374" y="2057400"/>
            <a:ext cx="733629" cy="2901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4</a:t>
            </a:r>
            <a:endParaRPr lang="zh-CN" altLang="en-US" dirty="0" smtClean="0">
              <a:solidFill>
                <a:schemeClr val="tx1"/>
              </a:solidFill>
              <a:latin typeface="Times New Roman" pitchFamily="18" charset="0"/>
              <a:cs typeface="Times New Roman" pitchFamily="18" charset="0"/>
            </a:endParaRPr>
          </a:p>
        </p:txBody>
      </p:sp>
      <p:cxnSp>
        <p:nvCxnSpPr>
          <p:cNvPr id="55" name="直接箭头连接符 54"/>
          <p:cNvCxnSpPr/>
          <p:nvPr/>
        </p:nvCxnSpPr>
        <p:spPr>
          <a:xfrm rot="16200000" flipH="1">
            <a:off x="5276024" y="4050608"/>
            <a:ext cx="401704" cy="1"/>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6" name="矩形 55"/>
          <p:cNvSpPr/>
          <p:nvPr/>
        </p:nvSpPr>
        <p:spPr>
          <a:xfrm>
            <a:off x="5476875" y="3849756"/>
            <a:ext cx="300082" cy="369332"/>
          </a:xfrm>
          <a:prstGeom prst="rect">
            <a:avLst/>
          </a:prstGeom>
        </p:spPr>
        <p:txBody>
          <a:bodyPr wrap="none">
            <a:spAutoFit/>
          </a:bodyPr>
          <a:lstStyle/>
          <a:p>
            <a:r>
              <a:rPr lang="en-US" altLang="zh-CN" dirty="0" smtClean="0">
                <a:latin typeface="Times New Roman" pitchFamily="18" charset="0"/>
                <a:cs typeface="Times New Roman" pitchFamily="18" charset="0"/>
              </a:rPr>
              <a:t>4</a:t>
            </a:r>
            <a:endParaRPr lang="zh-CN" altLang="en-US" dirty="0">
              <a:latin typeface="Times New Roman" panose="02020603050405020304" pitchFamily="18" charset="0"/>
              <a:cs typeface="Times New Roman" panose="02020603050405020304" pitchFamily="18" charset="0"/>
            </a:endParaRPr>
          </a:p>
        </p:txBody>
      </p:sp>
      <p:cxnSp>
        <p:nvCxnSpPr>
          <p:cNvPr id="58" name="直接箭头连接符 57"/>
          <p:cNvCxnSpPr/>
          <p:nvPr/>
        </p:nvCxnSpPr>
        <p:spPr>
          <a:xfrm rot="5400000">
            <a:off x="5771183" y="1883093"/>
            <a:ext cx="358136" cy="1907"/>
          </a:xfrm>
          <a:prstGeom prst="straightConnector1">
            <a:avLst/>
          </a:prstGeom>
          <a:ln w="28575">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9" name="矩形 58"/>
          <p:cNvSpPr/>
          <p:nvPr/>
        </p:nvSpPr>
        <p:spPr>
          <a:xfrm>
            <a:off x="5926105" y="1676400"/>
            <a:ext cx="627095" cy="369332"/>
          </a:xfrm>
          <a:prstGeom prst="rect">
            <a:avLst/>
          </a:prstGeom>
        </p:spPr>
        <p:txBody>
          <a:bodyPr wrap="none">
            <a:spAutoFit/>
          </a:bodyPr>
          <a:lstStyle/>
          <a:p>
            <a:r>
              <a:rPr lang="en-US" altLang="zh-CN" dirty="0" smtClean="0">
                <a:latin typeface="Times New Roman" pitchFamily="18" charset="0"/>
                <a:cs typeface="Times New Roman" pitchFamily="18" charset="0"/>
              </a:rPr>
              <a:t>[3,6]</a:t>
            </a:r>
            <a:endParaRPr lang="zh-CN" altLang="en-US" dirty="0">
              <a:latin typeface="Times New Roman" panose="02020603050405020304" pitchFamily="18" charset="0"/>
              <a:cs typeface="Times New Roman" panose="02020603050405020304" pitchFamily="18" charset="0"/>
            </a:endParaRPr>
          </a:p>
        </p:txBody>
      </p:sp>
      <p:cxnSp>
        <p:nvCxnSpPr>
          <p:cNvPr id="60" name="直接箭头连接符 59"/>
          <p:cNvCxnSpPr/>
          <p:nvPr/>
        </p:nvCxnSpPr>
        <p:spPr>
          <a:xfrm rot="16200000" flipH="1">
            <a:off x="5757043" y="2809243"/>
            <a:ext cx="1183009" cy="298029"/>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4" name="直接箭头连接符 63"/>
          <p:cNvCxnSpPr/>
          <p:nvPr/>
        </p:nvCxnSpPr>
        <p:spPr>
          <a:xfrm rot="5400000" flipH="1" flipV="1">
            <a:off x="6364479" y="2703321"/>
            <a:ext cx="1215641" cy="533399"/>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5" name="直接箭头连接符 64"/>
          <p:cNvCxnSpPr/>
          <p:nvPr/>
        </p:nvCxnSpPr>
        <p:spPr>
          <a:xfrm rot="5400000">
            <a:off x="7084078" y="1883093"/>
            <a:ext cx="358136" cy="1907"/>
          </a:xfrm>
          <a:prstGeom prst="straightConnector1">
            <a:avLst/>
          </a:prstGeom>
          <a:ln w="28575">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6" name="矩形 65"/>
          <p:cNvSpPr/>
          <p:nvPr/>
        </p:nvSpPr>
        <p:spPr>
          <a:xfrm>
            <a:off x="7239000" y="1676400"/>
            <a:ext cx="627095" cy="369332"/>
          </a:xfrm>
          <a:prstGeom prst="rect">
            <a:avLst/>
          </a:prstGeom>
        </p:spPr>
        <p:txBody>
          <a:bodyPr wrap="none">
            <a:spAutoFit/>
          </a:bodyPr>
          <a:lstStyle/>
          <a:p>
            <a:r>
              <a:rPr lang="en-US" altLang="zh-CN" dirty="0" smtClean="0">
                <a:latin typeface="Times New Roman" pitchFamily="18" charset="0"/>
                <a:cs typeface="Times New Roman" pitchFamily="18" charset="0"/>
              </a:rPr>
              <a:t>[4,7]</a:t>
            </a:r>
            <a:endParaRPr lang="zh-CN" altLang="en-US" dirty="0">
              <a:latin typeface="Times New Roman" panose="02020603050405020304" pitchFamily="18" charset="0"/>
              <a:cs typeface="Times New Roman" panose="02020603050405020304" pitchFamily="18" charset="0"/>
            </a:endParaRPr>
          </a:p>
        </p:txBody>
      </p:sp>
      <p:sp>
        <p:nvSpPr>
          <p:cNvPr id="67" name="矩形 66"/>
          <p:cNvSpPr/>
          <p:nvPr/>
        </p:nvSpPr>
        <p:spPr>
          <a:xfrm>
            <a:off x="7545870" y="2057400"/>
            <a:ext cx="733629" cy="2901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itchFamily="18" charset="0"/>
                <a:cs typeface="Times New Roman" pitchFamily="18" charset="0"/>
              </a:rPr>
              <a:t>5</a:t>
            </a:r>
            <a:endParaRPr lang="zh-CN" altLang="en-US" dirty="0" smtClean="0">
              <a:solidFill>
                <a:schemeClr val="tx1"/>
              </a:solidFill>
              <a:latin typeface="Times New Roman" pitchFamily="18" charset="0"/>
              <a:cs typeface="Times New Roman" pitchFamily="18" charset="0"/>
            </a:endParaRPr>
          </a:p>
        </p:txBody>
      </p:sp>
      <p:cxnSp>
        <p:nvCxnSpPr>
          <p:cNvPr id="70" name="直接箭头连接符 69"/>
          <p:cNvCxnSpPr/>
          <p:nvPr/>
        </p:nvCxnSpPr>
        <p:spPr>
          <a:xfrm rot="16200000" flipH="1">
            <a:off x="6379895" y="2815041"/>
            <a:ext cx="1183009" cy="298029"/>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1" name="直接箭头连接符 70"/>
          <p:cNvCxnSpPr/>
          <p:nvPr/>
        </p:nvCxnSpPr>
        <p:spPr>
          <a:xfrm rot="16200000" flipH="1">
            <a:off x="4729585" y="2804690"/>
            <a:ext cx="1183009" cy="298029"/>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2" name="直接箭头连接符 71"/>
          <p:cNvCxnSpPr/>
          <p:nvPr/>
        </p:nvCxnSpPr>
        <p:spPr>
          <a:xfrm rot="16200000" flipH="1">
            <a:off x="7096341" y="2815041"/>
            <a:ext cx="1183009" cy="298029"/>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3" name="直接箭头连接符 62"/>
          <p:cNvCxnSpPr/>
          <p:nvPr/>
        </p:nvCxnSpPr>
        <p:spPr>
          <a:xfrm flipH="1">
            <a:off x="2743200" y="1721060"/>
            <a:ext cx="1908" cy="64114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8" name="矩形 67"/>
          <p:cNvSpPr/>
          <p:nvPr/>
        </p:nvSpPr>
        <p:spPr>
          <a:xfrm>
            <a:off x="2057400" y="1817132"/>
            <a:ext cx="720069" cy="276999"/>
          </a:xfrm>
          <a:prstGeom prst="rect">
            <a:avLst/>
          </a:prstGeom>
        </p:spPr>
        <p:txBody>
          <a:bodyPr wrap="none">
            <a:spAutoFit/>
          </a:bodyPr>
          <a:lstStyle/>
          <a:p>
            <a:r>
              <a:rPr lang="en-US" altLang="zh-CN" sz="1200" dirty="0" err="1" smtClean="0">
                <a:solidFill>
                  <a:srgbClr val="FF0000"/>
                </a:solidFill>
                <a:latin typeface="Times New Roman" pitchFamily="18" charset="0"/>
                <a:cs typeface="Times New Roman" pitchFamily="18" charset="0"/>
              </a:rPr>
              <a:t>SN</a:t>
            </a:r>
            <a:r>
              <a:rPr lang="en-US" altLang="zh-CN" sz="1200" baseline="-25000" dirty="0" err="1" smtClean="0">
                <a:solidFill>
                  <a:srgbClr val="FF0000"/>
                </a:solidFill>
                <a:latin typeface="Times New Roman" pitchFamily="18" charset="0"/>
                <a:cs typeface="Times New Roman" pitchFamily="18" charset="0"/>
              </a:rPr>
              <a:t>max</a:t>
            </a:r>
            <a:r>
              <a:rPr lang="en-US" altLang="zh-CN" sz="1200" dirty="0" smtClean="0">
                <a:solidFill>
                  <a:srgbClr val="FF0000"/>
                </a:solidFill>
                <a:latin typeface="Times New Roman" pitchFamily="18" charset="0"/>
                <a:cs typeface="Times New Roman" pitchFamily="18" charset="0"/>
              </a:rPr>
              <a:t>=1</a:t>
            </a:r>
            <a:endParaRPr lang="zh-CN" altLang="en-US" sz="1200" dirty="0">
              <a:solidFill>
                <a:srgbClr val="FF0000"/>
              </a:solidFill>
              <a:latin typeface="Times New Roman" panose="02020603050405020304" pitchFamily="18" charset="0"/>
              <a:cs typeface="Times New Roman" panose="02020603050405020304" pitchFamily="18" charset="0"/>
            </a:endParaRPr>
          </a:p>
        </p:txBody>
      </p:sp>
      <p:sp>
        <p:nvSpPr>
          <p:cNvPr id="69" name="矩形 68"/>
          <p:cNvSpPr/>
          <p:nvPr/>
        </p:nvSpPr>
        <p:spPr>
          <a:xfrm>
            <a:off x="2791773" y="1524000"/>
            <a:ext cx="704039" cy="276999"/>
          </a:xfrm>
          <a:prstGeom prst="rect">
            <a:avLst/>
          </a:prstGeom>
        </p:spPr>
        <p:txBody>
          <a:bodyPr wrap="none">
            <a:spAutoFit/>
          </a:bodyPr>
          <a:lstStyle/>
          <a:p>
            <a:r>
              <a:rPr lang="en-US" altLang="zh-CN" sz="1200" dirty="0" err="1" smtClean="0">
                <a:solidFill>
                  <a:srgbClr val="FF0000"/>
                </a:solidFill>
                <a:latin typeface="Times New Roman" pitchFamily="18" charset="0"/>
                <a:cs typeface="Times New Roman" pitchFamily="18" charset="0"/>
              </a:rPr>
              <a:t>SN</a:t>
            </a:r>
            <a:r>
              <a:rPr lang="en-US" altLang="zh-CN" sz="1200" baseline="-25000" dirty="0" err="1" smtClean="0">
                <a:solidFill>
                  <a:srgbClr val="FF0000"/>
                </a:solidFill>
                <a:latin typeface="Times New Roman" pitchFamily="18" charset="0"/>
                <a:cs typeface="Times New Roman" pitchFamily="18" charset="0"/>
              </a:rPr>
              <a:t>min</a:t>
            </a:r>
            <a:r>
              <a:rPr lang="en-US" altLang="zh-CN" sz="1200" dirty="0" smtClean="0">
                <a:solidFill>
                  <a:srgbClr val="FF0000"/>
                </a:solidFill>
                <a:latin typeface="Times New Roman" pitchFamily="18" charset="0"/>
                <a:cs typeface="Times New Roman" pitchFamily="18" charset="0"/>
              </a:rPr>
              <a:t>=0</a:t>
            </a:r>
            <a:endParaRPr lang="zh-CN" altLang="en-US" sz="1200" dirty="0">
              <a:solidFill>
                <a:srgbClr val="FF0000"/>
              </a:solidFill>
              <a:latin typeface="Times New Roman" panose="02020603050405020304" pitchFamily="18" charset="0"/>
              <a:cs typeface="Times New Roman" panose="02020603050405020304" pitchFamily="18" charset="0"/>
            </a:endParaRPr>
          </a:p>
        </p:txBody>
      </p:sp>
      <p:sp>
        <p:nvSpPr>
          <p:cNvPr id="73" name="矩形 72"/>
          <p:cNvSpPr/>
          <p:nvPr/>
        </p:nvSpPr>
        <p:spPr>
          <a:xfrm>
            <a:off x="2791773" y="1817132"/>
            <a:ext cx="720069" cy="276999"/>
          </a:xfrm>
          <a:prstGeom prst="rect">
            <a:avLst/>
          </a:prstGeom>
        </p:spPr>
        <p:txBody>
          <a:bodyPr wrap="none">
            <a:spAutoFit/>
          </a:bodyPr>
          <a:lstStyle/>
          <a:p>
            <a:r>
              <a:rPr lang="en-US" altLang="zh-CN" sz="1200" dirty="0" err="1" smtClean="0">
                <a:solidFill>
                  <a:srgbClr val="FF0000"/>
                </a:solidFill>
                <a:latin typeface="Times New Roman" pitchFamily="18" charset="0"/>
                <a:cs typeface="Times New Roman" pitchFamily="18" charset="0"/>
              </a:rPr>
              <a:t>SN</a:t>
            </a:r>
            <a:r>
              <a:rPr lang="en-US" altLang="zh-CN" sz="1200" baseline="-25000" dirty="0" err="1" smtClean="0">
                <a:solidFill>
                  <a:srgbClr val="FF0000"/>
                </a:solidFill>
                <a:latin typeface="Times New Roman" pitchFamily="18" charset="0"/>
                <a:cs typeface="Times New Roman" pitchFamily="18" charset="0"/>
              </a:rPr>
              <a:t>max</a:t>
            </a:r>
            <a:r>
              <a:rPr lang="en-US" altLang="zh-CN" sz="1200" dirty="0" smtClean="0">
                <a:solidFill>
                  <a:srgbClr val="FF0000"/>
                </a:solidFill>
                <a:latin typeface="Times New Roman" pitchFamily="18" charset="0"/>
                <a:cs typeface="Times New Roman" pitchFamily="18" charset="0"/>
              </a:rPr>
              <a:t>=2</a:t>
            </a:r>
            <a:endParaRPr lang="zh-CN" altLang="en-US" sz="1200" dirty="0">
              <a:solidFill>
                <a:srgbClr val="FF0000"/>
              </a:solidFill>
              <a:latin typeface="Times New Roman" panose="02020603050405020304" pitchFamily="18" charset="0"/>
              <a:cs typeface="Times New Roman" panose="02020603050405020304" pitchFamily="18" charset="0"/>
            </a:endParaRPr>
          </a:p>
        </p:txBody>
      </p:sp>
      <p:sp>
        <p:nvSpPr>
          <p:cNvPr id="74" name="矩形 73"/>
          <p:cNvSpPr/>
          <p:nvPr/>
        </p:nvSpPr>
        <p:spPr>
          <a:xfrm>
            <a:off x="3547131" y="1524000"/>
            <a:ext cx="704039" cy="276999"/>
          </a:xfrm>
          <a:prstGeom prst="rect">
            <a:avLst/>
          </a:prstGeom>
        </p:spPr>
        <p:txBody>
          <a:bodyPr wrap="none">
            <a:spAutoFit/>
          </a:bodyPr>
          <a:lstStyle/>
          <a:p>
            <a:r>
              <a:rPr lang="en-US" altLang="zh-CN" sz="1200" dirty="0" err="1" smtClean="0">
                <a:solidFill>
                  <a:srgbClr val="FF0000"/>
                </a:solidFill>
                <a:latin typeface="Times New Roman" pitchFamily="18" charset="0"/>
                <a:cs typeface="Times New Roman" pitchFamily="18" charset="0"/>
              </a:rPr>
              <a:t>SN</a:t>
            </a:r>
            <a:r>
              <a:rPr lang="en-US" altLang="zh-CN" sz="1200" baseline="-25000" dirty="0" err="1" smtClean="0">
                <a:solidFill>
                  <a:srgbClr val="FF0000"/>
                </a:solidFill>
                <a:latin typeface="Times New Roman" pitchFamily="18" charset="0"/>
                <a:cs typeface="Times New Roman" pitchFamily="18" charset="0"/>
              </a:rPr>
              <a:t>min</a:t>
            </a:r>
            <a:r>
              <a:rPr lang="en-US" altLang="zh-CN" sz="1200" dirty="0" smtClean="0">
                <a:solidFill>
                  <a:srgbClr val="FF0000"/>
                </a:solidFill>
                <a:latin typeface="Times New Roman" pitchFamily="18" charset="0"/>
                <a:cs typeface="Times New Roman" pitchFamily="18" charset="0"/>
              </a:rPr>
              <a:t>=0</a:t>
            </a:r>
            <a:endParaRPr lang="zh-CN" altLang="en-US" sz="1200" dirty="0">
              <a:solidFill>
                <a:srgbClr val="FF0000"/>
              </a:solidFill>
              <a:latin typeface="Times New Roman" panose="02020603050405020304" pitchFamily="18" charset="0"/>
              <a:cs typeface="Times New Roman" panose="02020603050405020304" pitchFamily="18" charset="0"/>
            </a:endParaRPr>
          </a:p>
        </p:txBody>
      </p:sp>
      <p:sp>
        <p:nvSpPr>
          <p:cNvPr id="75" name="矩形 74"/>
          <p:cNvSpPr/>
          <p:nvPr/>
        </p:nvSpPr>
        <p:spPr>
          <a:xfrm>
            <a:off x="3547131" y="1817132"/>
            <a:ext cx="720069" cy="276999"/>
          </a:xfrm>
          <a:prstGeom prst="rect">
            <a:avLst/>
          </a:prstGeom>
        </p:spPr>
        <p:txBody>
          <a:bodyPr wrap="none">
            <a:spAutoFit/>
          </a:bodyPr>
          <a:lstStyle/>
          <a:p>
            <a:r>
              <a:rPr lang="en-US" altLang="zh-CN" sz="1200" dirty="0" err="1" smtClean="0">
                <a:solidFill>
                  <a:srgbClr val="FF0000"/>
                </a:solidFill>
                <a:latin typeface="Times New Roman" pitchFamily="18" charset="0"/>
                <a:cs typeface="Times New Roman" pitchFamily="18" charset="0"/>
              </a:rPr>
              <a:t>SN</a:t>
            </a:r>
            <a:r>
              <a:rPr lang="en-US" altLang="zh-CN" sz="1200" baseline="-25000" dirty="0" err="1" smtClean="0">
                <a:solidFill>
                  <a:srgbClr val="FF0000"/>
                </a:solidFill>
                <a:latin typeface="Times New Roman" pitchFamily="18" charset="0"/>
                <a:cs typeface="Times New Roman" pitchFamily="18" charset="0"/>
              </a:rPr>
              <a:t>max</a:t>
            </a:r>
            <a:r>
              <a:rPr lang="en-US" altLang="zh-CN" sz="1200" dirty="0" smtClean="0">
                <a:solidFill>
                  <a:srgbClr val="FF0000"/>
                </a:solidFill>
                <a:latin typeface="Times New Roman" pitchFamily="18" charset="0"/>
                <a:cs typeface="Times New Roman" pitchFamily="18" charset="0"/>
              </a:rPr>
              <a:t>=3</a:t>
            </a:r>
            <a:endParaRPr lang="zh-CN" altLang="en-US" sz="1200" dirty="0">
              <a:solidFill>
                <a:srgbClr val="FF0000"/>
              </a:solidFill>
              <a:latin typeface="Times New Roman" panose="02020603050405020304" pitchFamily="18" charset="0"/>
              <a:cs typeface="Times New Roman" panose="02020603050405020304" pitchFamily="18" charset="0"/>
            </a:endParaRPr>
          </a:p>
        </p:txBody>
      </p:sp>
      <p:cxnSp>
        <p:nvCxnSpPr>
          <p:cNvPr id="76" name="直接箭头连接符 75"/>
          <p:cNvCxnSpPr/>
          <p:nvPr/>
        </p:nvCxnSpPr>
        <p:spPr>
          <a:xfrm flipH="1">
            <a:off x="4419600" y="1721060"/>
            <a:ext cx="1908" cy="64114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7" name="矩形 76"/>
          <p:cNvSpPr/>
          <p:nvPr/>
        </p:nvSpPr>
        <p:spPr>
          <a:xfrm>
            <a:off x="4495800" y="1524000"/>
            <a:ext cx="704039" cy="276999"/>
          </a:xfrm>
          <a:prstGeom prst="rect">
            <a:avLst/>
          </a:prstGeom>
        </p:spPr>
        <p:txBody>
          <a:bodyPr wrap="none">
            <a:spAutoFit/>
          </a:bodyPr>
          <a:lstStyle/>
          <a:p>
            <a:r>
              <a:rPr lang="en-US" altLang="zh-CN" sz="1200" dirty="0" err="1" smtClean="0">
                <a:solidFill>
                  <a:srgbClr val="FF0000"/>
                </a:solidFill>
                <a:latin typeface="Times New Roman" pitchFamily="18" charset="0"/>
                <a:cs typeface="Times New Roman" pitchFamily="18" charset="0"/>
              </a:rPr>
              <a:t>SN</a:t>
            </a:r>
            <a:r>
              <a:rPr lang="en-US" altLang="zh-CN" sz="1200" baseline="-25000" dirty="0" err="1" smtClean="0">
                <a:solidFill>
                  <a:srgbClr val="FF0000"/>
                </a:solidFill>
                <a:latin typeface="Times New Roman" pitchFamily="18" charset="0"/>
                <a:cs typeface="Times New Roman" pitchFamily="18" charset="0"/>
              </a:rPr>
              <a:t>min</a:t>
            </a:r>
            <a:r>
              <a:rPr lang="en-US" altLang="zh-CN" sz="1200" dirty="0" smtClean="0">
                <a:solidFill>
                  <a:srgbClr val="FF0000"/>
                </a:solidFill>
                <a:latin typeface="Times New Roman" pitchFamily="18" charset="0"/>
                <a:cs typeface="Times New Roman" pitchFamily="18" charset="0"/>
              </a:rPr>
              <a:t>=1</a:t>
            </a:r>
            <a:endParaRPr lang="zh-CN" altLang="en-US" sz="1200" dirty="0">
              <a:solidFill>
                <a:srgbClr val="FF0000"/>
              </a:solidFill>
              <a:latin typeface="Times New Roman" panose="02020603050405020304" pitchFamily="18" charset="0"/>
              <a:cs typeface="Times New Roman" panose="02020603050405020304" pitchFamily="18" charset="0"/>
            </a:endParaRPr>
          </a:p>
        </p:txBody>
      </p:sp>
      <p:sp>
        <p:nvSpPr>
          <p:cNvPr id="78" name="矩形 77"/>
          <p:cNvSpPr/>
          <p:nvPr/>
        </p:nvSpPr>
        <p:spPr>
          <a:xfrm>
            <a:off x="4495800" y="1817132"/>
            <a:ext cx="720069" cy="276999"/>
          </a:xfrm>
          <a:prstGeom prst="rect">
            <a:avLst/>
          </a:prstGeom>
        </p:spPr>
        <p:txBody>
          <a:bodyPr wrap="none">
            <a:spAutoFit/>
          </a:bodyPr>
          <a:lstStyle/>
          <a:p>
            <a:r>
              <a:rPr lang="en-US" altLang="zh-CN" sz="1200" dirty="0" err="1" smtClean="0">
                <a:solidFill>
                  <a:srgbClr val="FF0000"/>
                </a:solidFill>
                <a:latin typeface="Times New Roman" pitchFamily="18" charset="0"/>
                <a:cs typeface="Times New Roman" pitchFamily="18" charset="0"/>
              </a:rPr>
              <a:t>SN</a:t>
            </a:r>
            <a:r>
              <a:rPr lang="en-US" altLang="zh-CN" sz="1200" baseline="-25000" dirty="0" err="1" smtClean="0">
                <a:solidFill>
                  <a:srgbClr val="FF0000"/>
                </a:solidFill>
                <a:latin typeface="Times New Roman" pitchFamily="18" charset="0"/>
                <a:cs typeface="Times New Roman" pitchFamily="18" charset="0"/>
              </a:rPr>
              <a:t>max</a:t>
            </a:r>
            <a:r>
              <a:rPr lang="en-US" altLang="zh-CN" sz="1200" dirty="0" smtClean="0">
                <a:solidFill>
                  <a:srgbClr val="FF0000"/>
                </a:solidFill>
                <a:latin typeface="Times New Roman" pitchFamily="18" charset="0"/>
                <a:cs typeface="Times New Roman" pitchFamily="18" charset="0"/>
              </a:rPr>
              <a:t>=4</a:t>
            </a:r>
            <a:endParaRPr lang="zh-CN" altLang="en-US" sz="1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585824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dirty="0" smtClean="0"/>
              <a:t>Go back N transmission algorithm at B</a:t>
            </a:r>
            <a:endParaRPr lang="zh-CN" altLang="en-US" sz="3600" dirty="0"/>
          </a:p>
        </p:txBody>
      </p:sp>
      <p:sp>
        <p:nvSpPr>
          <p:cNvPr id="3" name="内容占位符 2"/>
          <p:cNvSpPr>
            <a:spLocks noGrp="1"/>
          </p:cNvSpPr>
          <p:nvPr>
            <p:ph idx="1"/>
          </p:nvPr>
        </p:nvSpPr>
        <p:spPr/>
        <p:txBody>
          <a:bodyPr>
            <a:normAutofit/>
          </a:bodyPr>
          <a:lstStyle/>
          <a:p>
            <a:pPr marL="514350" indent="-514350">
              <a:buFont typeface="+mj-lt"/>
              <a:buAutoNum type="arabicPeriod"/>
            </a:pPr>
            <a:r>
              <a:rPr lang="en-US" altLang="zh-CN" sz="2400" dirty="0" smtClean="0"/>
              <a:t>Set </a:t>
            </a:r>
            <a:r>
              <a:rPr lang="en-US" altLang="zh-CN" sz="2400" i="1" dirty="0" smtClean="0"/>
              <a:t>RN</a:t>
            </a:r>
            <a:r>
              <a:rPr lang="en-US" altLang="zh-CN" sz="2400" dirty="0" smtClean="0"/>
              <a:t> to 0 and repeat steps 2 and 3 forever</a:t>
            </a:r>
          </a:p>
          <a:p>
            <a:pPr marL="514350" indent="-514350">
              <a:buFont typeface="+mj-lt"/>
              <a:buAutoNum type="arabicPeriod"/>
            </a:pPr>
            <a:endParaRPr lang="en-US" altLang="zh-CN" sz="2400" dirty="0" smtClean="0"/>
          </a:p>
          <a:p>
            <a:pPr marL="514350" indent="-514350">
              <a:buFont typeface="+mj-lt"/>
              <a:buAutoNum type="arabicPeriod"/>
            </a:pPr>
            <a:r>
              <a:rPr lang="en-US" altLang="zh-CN" sz="2400" dirty="0" smtClean="0"/>
              <a:t>Whenever an error-free frame is received from A contains a sequence number </a:t>
            </a:r>
            <a:r>
              <a:rPr lang="en-US" altLang="zh-CN" sz="2400" i="1" dirty="0" smtClean="0"/>
              <a:t>SN</a:t>
            </a:r>
            <a:r>
              <a:rPr lang="en-US" altLang="zh-CN" sz="2400" dirty="0" smtClean="0"/>
              <a:t> equal to </a:t>
            </a:r>
            <a:r>
              <a:rPr lang="en-US" altLang="zh-CN" sz="2400" i="1" dirty="0" smtClean="0"/>
              <a:t>RN</a:t>
            </a:r>
            <a:r>
              <a:rPr lang="en-US" altLang="zh-CN" sz="2400" dirty="0" smtClean="0"/>
              <a:t>, release the frame to the higher layer and increment </a:t>
            </a:r>
            <a:r>
              <a:rPr lang="en-US" altLang="zh-CN" sz="2400" i="1" dirty="0" smtClean="0"/>
              <a:t>RN</a:t>
            </a:r>
          </a:p>
          <a:p>
            <a:pPr marL="514350" indent="-514350">
              <a:buFont typeface="+mj-lt"/>
              <a:buAutoNum type="arabicPeriod"/>
            </a:pPr>
            <a:endParaRPr lang="en-US" altLang="zh-CN" sz="2400" i="1" dirty="0" smtClean="0"/>
          </a:p>
          <a:p>
            <a:pPr marL="514350" indent="-514350">
              <a:buFont typeface="+mj-lt"/>
              <a:buAutoNum type="arabicPeriod"/>
            </a:pPr>
            <a:r>
              <a:rPr lang="en-US" altLang="zh-CN" sz="2400" dirty="0" smtClean="0"/>
              <a:t>At arbitrary times, but within bounded delay after receiving any error-free data frame from A, transmit a frame to A containing </a:t>
            </a:r>
            <a:r>
              <a:rPr lang="en-US" altLang="zh-CN" sz="2400" i="1" dirty="0" smtClean="0"/>
              <a:t>RN</a:t>
            </a:r>
            <a:r>
              <a:rPr lang="en-US" altLang="zh-CN" sz="2400" dirty="0" smtClean="0"/>
              <a:t> in the request number field</a:t>
            </a:r>
            <a:endParaRPr lang="zh-CN" altLang="en-US" sz="2400" dirty="0"/>
          </a:p>
        </p:txBody>
      </p:sp>
      <p:sp>
        <p:nvSpPr>
          <p:cNvPr id="4" name="灯片编号占位符 3"/>
          <p:cNvSpPr>
            <a:spLocks noGrp="1"/>
          </p:cNvSpPr>
          <p:nvPr>
            <p:ph type="sldNum" sz="quarter" idx="10"/>
          </p:nvPr>
        </p:nvSpPr>
        <p:spPr/>
        <p:txBody>
          <a:bodyPr/>
          <a:lstStyle/>
          <a:p>
            <a:pPr>
              <a:defRPr/>
            </a:pPr>
            <a:fld id="{8E002F28-71A6-4468-B8DB-D78B04AC4AC8}" type="slidenum">
              <a:rPr lang="en-US" altLang="zh-CN" smtClean="0"/>
              <a:pPr>
                <a:defRPr/>
              </a:pPr>
              <a:t>22</a:t>
            </a:fld>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Efficiency of an ideal Go Back N</a:t>
            </a:r>
            <a:endParaRPr lang="zh-CN" altLang="en-US" dirty="0"/>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a:xfrm>
                <a:off x="457200" y="4191000"/>
                <a:ext cx="8229600" cy="2449033"/>
              </a:xfrm>
            </p:spPr>
            <p:txBody>
              <a:bodyPr>
                <a:noAutofit/>
              </a:bodyPr>
              <a:lstStyle/>
              <a:p>
                <a:r>
                  <a:rPr lang="en-US" altLang="zh-CN" sz="2400" dirty="0" smtClean="0"/>
                  <a:t>We want to choose </a:t>
                </a:r>
                <a14:m>
                  <m:oMath xmlns:m="http://schemas.openxmlformats.org/officeDocument/2006/math">
                    <m:r>
                      <a:rPr lang="en-US" altLang="zh-CN" sz="2400" i="1" dirty="0" smtClean="0">
                        <a:latin typeface="Cambria Math" panose="02040503050406030204" pitchFamily="18" charset="0"/>
                      </a:rPr>
                      <m:t>𝑛</m:t>
                    </m:r>
                  </m:oMath>
                </a14:m>
                <a:r>
                  <a:rPr lang="en-US" altLang="zh-CN" sz="2400" dirty="0" smtClean="0"/>
                  <a:t> large enough to allow continuous transmission while waiting for an ACK for the first packet of the window </a:t>
                </a:r>
              </a:p>
              <a:p>
                <a:pPr lvl="1"/>
                <a14:m>
                  <m:oMath xmlns:m="http://schemas.openxmlformats.org/officeDocument/2006/math">
                    <m:r>
                      <a:rPr lang="en-US" altLang="zh-CN" sz="2000" i="1" dirty="0" smtClean="0">
                        <a:latin typeface="Cambria Math" panose="02040503050406030204" pitchFamily="18" charset="0"/>
                      </a:rPr>
                      <m:t>𝑛</m:t>
                    </m:r>
                    <m:sSub>
                      <m:sSubPr>
                        <m:ctrlPr>
                          <a:rPr lang="en-US" altLang="zh-CN" sz="2000" i="1" dirty="0">
                            <a:latin typeface="Cambria Math" panose="02040503050406030204" pitchFamily="18" charset="0"/>
                          </a:rPr>
                        </m:ctrlPr>
                      </m:sSubPr>
                      <m:e>
                        <m:r>
                          <a:rPr lang="en-US" altLang="zh-CN" sz="2000" i="1" dirty="0">
                            <a:latin typeface="Cambria Math" panose="02040503050406030204" pitchFamily="18" charset="0"/>
                          </a:rPr>
                          <m:t>𝐷</m:t>
                        </m:r>
                      </m:e>
                      <m:sub>
                        <m:r>
                          <a:rPr lang="en-US" altLang="zh-CN" sz="2000" i="1" dirty="0">
                            <a:latin typeface="Cambria Math" panose="02040503050406030204" pitchFamily="18" charset="0"/>
                          </a:rPr>
                          <m:t>𝑇𝑃</m:t>
                        </m:r>
                      </m:sub>
                    </m:sSub>
                    <m:r>
                      <a:rPr lang="en-US" altLang="zh-CN" sz="2000" i="1" dirty="0" smtClean="0">
                        <a:latin typeface="Cambria Math" panose="02040503050406030204" pitchFamily="18" charset="0"/>
                      </a:rPr>
                      <m:t>&gt;</m:t>
                    </m:r>
                    <m:r>
                      <a:rPr lang="en-US" altLang="zh-CN" sz="2000" i="1" dirty="0" smtClean="0">
                        <a:latin typeface="Cambria Math" panose="02040503050406030204" pitchFamily="18" charset="0"/>
                      </a:rPr>
                      <m:t>𝑆</m:t>
                    </m:r>
                  </m:oMath>
                </a14:m>
                <a:r>
                  <a:rPr lang="en-US" altLang="zh-CN" sz="2000" i="0" dirty="0" smtClean="0">
                    <a:latin typeface="+mj-lt"/>
                    <a:sym typeface="Wingdings" pitchFamily="2" charset="2"/>
                  </a:rPr>
                  <a:t> </a:t>
                </a:r>
                <a:r>
                  <a:rPr lang="en-US" altLang="zh-CN" sz="2000" i="0" dirty="0" smtClean="0">
                    <a:latin typeface="+mj-lt"/>
                    <a:sym typeface="Symbol" panose="05050102010706020507" pitchFamily="18" charset="2"/>
                  </a:rPr>
                  <a:t></a:t>
                </a:r>
                <a:r>
                  <a:rPr lang="en-US" altLang="zh-CN" sz="2000" i="0" dirty="0" smtClean="0">
                    <a:latin typeface="+mj-lt"/>
                    <a:sym typeface="Wingdings" pitchFamily="2" charset="2"/>
                  </a:rPr>
                  <a:t> </a:t>
                </a:r>
                <a14:m>
                  <m:oMath xmlns:m="http://schemas.openxmlformats.org/officeDocument/2006/math">
                    <m:r>
                      <a:rPr lang="en-US" altLang="zh-CN" sz="2000" i="1" dirty="0" smtClean="0">
                        <a:latin typeface="Cambria Math" panose="02040503050406030204" pitchFamily="18" charset="0"/>
                        <a:sym typeface="Wingdings" pitchFamily="2" charset="2"/>
                      </a:rPr>
                      <m:t>𝑛</m:t>
                    </m:r>
                    <m:r>
                      <a:rPr lang="en-US" altLang="zh-CN" sz="2000" i="1" dirty="0" smtClean="0">
                        <a:latin typeface="Cambria Math" panose="02040503050406030204" pitchFamily="18" charset="0"/>
                        <a:sym typeface="Wingdings" pitchFamily="2" charset="2"/>
                      </a:rPr>
                      <m:t> &gt; </m:t>
                    </m:r>
                    <m:r>
                      <a:rPr lang="en-US" altLang="zh-CN" sz="2000" i="1" dirty="0" smtClean="0">
                        <a:latin typeface="Cambria Math" panose="02040503050406030204" pitchFamily="18" charset="0"/>
                        <a:sym typeface="Wingdings" pitchFamily="2" charset="2"/>
                      </a:rPr>
                      <m:t>𝑆</m:t>
                    </m:r>
                    <m:r>
                      <a:rPr lang="en-US" altLang="zh-CN" sz="2000" i="1" dirty="0" smtClean="0">
                        <a:latin typeface="Cambria Math" panose="02040503050406030204" pitchFamily="18" charset="0"/>
                        <a:sym typeface="Wingdings" pitchFamily="2" charset="2"/>
                      </a:rPr>
                      <m:t>/</m:t>
                    </m:r>
                    <m:sSub>
                      <m:sSubPr>
                        <m:ctrlPr>
                          <a:rPr lang="en-US" altLang="zh-CN" sz="2000" i="1" dirty="0">
                            <a:latin typeface="Cambria Math" panose="02040503050406030204" pitchFamily="18" charset="0"/>
                          </a:rPr>
                        </m:ctrlPr>
                      </m:sSubPr>
                      <m:e>
                        <m:r>
                          <a:rPr lang="en-US" altLang="zh-CN" sz="2000" i="1" dirty="0">
                            <a:latin typeface="Cambria Math" panose="02040503050406030204" pitchFamily="18" charset="0"/>
                          </a:rPr>
                          <m:t>𝐷</m:t>
                        </m:r>
                      </m:e>
                      <m:sub>
                        <m:r>
                          <a:rPr lang="en-US" altLang="zh-CN" sz="2000" i="1" dirty="0">
                            <a:latin typeface="Cambria Math" panose="02040503050406030204" pitchFamily="18" charset="0"/>
                          </a:rPr>
                          <m:t>𝑇𝑃</m:t>
                        </m:r>
                      </m:sub>
                    </m:sSub>
                  </m:oMath>
                </a14:m>
                <a:endParaRPr lang="zh-CN" altLang="en-US" sz="2000" dirty="0" smtClean="0"/>
              </a:p>
              <a:p>
                <a:r>
                  <a:rPr lang="en-US" altLang="zh-CN" sz="2400" dirty="0" smtClean="0"/>
                  <a:t>Without errors the efficiency of an ideal Go Back N is</a:t>
                </a:r>
              </a:p>
              <a:p>
                <a:pPr lvl="1"/>
                <a14:m>
                  <m:oMath xmlns:m="http://schemas.openxmlformats.org/officeDocument/2006/math">
                    <m:r>
                      <a:rPr lang="en-US" altLang="zh-CN" sz="2000" i="1" dirty="0" smtClean="0">
                        <a:latin typeface="Cambria Math" panose="02040503050406030204" pitchFamily="18" charset="0"/>
                      </a:rPr>
                      <m:t>𝜂</m:t>
                    </m:r>
                    <m:r>
                      <a:rPr lang="en-US" altLang="zh-CN" sz="2000" i="1" dirty="0" smtClean="0">
                        <a:latin typeface="Cambria Math" panose="02040503050406030204" pitchFamily="18" charset="0"/>
                      </a:rPr>
                      <m:t>=</m:t>
                    </m:r>
                    <m:func>
                      <m:funcPr>
                        <m:ctrlPr>
                          <a:rPr lang="en-US" altLang="zh-CN" sz="2000" i="1" dirty="0" smtClean="0">
                            <a:latin typeface="Cambria Math" panose="02040503050406030204" pitchFamily="18" charset="0"/>
                          </a:rPr>
                        </m:ctrlPr>
                      </m:funcPr>
                      <m:fName>
                        <m:r>
                          <m:rPr>
                            <m:sty m:val="p"/>
                          </m:rPr>
                          <a:rPr lang="en-US" altLang="zh-CN" sz="2000" i="0" dirty="0" smtClean="0">
                            <a:latin typeface="Cambria Math" panose="02040503050406030204" pitchFamily="18" charset="0"/>
                          </a:rPr>
                          <m:t>min</m:t>
                        </m:r>
                      </m:fName>
                      <m:e>
                        <m:d>
                          <m:dPr>
                            <m:begChr m:val="{"/>
                            <m:endChr m:val="}"/>
                            <m:ctrlPr>
                              <a:rPr lang="en-US" altLang="zh-CN" sz="2000" i="1" dirty="0" smtClean="0">
                                <a:latin typeface="Cambria Math" panose="02040503050406030204" pitchFamily="18" charset="0"/>
                              </a:rPr>
                            </m:ctrlPr>
                          </m:dPr>
                          <m:e>
                            <m:r>
                              <a:rPr lang="en-US" altLang="zh-CN" sz="2000" i="1" dirty="0" smtClean="0">
                                <a:latin typeface="Cambria Math" panose="02040503050406030204" pitchFamily="18" charset="0"/>
                              </a:rPr>
                              <m:t>1, </m:t>
                            </m:r>
                            <m:r>
                              <a:rPr lang="en-US" altLang="zh-CN" sz="2000" i="1" dirty="0" smtClean="0">
                                <a:latin typeface="Cambria Math" panose="02040503050406030204" pitchFamily="18" charset="0"/>
                              </a:rPr>
                              <m:t>𝑛</m:t>
                            </m:r>
                            <m:sSub>
                              <m:sSubPr>
                                <m:ctrlPr>
                                  <a:rPr lang="en-US" altLang="zh-CN" sz="2000" b="0" i="1" dirty="0" smtClean="0">
                                    <a:latin typeface="Cambria Math" panose="02040503050406030204" pitchFamily="18" charset="0"/>
                                  </a:rPr>
                                </m:ctrlPr>
                              </m:sSubPr>
                              <m:e>
                                <m:r>
                                  <a:rPr lang="en-US" altLang="zh-CN" sz="2000" i="1" dirty="0" smtClean="0">
                                    <a:latin typeface="Cambria Math" panose="02040503050406030204" pitchFamily="18" charset="0"/>
                                  </a:rPr>
                                  <m:t>𝐷</m:t>
                                </m:r>
                              </m:e>
                              <m:sub>
                                <m:r>
                                  <a:rPr lang="en-US" altLang="zh-CN" sz="2000" b="0" i="1" dirty="0" smtClean="0">
                                    <a:latin typeface="Cambria Math" panose="02040503050406030204" pitchFamily="18" charset="0"/>
                                  </a:rPr>
                                  <m:t>𝑇𝑃</m:t>
                                </m:r>
                              </m:sub>
                            </m:sSub>
                            <m:r>
                              <a:rPr lang="en-US" altLang="zh-CN" sz="2000" b="0" i="1" dirty="0" smtClean="0">
                                <a:latin typeface="Cambria Math" panose="02040503050406030204" pitchFamily="18" charset="0"/>
                              </a:rPr>
                              <m:t>/</m:t>
                            </m:r>
                            <m:r>
                              <a:rPr lang="en-US" altLang="zh-CN" sz="2000" b="0" i="1" dirty="0" smtClean="0">
                                <a:latin typeface="Cambria Math" panose="02040503050406030204" pitchFamily="18" charset="0"/>
                              </a:rPr>
                              <m:t>𝑆</m:t>
                            </m:r>
                          </m:e>
                        </m:d>
                      </m:e>
                    </m:func>
                  </m:oMath>
                </a14:m>
                <a:r>
                  <a:rPr lang="en-US" altLang="zh-CN" sz="2000" dirty="0" smtClean="0"/>
                  <a:t> </a:t>
                </a:r>
              </a:p>
              <a:p>
                <a:pPr lvl="1"/>
                <a:endParaRPr lang="en-US" altLang="zh-CN" sz="1800" dirty="0" smtClean="0"/>
              </a:p>
              <a:p>
                <a:endParaRPr lang="zh-CN" altLang="en-US" sz="2000" dirty="0"/>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xfrm>
                <a:off x="457200" y="4191000"/>
                <a:ext cx="8229600" cy="2449033"/>
              </a:xfrm>
              <a:blipFill rotWithShape="0">
                <a:blip r:embed="rId2"/>
                <a:stretch>
                  <a:fillRect l="-963" t="-1995" b="-249"/>
                </a:stretch>
              </a:blipFill>
            </p:spPr>
            <p:txBody>
              <a:bodyPr/>
              <a:lstStyle/>
              <a:p>
                <a:r>
                  <a:rPr lang="zh-CN" altLang="en-US">
                    <a:noFill/>
                  </a:rPr>
                  <a:t> </a:t>
                </a:r>
              </a:p>
            </p:txBody>
          </p:sp>
        </mc:Fallback>
      </mc:AlternateContent>
      <p:sp>
        <p:nvSpPr>
          <p:cNvPr id="4" name="灯片编号占位符 3"/>
          <p:cNvSpPr>
            <a:spLocks noGrp="1"/>
          </p:cNvSpPr>
          <p:nvPr>
            <p:ph type="sldNum" sz="quarter" idx="10"/>
          </p:nvPr>
        </p:nvSpPr>
        <p:spPr/>
        <p:txBody>
          <a:bodyPr/>
          <a:lstStyle/>
          <a:p>
            <a:pPr>
              <a:defRPr/>
            </a:pPr>
            <a:fld id="{8E002F28-71A6-4468-B8DB-D78B04AC4AC8}" type="slidenum">
              <a:rPr lang="en-US" altLang="zh-CN" smtClean="0"/>
              <a:pPr>
                <a:defRPr/>
              </a:pPr>
              <a:t>23</a:t>
            </a:fld>
            <a:endParaRPr lang="en-US" dirty="0"/>
          </a:p>
        </p:txBody>
      </p:sp>
      <p:grpSp>
        <p:nvGrpSpPr>
          <p:cNvPr id="57" name="组合 56"/>
          <p:cNvGrpSpPr/>
          <p:nvPr/>
        </p:nvGrpSpPr>
        <p:grpSpPr>
          <a:xfrm>
            <a:off x="554567" y="1524000"/>
            <a:ext cx="5160434" cy="2667000"/>
            <a:chOff x="554567" y="1524000"/>
            <a:chExt cx="5160434" cy="2667000"/>
          </a:xfrm>
        </p:grpSpPr>
        <p:sp>
          <p:nvSpPr>
            <p:cNvPr id="5" name="矩形 4"/>
            <p:cNvSpPr/>
            <p:nvPr/>
          </p:nvSpPr>
          <p:spPr>
            <a:xfrm>
              <a:off x="1219200" y="2209800"/>
              <a:ext cx="685800" cy="30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dirty="0" err="1" smtClean="0">
                  <a:solidFill>
                    <a:schemeClr val="tx1"/>
                  </a:solidFill>
                  <a:latin typeface="Times New Roman" panose="02020603050405020304" pitchFamily="18" charset="0"/>
                  <a:cs typeface="Times New Roman" panose="02020603050405020304" pitchFamily="18" charset="0"/>
                </a:rPr>
                <a:t>Pkt</a:t>
              </a:r>
              <a:endParaRPr lang="zh-CN" altLang="en-US" sz="1400" dirty="0" smtClean="0">
                <a:solidFill>
                  <a:schemeClr val="tx1"/>
                </a:solidFill>
                <a:latin typeface="Times New Roman" panose="02020603050405020304" pitchFamily="18" charset="0"/>
                <a:cs typeface="Times New Roman" panose="02020603050405020304" pitchFamily="18" charset="0"/>
              </a:endParaRPr>
            </a:p>
          </p:txBody>
        </p:sp>
        <p:cxnSp>
          <p:nvCxnSpPr>
            <p:cNvPr id="6" name="直接箭头连接符 5"/>
            <p:cNvCxnSpPr/>
            <p:nvPr/>
          </p:nvCxnSpPr>
          <p:spPr>
            <a:xfrm rot="16200000" flipH="1">
              <a:off x="1752600" y="2514600"/>
              <a:ext cx="838200" cy="8382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7" name="组合 6"/>
            <p:cNvGrpSpPr/>
            <p:nvPr/>
          </p:nvGrpSpPr>
          <p:grpSpPr>
            <a:xfrm>
              <a:off x="554567" y="2211388"/>
              <a:ext cx="5160434" cy="1449189"/>
              <a:chOff x="533400" y="1830388"/>
              <a:chExt cx="4038601" cy="1449189"/>
            </a:xfrm>
          </p:grpSpPr>
          <p:cxnSp>
            <p:nvCxnSpPr>
              <p:cNvPr id="8" name="直接连接符 7"/>
              <p:cNvCxnSpPr/>
              <p:nvPr/>
            </p:nvCxnSpPr>
            <p:spPr>
              <a:xfrm>
                <a:off x="815009" y="2133600"/>
                <a:ext cx="3756992" cy="1588"/>
              </a:xfrm>
              <a:prstGeom prst="line">
                <a:avLst/>
              </a:prstGeom>
              <a:ln w="28575">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747716" y="2133600"/>
                <a:ext cx="578385" cy="307777"/>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Node A</a:t>
                </a:r>
                <a:endParaRPr lang="zh-CN" altLang="en-US" sz="1400" dirty="0">
                  <a:latin typeface="Times New Roman" panose="02020603050405020304" pitchFamily="18" charset="0"/>
                  <a:cs typeface="Times New Roman" panose="02020603050405020304" pitchFamily="18" charset="0"/>
                </a:endParaRPr>
              </a:p>
            </p:txBody>
          </p:sp>
          <p:sp>
            <p:nvSpPr>
              <p:cNvPr id="10" name="矩形 9"/>
              <p:cNvSpPr/>
              <p:nvPr/>
            </p:nvSpPr>
            <p:spPr>
              <a:xfrm>
                <a:off x="541415" y="1830388"/>
                <a:ext cx="323919" cy="307777"/>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SN</a:t>
                </a:r>
                <a:endParaRPr lang="zh-CN" altLang="en-US" sz="1400" dirty="0">
                  <a:latin typeface="Times New Roman" panose="02020603050405020304" pitchFamily="18" charset="0"/>
                  <a:cs typeface="Times New Roman" panose="02020603050405020304" pitchFamily="18" charset="0"/>
                </a:endParaRPr>
              </a:p>
            </p:txBody>
          </p:sp>
          <p:sp>
            <p:nvSpPr>
              <p:cNvPr id="11" name="矩形 10"/>
              <p:cNvSpPr/>
              <p:nvPr/>
            </p:nvSpPr>
            <p:spPr>
              <a:xfrm>
                <a:off x="533400" y="2971800"/>
                <a:ext cx="340227" cy="307777"/>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RN</a:t>
                </a:r>
                <a:endParaRPr lang="zh-CN" altLang="en-US" sz="1400" dirty="0">
                  <a:latin typeface="Times New Roman" panose="02020603050405020304" pitchFamily="18" charset="0"/>
                  <a:cs typeface="Times New Roman" panose="02020603050405020304" pitchFamily="18" charset="0"/>
                </a:endParaRPr>
              </a:p>
            </p:txBody>
          </p:sp>
        </p:grpSp>
        <p:grpSp>
          <p:nvGrpSpPr>
            <p:cNvPr id="12" name="组合 11"/>
            <p:cNvGrpSpPr/>
            <p:nvPr/>
          </p:nvGrpSpPr>
          <p:grpSpPr>
            <a:xfrm>
              <a:off x="914400" y="3048000"/>
              <a:ext cx="4800600" cy="307777"/>
              <a:chOff x="914400" y="2667000"/>
              <a:chExt cx="3657600" cy="307777"/>
            </a:xfrm>
          </p:grpSpPr>
          <p:cxnSp>
            <p:nvCxnSpPr>
              <p:cNvPr id="13" name="直接连接符 12"/>
              <p:cNvCxnSpPr/>
              <p:nvPr/>
            </p:nvCxnSpPr>
            <p:spPr>
              <a:xfrm>
                <a:off x="914400" y="2971800"/>
                <a:ext cx="3657600" cy="1588"/>
              </a:xfrm>
              <a:prstGeom prst="line">
                <a:avLst/>
              </a:prstGeom>
              <a:ln w="28575">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4" name="矩形 13"/>
              <p:cNvSpPr/>
              <p:nvPr/>
            </p:nvSpPr>
            <p:spPr>
              <a:xfrm>
                <a:off x="914400" y="2667000"/>
                <a:ext cx="563280" cy="307777"/>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Node B</a:t>
                </a:r>
                <a:endParaRPr lang="zh-CN" altLang="en-US" sz="1400" dirty="0">
                  <a:latin typeface="Times New Roman" panose="02020603050405020304" pitchFamily="18" charset="0"/>
                  <a:cs typeface="Times New Roman" panose="02020603050405020304" pitchFamily="18" charset="0"/>
                </a:endParaRPr>
              </a:p>
            </p:txBody>
          </p:sp>
        </p:grpSp>
        <p:cxnSp>
          <p:nvCxnSpPr>
            <p:cNvPr id="15" name="直接箭头连接符 14"/>
            <p:cNvCxnSpPr/>
            <p:nvPr/>
          </p:nvCxnSpPr>
          <p:spPr>
            <a:xfrm rot="5400000">
              <a:off x="2362994" y="3580606"/>
              <a:ext cx="457200" cy="1588"/>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6" name="矩形 15"/>
            <p:cNvSpPr/>
            <p:nvPr/>
          </p:nvSpPr>
          <p:spPr>
            <a:xfrm>
              <a:off x="2590800" y="3352800"/>
              <a:ext cx="609600" cy="30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dirty="0" smtClean="0">
                  <a:solidFill>
                    <a:schemeClr val="tx1"/>
                  </a:solidFill>
                  <a:latin typeface="Times New Roman" panose="02020603050405020304" pitchFamily="18" charset="0"/>
                  <a:cs typeface="Times New Roman" panose="02020603050405020304" pitchFamily="18" charset="0"/>
                </a:rPr>
                <a:t>ACK</a:t>
              </a:r>
              <a:endParaRPr lang="zh-CN" altLang="en-US" sz="1400" dirty="0" smtClean="0">
                <a:solidFill>
                  <a:schemeClr val="tx1"/>
                </a:solidFill>
                <a:latin typeface="Times New Roman" panose="02020603050405020304" pitchFamily="18" charset="0"/>
                <a:cs typeface="Times New Roman" panose="02020603050405020304" pitchFamily="18" charset="0"/>
              </a:endParaRPr>
            </a:p>
          </p:txBody>
        </p:sp>
        <p:cxnSp>
          <p:nvCxnSpPr>
            <p:cNvPr id="17" name="直接箭头连接符 16"/>
            <p:cNvCxnSpPr/>
            <p:nvPr/>
          </p:nvCxnSpPr>
          <p:spPr>
            <a:xfrm flipV="1">
              <a:off x="3200400" y="2537460"/>
              <a:ext cx="960120" cy="81534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rot="5400000" flipH="1" flipV="1">
              <a:off x="153194" y="2895600"/>
              <a:ext cx="2132806" cy="794"/>
            </a:xfrm>
            <a:prstGeom prst="line">
              <a:avLst/>
            </a:prstGeom>
            <a:ln w="28575">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rot="5400000" flipH="1" flipV="1">
              <a:off x="1028700" y="3238500"/>
              <a:ext cx="1447800" cy="1588"/>
            </a:xfrm>
            <a:prstGeom prst="line">
              <a:avLst/>
            </a:prstGeom>
            <a:ln w="28575">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rot="5400000" flipH="1" flipV="1">
              <a:off x="1866900" y="3238500"/>
              <a:ext cx="1447800" cy="1588"/>
            </a:xfrm>
            <a:prstGeom prst="line">
              <a:avLst/>
            </a:prstGeom>
            <a:ln w="28575">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rot="5400000" flipH="1" flipV="1">
              <a:off x="3505994" y="2894806"/>
              <a:ext cx="2133600" cy="1588"/>
            </a:xfrm>
            <a:prstGeom prst="line">
              <a:avLst/>
            </a:prstGeom>
            <a:ln w="28575">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rot="5400000" flipH="1" flipV="1">
              <a:off x="2477294" y="3237706"/>
              <a:ext cx="1447800" cy="1588"/>
            </a:xfrm>
            <a:prstGeom prst="line">
              <a:avLst/>
            </a:prstGeom>
            <a:ln w="28575">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a:off x="1219200" y="3810000"/>
              <a:ext cx="533400" cy="1588"/>
            </a:xfrm>
            <a:prstGeom prst="line">
              <a:avLst/>
            </a:prstGeom>
            <a:ln>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a:off x="1752600" y="3810000"/>
              <a:ext cx="838200" cy="1588"/>
            </a:xfrm>
            <a:prstGeom prst="line">
              <a:avLst/>
            </a:prstGeom>
            <a:ln>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a:off x="2590800" y="3810000"/>
              <a:ext cx="609600" cy="1588"/>
            </a:xfrm>
            <a:prstGeom prst="line">
              <a:avLst/>
            </a:prstGeom>
            <a:ln>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3200400" y="3810000"/>
              <a:ext cx="990600" cy="1588"/>
            </a:xfrm>
            <a:prstGeom prst="line">
              <a:avLst/>
            </a:prstGeom>
            <a:ln>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7" name="矩形 26"/>
            <p:cNvSpPr/>
            <p:nvPr/>
          </p:nvSpPr>
          <p:spPr>
            <a:xfrm>
              <a:off x="1219200" y="3810000"/>
              <a:ext cx="530915" cy="369332"/>
            </a:xfrm>
            <a:prstGeom prst="rect">
              <a:avLst/>
            </a:prstGeom>
          </p:spPr>
          <p:txBody>
            <a:bodyPr wrap="none">
              <a:spAutoFit/>
            </a:bodyPr>
            <a:lstStyle/>
            <a:p>
              <a:r>
                <a:rPr lang="en-US" altLang="zh-CN" i="1" dirty="0" smtClean="0">
                  <a:latin typeface="Times New Roman" pitchFamily="18" charset="0"/>
                  <a:cs typeface="Times New Roman" pitchFamily="18" charset="0"/>
                </a:rPr>
                <a:t>D</a:t>
              </a:r>
              <a:r>
                <a:rPr lang="en-US" altLang="zh-CN" i="1" baseline="-25000" dirty="0" smtClean="0">
                  <a:latin typeface="Times New Roman" pitchFamily="18" charset="0"/>
                  <a:cs typeface="Times New Roman" pitchFamily="18" charset="0"/>
                </a:rPr>
                <a:t>TP</a:t>
              </a:r>
              <a:endParaRPr lang="zh-CN" altLang="en-US" i="1" baseline="-25000" dirty="0">
                <a:latin typeface="Times New Roman" pitchFamily="18" charset="0"/>
                <a:cs typeface="Times New Roman" pitchFamily="18" charset="0"/>
              </a:endParaRPr>
            </a:p>
          </p:txBody>
        </p:sp>
        <p:sp>
          <p:nvSpPr>
            <p:cNvPr id="28" name="矩形 27"/>
            <p:cNvSpPr/>
            <p:nvPr/>
          </p:nvSpPr>
          <p:spPr>
            <a:xfrm>
              <a:off x="1752600" y="3810000"/>
              <a:ext cx="838200" cy="381000"/>
            </a:xfrm>
            <a:prstGeom prst="rect">
              <a:avLst/>
            </a:prstGeom>
          </p:spPr>
          <p:txBody>
            <a:bodyPr wrap="square">
              <a:spAutoFit/>
            </a:bodyPr>
            <a:lstStyle/>
            <a:p>
              <a:pPr algn="ctr"/>
              <a:r>
                <a:rPr lang="en-US" altLang="zh-CN" i="1" dirty="0" smtClean="0">
                  <a:latin typeface="Times New Roman" pitchFamily="18" charset="0"/>
                  <a:cs typeface="Times New Roman" pitchFamily="18" charset="0"/>
                </a:rPr>
                <a:t>D</a:t>
              </a:r>
              <a:r>
                <a:rPr lang="en-US" altLang="zh-CN" i="1" baseline="-25000" dirty="0" smtClean="0">
                  <a:latin typeface="Times New Roman" pitchFamily="18" charset="0"/>
                  <a:cs typeface="Times New Roman" pitchFamily="18" charset="0"/>
                </a:rPr>
                <a:t>P</a:t>
              </a:r>
              <a:endParaRPr lang="zh-CN" altLang="en-US" i="1" baseline="-25000" dirty="0">
                <a:latin typeface="Times New Roman" pitchFamily="18" charset="0"/>
                <a:cs typeface="Times New Roman" pitchFamily="18" charset="0"/>
              </a:endParaRPr>
            </a:p>
          </p:txBody>
        </p:sp>
        <p:sp>
          <p:nvSpPr>
            <p:cNvPr id="29" name="矩形 28"/>
            <p:cNvSpPr/>
            <p:nvPr/>
          </p:nvSpPr>
          <p:spPr>
            <a:xfrm>
              <a:off x="2438400" y="3810000"/>
              <a:ext cx="838200" cy="381000"/>
            </a:xfrm>
            <a:prstGeom prst="rect">
              <a:avLst/>
            </a:prstGeom>
          </p:spPr>
          <p:txBody>
            <a:bodyPr wrap="square">
              <a:spAutoFit/>
            </a:bodyPr>
            <a:lstStyle/>
            <a:p>
              <a:pPr algn="ctr"/>
              <a:r>
                <a:rPr lang="en-US" altLang="zh-CN" i="1" dirty="0" smtClean="0">
                  <a:latin typeface="Times New Roman" pitchFamily="18" charset="0"/>
                  <a:cs typeface="Times New Roman" pitchFamily="18" charset="0"/>
                </a:rPr>
                <a:t>D</a:t>
              </a:r>
              <a:r>
                <a:rPr lang="en-US" altLang="zh-CN" i="1" baseline="-25000" dirty="0" smtClean="0">
                  <a:latin typeface="Times New Roman" pitchFamily="18" charset="0"/>
                  <a:cs typeface="Times New Roman" pitchFamily="18" charset="0"/>
                </a:rPr>
                <a:t>TA</a:t>
              </a:r>
              <a:endParaRPr lang="zh-CN" altLang="en-US" i="1" baseline="-25000" dirty="0">
                <a:latin typeface="Times New Roman" pitchFamily="18" charset="0"/>
                <a:cs typeface="Times New Roman" pitchFamily="18" charset="0"/>
              </a:endParaRPr>
            </a:p>
          </p:txBody>
        </p:sp>
        <p:sp>
          <p:nvSpPr>
            <p:cNvPr id="30" name="矩形 29"/>
            <p:cNvSpPr/>
            <p:nvPr/>
          </p:nvSpPr>
          <p:spPr>
            <a:xfrm>
              <a:off x="3200400" y="3810000"/>
              <a:ext cx="838200" cy="381000"/>
            </a:xfrm>
            <a:prstGeom prst="rect">
              <a:avLst/>
            </a:prstGeom>
          </p:spPr>
          <p:txBody>
            <a:bodyPr wrap="square">
              <a:spAutoFit/>
            </a:bodyPr>
            <a:lstStyle/>
            <a:p>
              <a:pPr algn="ctr"/>
              <a:r>
                <a:rPr lang="en-US" altLang="zh-CN" i="1" dirty="0" smtClean="0">
                  <a:latin typeface="Times New Roman" pitchFamily="18" charset="0"/>
                  <a:cs typeface="Times New Roman" pitchFamily="18" charset="0"/>
                </a:rPr>
                <a:t>D</a:t>
              </a:r>
              <a:r>
                <a:rPr lang="en-US" altLang="zh-CN" i="1" baseline="-25000" dirty="0" smtClean="0">
                  <a:latin typeface="Times New Roman" pitchFamily="18" charset="0"/>
                  <a:cs typeface="Times New Roman" pitchFamily="18" charset="0"/>
                </a:rPr>
                <a:t>P</a:t>
              </a:r>
              <a:endParaRPr lang="zh-CN" altLang="en-US" i="1" baseline="-25000" dirty="0">
                <a:latin typeface="Times New Roman" pitchFamily="18" charset="0"/>
                <a:cs typeface="Times New Roman" pitchFamily="18" charset="0"/>
              </a:endParaRPr>
            </a:p>
          </p:txBody>
        </p:sp>
        <p:cxnSp>
          <p:nvCxnSpPr>
            <p:cNvPr id="31" name="直接连接符 30"/>
            <p:cNvCxnSpPr/>
            <p:nvPr/>
          </p:nvCxnSpPr>
          <p:spPr>
            <a:xfrm>
              <a:off x="1219200" y="2133600"/>
              <a:ext cx="2971800" cy="1588"/>
            </a:xfrm>
            <a:prstGeom prst="line">
              <a:avLst/>
            </a:prstGeom>
            <a:ln>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2" name="矩形 31"/>
            <p:cNvSpPr/>
            <p:nvPr/>
          </p:nvSpPr>
          <p:spPr>
            <a:xfrm>
              <a:off x="2286000" y="1836420"/>
              <a:ext cx="838200" cy="381000"/>
            </a:xfrm>
            <a:prstGeom prst="rect">
              <a:avLst/>
            </a:prstGeom>
          </p:spPr>
          <p:txBody>
            <a:bodyPr wrap="square">
              <a:spAutoFit/>
            </a:bodyPr>
            <a:lstStyle/>
            <a:p>
              <a:pPr algn="ctr"/>
              <a:r>
                <a:rPr lang="en-US" altLang="zh-CN" i="1" dirty="0" smtClean="0">
                  <a:latin typeface="Times New Roman" pitchFamily="18" charset="0"/>
                  <a:cs typeface="Times New Roman" pitchFamily="18" charset="0"/>
                </a:rPr>
                <a:t>S</a:t>
              </a:r>
              <a:endParaRPr lang="zh-CN" altLang="en-US" i="1" baseline="-25000" dirty="0">
                <a:latin typeface="Times New Roman" pitchFamily="18" charset="0"/>
                <a:cs typeface="Times New Roman" pitchFamily="18" charset="0"/>
              </a:endParaRPr>
            </a:p>
          </p:txBody>
        </p:sp>
        <p:sp>
          <p:nvSpPr>
            <p:cNvPr id="33" name="矩形 32"/>
            <p:cNvSpPr/>
            <p:nvPr/>
          </p:nvSpPr>
          <p:spPr>
            <a:xfrm>
              <a:off x="1905000" y="2209800"/>
              <a:ext cx="685800" cy="30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dirty="0" err="1" smtClean="0">
                  <a:solidFill>
                    <a:schemeClr val="tx1"/>
                  </a:solidFill>
                  <a:latin typeface="Times New Roman" panose="02020603050405020304" pitchFamily="18" charset="0"/>
                  <a:cs typeface="Times New Roman" panose="02020603050405020304" pitchFamily="18" charset="0"/>
                </a:rPr>
                <a:t>Pkt</a:t>
              </a:r>
              <a:endParaRPr lang="zh-CN" altLang="en-US" sz="1400" dirty="0" smtClean="0">
                <a:solidFill>
                  <a:schemeClr val="tx1"/>
                </a:solidFill>
                <a:latin typeface="Times New Roman" panose="02020603050405020304" pitchFamily="18" charset="0"/>
                <a:cs typeface="Times New Roman" panose="02020603050405020304" pitchFamily="18" charset="0"/>
              </a:endParaRPr>
            </a:p>
          </p:txBody>
        </p:sp>
        <p:sp>
          <p:nvSpPr>
            <p:cNvPr id="35" name="矩形 34"/>
            <p:cNvSpPr/>
            <p:nvPr/>
          </p:nvSpPr>
          <p:spPr>
            <a:xfrm>
              <a:off x="2590800" y="2209800"/>
              <a:ext cx="609600" cy="30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dirty="0" err="1" smtClean="0">
                  <a:solidFill>
                    <a:schemeClr val="tx1"/>
                  </a:solidFill>
                  <a:latin typeface="Times New Roman" panose="02020603050405020304" pitchFamily="18" charset="0"/>
                  <a:cs typeface="Times New Roman" panose="02020603050405020304" pitchFamily="18" charset="0"/>
                </a:rPr>
                <a:t>Pkt</a:t>
              </a:r>
              <a:endParaRPr lang="zh-CN" altLang="en-US" sz="1400" dirty="0" smtClean="0">
                <a:solidFill>
                  <a:schemeClr val="tx1"/>
                </a:solidFill>
                <a:latin typeface="Times New Roman" panose="02020603050405020304" pitchFamily="18" charset="0"/>
                <a:cs typeface="Times New Roman" panose="02020603050405020304" pitchFamily="18" charset="0"/>
              </a:endParaRPr>
            </a:p>
          </p:txBody>
        </p:sp>
        <p:sp>
          <p:nvSpPr>
            <p:cNvPr id="39" name="矩形 38"/>
            <p:cNvSpPr/>
            <p:nvPr/>
          </p:nvSpPr>
          <p:spPr>
            <a:xfrm>
              <a:off x="3200400" y="2209800"/>
              <a:ext cx="685800" cy="30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dirty="0" err="1" smtClean="0">
                  <a:solidFill>
                    <a:schemeClr val="tx1"/>
                  </a:solidFill>
                  <a:latin typeface="Times New Roman" panose="02020603050405020304" pitchFamily="18" charset="0"/>
                  <a:cs typeface="Times New Roman" panose="02020603050405020304" pitchFamily="18" charset="0"/>
                </a:rPr>
                <a:t>Pkt</a:t>
              </a:r>
              <a:endParaRPr lang="zh-CN" altLang="en-US" sz="1400" dirty="0" smtClean="0">
                <a:solidFill>
                  <a:schemeClr val="tx1"/>
                </a:solidFill>
                <a:latin typeface="Times New Roman" panose="02020603050405020304" pitchFamily="18" charset="0"/>
                <a:cs typeface="Times New Roman" panose="02020603050405020304" pitchFamily="18" charset="0"/>
              </a:endParaRPr>
            </a:p>
          </p:txBody>
        </p:sp>
        <p:sp>
          <p:nvSpPr>
            <p:cNvPr id="42" name="矩形 41"/>
            <p:cNvSpPr/>
            <p:nvPr/>
          </p:nvSpPr>
          <p:spPr>
            <a:xfrm>
              <a:off x="3886200" y="2209800"/>
              <a:ext cx="685800" cy="30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dirty="0" err="1" smtClean="0">
                  <a:solidFill>
                    <a:schemeClr val="tx1"/>
                  </a:solidFill>
                  <a:latin typeface="Times New Roman" panose="02020603050405020304" pitchFamily="18" charset="0"/>
                  <a:cs typeface="Times New Roman" panose="02020603050405020304" pitchFamily="18" charset="0"/>
                </a:rPr>
                <a:t>Pkt</a:t>
              </a:r>
              <a:endParaRPr lang="zh-CN" altLang="en-US" sz="1400" dirty="0" smtClean="0">
                <a:solidFill>
                  <a:schemeClr val="tx1"/>
                </a:solidFill>
                <a:latin typeface="Times New Roman" panose="02020603050405020304" pitchFamily="18" charset="0"/>
                <a:cs typeface="Times New Roman" panose="02020603050405020304" pitchFamily="18" charset="0"/>
              </a:endParaRPr>
            </a:p>
          </p:txBody>
        </p:sp>
        <p:cxnSp>
          <p:nvCxnSpPr>
            <p:cNvPr id="44" name="直接连接符 43"/>
            <p:cNvCxnSpPr/>
            <p:nvPr/>
          </p:nvCxnSpPr>
          <p:spPr>
            <a:xfrm rot="5400000" flipH="1" flipV="1">
              <a:off x="3239294" y="3009106"/>
              <a:ext cx="1905000" cy="1588"/>
            </a:xfrm>
            <a:prstGeom prst="line">
              <a:avLst/>
            </a:prstGeom>
            <a:ln w="28575">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p:nvCxnSpPr>
          <p:spPr>
            <a:xfrm>
              <a:off x="1219200" y="1905000"/>
              <a:ext cx="3352800" cy="1588"/>
            </a:xfrm>
            <a:prstGeom prst="line">
              <a:avLst/>
            </a:prstGeom>
            <a:ln>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0" name="矩形 49"/>
            <p:cNvSpPr/>
            <p:nvPr/>
          </p:nvSpPr>
          <p:spPr>
            <a:xfrm>
              <a:off x="2301240" y="1524000"/>
              <a:ext cx="1051560" cy="369332"/>
            </a:xfrm>
            <a:prstGeom prst="rect">
              <a:avLst/>
            </a:prstGeom>
          </p:spPr>
          <p:txBody>
            <a:bodyPr wrap="square">
              <a:spAutoFit/>
            </a:bodyPr>
            <a:lstStyle/>
            <a:p>
              <a:pPr algn="ctr"/>
              <a:r>
                <a:rPr lang="en-US" altLang="zh-CN" i="1" dirty="0" err="1" smtClean="0">
                  <a:latin typeface="Times New Roman" pitchFamily="18" charset="0"/>
                  <a:cs typeface="Times New Roman" pitchFamily="18" charset="0"/>
                </a:rPr>
                <a:t>nD</a:t>
              </a:r>
              <a:r>
                <a:rPr lang="en-US" altLang="zh-CN" i="1" baseline="-25000" dirty="0" err="1" smtClean="0">
                  <a:latin typeface="Times New Roman" pitchFamily="18" charset="0"/>
                  <a:cs typeface="Times New Roman" pitchFamily="18" charset="0"/>
                </a:rPr>
                <a:t>TP</a:t>
              </a:r>
              <a:endParaRPr lang="zh-CN" altLang="en-US" i="1" baseline="-25000" dirty="0">
                <a:latin typeface="Times New Roman" pitchFamily="18" charset="0"/>
                <a:cs typeface="Times New Roman" pitchFamily="18" charset="0"/>
              </a:endParaRPr>
            </a:p>
          </p:txBody>
        </p:sp>
        <p:cxnSp>
          <p:nvCxnSpPr>
            <p:cNvPr id="54" name="直接箭头连接符 53"/>
            <p:cNvCxnSpPr/>
            <p:nvPr/>
          </p:nvCxnSpPr>
          <p:spPr>
            <a:xfrm rot="16200000" flipH="1">
              <a:off x="2590800" y="2514600"/>
              <a:ext cx="838200" cy="8382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5" name="直接箭头连接符 54"/>
            <p:cNvCxnSpPr/>
            <p:nvPr/>
          </p:nvCxnSpPr>
          <p:spPr>
            <a:xfrm rot="16200000" flipH="1">
              <a:off x="3200400" y="2514600"/>
              <a:ext cx="838200" cy="8382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6" name="直接箭头连接符 55"/>
            <p:cNvCxnSpPr/>
            <p:nvPr/>
          </p:nvCxnSpPr>
          <p:spPr>
            <a:xfrm rot="16200000" flipH="1">
              <a:off x="3886200" y="2514600"/>
              <a:ext cx="838200" cy="8382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wipe(left)">
                                      <p:cBhvr>
                                        <p:cTn id="7" dur="500"/>
                                        <p:tgtEl>
                                          <p:spTgt spid="5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up)">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up)">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up)">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up)">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Efficiency when there are errors</a:t>
            </a:r>
            <a:endParaRPr lang="zh-CN" altLang="en-US" dirty="0"/>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p:txBody>
              <a:bodyPr>
                <a:normAutofit/>
              </a:bodyPr>
              <a:lstStyle/>
              <a:p>
                <a14:m>
                  <m:oMath xmlns:m="http://schemas.openxmlformats.org/officeDocument/2006/math">
                    <m:r>
                      <a:rPr lang="en-US" altLang="zh-CN" sz="2400" b="0" i="1" smtClean="0">
                        <a:latin typeface="Cambria Math" panose="02040503050406030204" pitchFamily="18" charset="0"/>
                      </a:rPr>
                      <m:t>𝑃</m:t>
                    </m:r>
                  </m:oMath>
                </a14:m>
                <a:r>
                  <a:rPr lang="en-US" altLang="zh-CN" sz="2400" dirty="0" smtClean="0"/>
                  <a:t>: </a:t>
                </a:r>
                <a:r>
                  <a:rPr lang="en-US" altLang="zh-CN" sz="2400" dirty="0"/>
                  <a:t>probability that a </a:t>
                </a:r>
                <a:r>
                  <a:rPr lang="en-US" altLang="zh-CN" sz="2400" dirty="0" smtClean="0"/>
                  <a:t>frame arriving at B </a:t>
                </a:r>
                <a:r>
                  <a:rPr lang="en-US" altLang="zh-CN" sz="2400" dirty="0"/>
                  <a:t>contains </a:t>
                </a:r>
                <a:r>
                  <a:rPr lang="en-US" altLang="zh-CN" sz="2400" dirty="0" smtClean="0"/>
                  <a:t>errors</a:t>
                </a:r>
              </a:p>
              <a:p>
                <a14:m>
                  <m:oMath xmlns:m="http://schemas.openxmlformats.org/officeDocument/2006/math">
                    <m:r>
                      <a:rPr lang="en-US" altLang="zh-CN" sz="2400" b="0" i="1" smtClean="0">
                        <a:latin typeface="Cambria Math" panose="02040503050406030204" pitchFamily="18" charset="0"/>
                      </a:rPr>
                      <m:t>𝛾</m:t>
                    </m:r>
                  </m:oMath>
                </a14:m>
                <a:r>
                  <a:rPr lang="en-US" altLang="zh-CN" sz="2400" dirty="0" smtClean="0"/>
                  <a:t>: </a:t>
                </a:r>
                <a:r>
                  <a:rPr lang="en-US" altLang="zh-CN" sz="2400" dirty="0"/>
                  <a:t>expected number of transmitted frames from A to B per successfully accepted packet at </a:t>
                </a:r>
                <a:r>
                  <a:rPr lang="en-US" altLang="zh-CN" sz="2400" dirty="0" smtClean="0"/>
                  <a:t>B</a:t>
                </a:r>
              </a:p>
              <a:p>
                <a:r>
                  <a:rPr lang="en-US" altLang="zh-CN" sz="2400" dirty="0" smtClean="0"/>
                  <a:t>Assumption: </a:t>
                </a:r>
              </a:p>
              <a:p>
                <a:pPr lvl="1"/>
                <a:r>
                  <a:rPr lang="en-US" altLang="zh-CN" sz="2000" dirty="0" smtClean="0"/>
                  <a:t>A is always busy transmitting frames</a:t>
                </a:r>
              </a:p>
              <a:p>
                <a:pPr lvl="1"/>
                <a:r>
                  <a:rPr lang="en-US" altLang="zh-CN" sz="2000" dirty="0" smtClean="0"/>
                  <a:t>Error of successive </a:t>
                </a:r>
                <a:r>
                  <a:rPr lang="en-US" altLang="zh-CN" sz="2000" dirty="0"/>
                  <a:t>frames </a:t>
                </a:r>
                <a:r>
                  <a:rPr lang="en-US" altLang="zh-CN" sz="2000" dirty="0" smtClean="0"/>
                  <a:t>is independent </a:t>
                </a:r>
                <a:endParaRPr lang="en-US" altLang="zh-CN" sz="2000" i="1" dirty="0">
                  <a:latin typeface="Cambria Math" panose="02040503050406030204" pitchFamily="18" charset="0"/>
                </a:endParaRPr>
              </a:p>
              <a:p>
                <a:pPr marL="0" indent="0">
                  <a:buNone/>
                </a:pPr>
                <a14:m>
                  <m:oMath xmlns:m="http://schemas.openxmlformats.org/officeDocument/2006/math">
                    <m:r>
                      <a:rPr lang="en-US" altLang="zh-CN" sz="2400" i="1">
                        <a:latin typeface="Cambria Math" panose="02040503050406030204" pitchFamily="18" charset="0"/>
                      </a:rPr>
                      <m:t>𝛾</m:t>
                    </m:r>
                  </m:oMath>
                </a14:m>
                <a:r>
                  <a:rPr lang="en-US" altLang="zh-CN" sz="2400" dirty="0" smtClean="0"/>
                  <a:t> can</a:t>
                </a:r>
                <a:r>
                  <a:rPr lang="zh-CN" altLang="en-US" sz="2400" dirty="0" smtClean="0"/>
                  <a:t> </a:t>
                </a:r>
                <a:r>
                  <a:rPr lang="en-US" altLang="zh-CN" sz="2400" dirty="0" smtClean="0"/>
                  <a:t>be derived recursively</a:t>
                </a:r>
              </a:p>
              <a:p>
                <a:pPr marL="0" indent="0">
                  <a:buNone/>
                </a:pPr>
                <a14:m>
                  <m:oMathPara xmlns:m="http://schemas.openxmlformats.org/officeDocument/2006/math">
                    <m:oMathParaPr>
                      <m:jc m:val="centerGroup"/>
                    </m:oMathParaPr>
                    <m:oMath xmlns:m="http://schemas.openxmlformats.org/officeDocument/2006/math">
                      <m:r>
                        <a:rPr lang="en-US" altLang="zh-CN" sz="2400" i="1">
                          <a:latin typeface="Cambria Math" panose="02040503050406030204" pitchFamily="18" charset="0"/>
                        </a:rPr>
                        <m:t>𝛾</m:t>
                      </m:r>
                      <m:r>
                        <a:rPr lang="en-US" altLang="zh-CN" sz="2400" b="0" i="1" smtClean="0">
                          <a:latin typeface="Cambria Math" panose="02040503050406030204" pitchFamily="18" charset="0"/>
                        </a:rPr>
                        <m:t>=</m:t>
                      </m:r>
                      <m:d>
                        <m:dPr>
                          <m:ctrlPr>
                            <a:rPr lang="en-US" altLang="zh-CN" sz="2400" b="0" i="1" smtClean="0">
                              <a:latin typeface="Cambria Math" panose="02040503050406030204" pitchFamily="18" charset="0"/>
                            </a:rPr>
                          </m:ctrlPr>
                        </m:dPr>
                        <m:e>
                          <m:r>
                            <a:rPr lang="en-US" altLang="zh-CN" sz="2400" b="0" i="1" smtClean="0">
                              <a:latin typeface="Cambria Math" panose="02040503050406030204" pitchFamily="18" charset="0"/>
                            </a:rPr>
                            <m:t>1−</m:t>
                          </m:r>
                          <m:r>
                            <a:rPr lang="en-US" altLang="zh-CN" sz="2400" b="0" i="1" smtClean="0">
                              <a:latin typeface="Cambria Math" panose="02040503050406030204" pitchFamily="18" charset="0"/>
                            </a:rPr>
                            <m:t>𝑃</m:t>
                          </m:r>
                        </m:e>
                      </m:d>
                      <m:r>
                        <a:rPr lang="en-US" altLang="zh-CN" sz="2400" b="0" i="1" smtClean="0">
                          <a:latin typeface="Cambria Math" panose="02040503050406030204" pitchFamily="18" charset="0"/>
                        </a:rPr>
                        <m:t>×1+</m:t>
                      </m:r>
                      <m:r>
                        <a:rPr lang="en-US" altLang="zh-CN" sz="2400" b="0" i="1" smtClean="0">
                          <a:latin typeface="Cambria Math" panose="02040503050406030204" pitchFamily="18" charset="0"/>
                        </a:rPr>
                        <m:t>𝑃</m:t>
                      </m:r>
                      <m:r>
                        <a:rPr lang="en-US" altLang="zh-CN" sz="2400" b="0" i="1" smtClean="0">
                          <a:latin typeface="Cambria Math" panose="02040503050406030204" pitchFamily="18" charset="0"/>
                        </a:rPr>
                        <m:t>×</m:t>
                      </m:r>
                      <m:d>
                        <m:dPr>
                          <m:ctrlPr>
                            <a:rPr lang="en-US" altLang="zh-CN" sz="2400" b="0" i="1" smtClean="0">
                              <a:latin typeface="Cambria Math" panose="02040503050406030204" pitchFamily="18" charset="0"/>
                            </a:rPr>
                          </m:ctrlPr>
                        </m:dPr>
                        <m:e>
                          <m:r>
                            <a:rPr lang="en-US" altLang="zh-CN" sz="2400" b="0" i="1" smtClean="0">
                              <a:latin typeface="Cambria Math" panose="02040503050406030204" pitchFamily="18" charset="0"/>
                            </a:rPr>
                            <m:t>𝑁</m:t>
                          </m:r>
                          <m:r>
                            <a:rPr lang="en-US" altLang="zh-CN" sz="2400" b="0" i="1" smtClean="0">
                              <a:latin typeface="Cambria Math" panose="02040503050406030204" pitchFamily="18" charset="0"/>
                            </a:rPr>
                            <m:t>+</m:t>
                          </m:r>
                          <m:r>
                            <a:rPr lang="en-US" altLang="zh-CN" sz="2400" b="0" i="1" smtClean="0">
                              <a:latin typeface="Cambria Math" panose="02040503050406030204" pitchFamily="18" charset="0"/>
                            </a:rPr>
                            <m:t>𝛾</m:t>
                          </m:r>
                        </m:e>
                      </m:d>
                    </m:oMath>
                  </m:oMathPara>
                </a14:m>
                <a:endParaRPr lang="en-US" altLang="zh-CN" sz="2400" b="0" dirty="0" smtClean="0"/>
              </a:p>
              <a:p>
                <a:pPr marL="0" indent="0">
                  <a:buNone/>
                </a:pPr>
                <a:r>
                  <a:rPr lang="en-US" altLang="zh-CN" sz="2400" dirty="0" smtClean="0"/>
                  <a:t>It follows that the efficiency (or throughput)</a:t>
                </a:r>
              </a:p>
              <a:p>
                <a:pPr marL="0" indent="0">
                  <a:buNone/>
                </a:pPr>
                <a14:m>
                  <m:oMathPara xmlns:m="http://schemas.openxmlformats.org/officeDocument/2006/math">
                    <m:oMathParaPr>
                      <m:jc m:val="centerGroup"/>
                    </m:oMathParaPr>
                    <m:oMath xmlns:m="http://schemas.openxmlformats.org/officeDocument/2006/math">
                      <m:r>
                        <a:rPr lang="en-US" altLang="zh-CN" sz="2400" b="0" i="1" smtClean="0">
                          <a:latin typeface="Cambria Math" panose="02040503050406030204" pitchFamily="18" charset="0"/>
                        </a:rPr>
                        <m:t>𝜂</m:t>
                      </m:r>
                      <m:r>
                        <a:rPr lang="en-US" altLang="zh-CN" sz="2400" b="0" i="1" smtClean="0">
                          <a:latin typeface="Cambria Math" panose="02040503050406030204" pitchFamily="18" charset="0"/>
                        </a:rPr>
                        <m:t>=1/</m:t>
                      </m:r>
                      <m:r>
                        <a:rPr lang="en-US" altLang="zh-CN" sz="2400" i="1">
                          <a:latin typeface="Cambria Math" panose="02040503050406030204" pitchFamily="18" charset="0"/>
                        </a:rPr>
                        <m:t>𝛾</m:t>
                      </m:r>
                      <m:r>
                        <a:rPr lang="en-US" altLang="zh-CN" sz="2400" i="1">
                          <a:latin typeface="Cambria Math" panose="02040503050406030204" pitchFamily="18" charset="0"/>
                        </a:rPr>
                        <m:t>=</m:t>
                      </m:r>
                      <m:f>
                        <m:fPr>
                          <m:ctrlPr>
                            <a:rPr lang="en-US" altLang="zh-CN" sz="2400" b="0" i="1" smtClean="0">
                              <a:latin typeface="Cambria Math" panose="02040503050406030204" pitchFamily="18" charset="0"/>
                            </a:rPr>
                          </m:ctrlPr>
                        </m:fPr>
                        <m:num>
                          <m:r>
                            <a:rPr lang="en-US" altLang="zh-CN" sz="2400" b="0" i="1" smtClean="0">
                              <a:latin typeface="Cambria Math" panose="02040503050406030204" pitchFamily="18" charset="0"/>
                            </a:rPr>
                            <m:t>1−</m:t>
                          </m:r>
                          <m:r>
                            <a:rPr lang="en-US" altLang="zh-CN" sz="2400" b="0" i="1" smtClean="0">
                              <a:latin typeface="Cambria Math" panose="02040503050406030204" pitchFamily="18" charset="0"/>
                            </a:rPr>
                            <m:t>𝑃</m:t>
                          </m:r>
                        </m:num>
                        <m:den>
                          <m:r>
                            <a:rPr lang="en-US" altLang="zh-CN" sz="2400" b="0" i="1" smtClean="0">
                              <a:latin typeface="Cambria Math" panose="02040503050406030204" pitchFamily="18" charset="0"/>
                            </a:rPr>
                            <m:t>1+</m:t>
                          </m:r>
                          <m:d>
                            <m:dPr>
                              <m:ctrlPr>
                                <a:rPr lang="en-US" altLang="zh-CN" sz="2400" b="0" i="1" smtClean="0">
                                  <a:latin typeface="Cambria Math" panose="02040503050406030204" pitchFamily="18" charset="0"/>
                                </a:rPr>
                              </m:ctrlPr>
                            </m:dPr>
                            <m:e>
                              <m:r>
                                <a:rPr lang="en-US" altLang="zh-CN" sz="2400" b="0" i="1" smtClean="0">
                                  <a:latin typeface="Cambria Math" panose="02040503050406030204" pitchFamily="18" charset="0"/>
                                </a:rPr>
                                <m:t>𝑁</m:t>
                              </m:r>
                              <m:r>
                                <a:rPr lang="en-US" altLang="zh-CN" sz="2400" b="0" i="1" smtClean="0">
                                  <a:latin typeface="Cambria Math" panose="02040503050406030204" pitchFamily="18" charset="0"/>
                                </a:rPr>
                                <m:t>−1</m:t>
                              </m:r>
                            </m:e>
                          </m:d>
                          <m:r>
                            <a:rPr lang="en-US" altLang="zh-CN" sz="2400" b="0" i="1" smtClean="0">
                              <a:latin typeface="Cambria Math" panose="02040503050406030204" pitchFamily="18" charset="0"/>
                            </a:rPr>
                            <m:t>𝑃</m:t>
                          </m:r>
                        </m:den>
                      </m:f>
                    </m:oMath>
                  </m:oMathPara>
                </a14:m>
                <a:endParaRPr lang="en-US" altLang="zh-CN" sz="2400" b="0" dirty="0" smtClean="0"/>
              </a:p>
              <a:p>
                <a:pPr marL="0" indent="0">
                  <a:buNone/>
                </a:pPr>
                <a:endParaRPr lang="zh-CN" altLang="en-US" sz="2400" dirty="0"/>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blipFill rotWithShape="0">
                <a:blip r:embed="rId3"/>
                <a:stretch>
                  <a:fillRect l="-1111" t="-1000"/>
                </a:stretch>
              </a:blipFill>
            </p:spPr>
            <p:txBody>
              <a:bodyPr/>
              <a:lstStyle/>
              <a:p>
                <a:r>
                  <a:rPr lang="zh-CN" altLang="en-US">
                    <a:noFill/>
                  </a:rPr>
                  <a:t> </a:t>
                </a:r>
              </a:p>
            </p:txBody>
          </p:sp>
        </mc:Fallback>
      </mc:AlternateContent>
      <p:sp>
        <p:nvSpPr>
          <p:cNvPr id="4" name="灯片编号占位符 3"/>
          <p:cNvSpPr>
            <a:spLocks noGrp="1"/>
          </p:cNvSpPr>
          <p:nvPr>
            <p:ph type="sldNum" sz="quarter" idx="10"/>
          </p:nvPr>
        </p:nvSpPr>
        <p:spPr/>
        <p:txBody>
          <a:bodyPr/>
          <a:lstStyle/>
          <a:p>
            <a:pPr>
              <a:defRPr/>
            </a:pPr>
            <a:fld id="{8E002F28-71A6-4468-B8DB-D78B04AC4AC8}" type="slidenum">
              <a:rPr lang="en-US" altLang="zh-CN" smtClean="0"/>
              <a:pPr>
                <a:defRPr/>
              </a:pPr>
              <a:t>24</a:t>
            </a:fld>
            <a:endParaRPr lang="en-US" dirty="0"/>
          </a:p>
        </p:txBody>
      </p:sp>
    </p:spTree>
    <p:extLst>
      <p:ext uri="{BB962C8B-B14F-4D97-AF65-F5344CB8AC3E}">
        <p14:creationId xmlns:p14="http://schemas.microsoft.com/office/powerpoint/2010/main" val="38580462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Notes on go back N</a:t>
            </a:r>
            <a:endParaRPr lang="zh-CN" altLang="en-US" dirty="0"/>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p:txBody>
              <a:bodyPr>
                <a:normAutofit fontScale="70000" lnSpcReduction="20000"/>
              </a:bodyPr>
              <a:lstStyle/>
              <a:p>
                <a:r>
                  <a:rPr lang="en-US" altLang="zh-CN" dirty="0" smtClean="0"/>
                  <a:t>No buffering required at the receiver </a:t>
                </a:r>
              </a:p>
              <a:p>
                <a:r>
                  <a:rPr lang="en-US" altLang="zh-CN" dirty="0" smtClean="0"/>
                  <a:t>Sender must buffer up to N packets while waiting for their ACK </a:t>
                </a:r>
              </a:p>
              <a:p>
                <a:r>
                  <a:rPr lang="en-US" altLang="zh-CN" dirty="0" smtClean="0"/>
                  <a:t>Sender must re-send entire window in the event of an error </a:t>
                </a:r>
              </a:p>
              <a:p>
                <a:r>
                  <a:rPr lang="en-US" altLang="zh-CN" dirty="0" smtClean="0"/>
                  <a:t>Packets can be numbered modulo </a:t>
                </a:r>
                <a14:m>
                  <m:oMath xmlns:m="http://schemas.openxmlformats.org/officeDocument/2006/math">
                    <m:r>
                      <a:rPr lang="en-US" altLang="zh-CN" i="1" dirty="0" smtClean="0">
                        <a:latin typeface="Cambria Math" panose="02040503050406030204" pitchFamily="18" charset="0"/>
                      </a:rPr>
                      <m:t>𝑀</m:t>
                    </m:r>
                  </m:oMath>
                </a14:m>
                <a:r>
                  <a:rPr lang="en-US" altLang="zh-CN" dirty="0" smtClean="0"/>
                  <a:t> where </a:t>
                </a:r>
                <a14:m>
                  <m:oMath xmlns:m="http://schemas.openxmlformats.org/officeDocument/2006/math">
                    <m:r>
                      <a:rPr lang="en-US" altLang="zh-CN" i="1" dirty="0" smtClean="0">
                        <a:latin typeface="Cambria Math" panose="02040503050406030204" pitchFamily="18" charset="0"/>
                      </a:rPr>
                      <m:t>𝑀</m:t>
                    </m:r>
                    <m:r>
                      <a:rPr lang="en-US" altLang="zh-CN" i="1" dirty="0" smtClean="0">
                        <a:latin typeface="Cambria Math" panose="02040503050406030204" pitchFamily="18" charset="0"/>
                      </a:rPr>
                      <m:t>&gt;</m:t>
                    </m:r>
                    <m:r>
                      <a:rPr lang="en-US" altLang="zh-CN" i="1" dirty="0" smtClean="0">
                        <a:latin typeface="Cambria Math" panose="02040503050406030204" pitchFamily="18" charset="0"/>
                      </a:rPr>
                      <m:t>𝑁</m:t>
                    </m:r>
                  </m:oMath>
                </a14:m>
                <a:r>
                  <a:rPr lang="en-US" altLang="zh-CN" dirty="0" smtClean="0"/>
                  <a:t> </a:t>
                </a:r>
              </a:p>
              <a:p>
                <a:pPr lvl="1"/>
                <a:r>
                  <a:rPr lang="en-US" altLang="zh-CN" dirty="0" smtClean="0"/>
                  <a:t>Because at most N packets can be sent simultaneously </a:t>
                </a:r>
              </a:p>
              <a:p>
                <a:r>
                  <a:rPr lang="en-US" altLang="zh-CN" dirty="0" smtClean="0"/>
                  <a:t>Receiver can only accept packets in order </a:t>
                </a:r>
              </a:p>
              <a:p>
                <a:pPr lvl="1"/>
                <a:r>
                  <a:rPr lang="en-US" altLang="zh-CN" dirty="0" smtClean="0"/>
                  <a:t>Receiver must deliver packets in order to higher layer </a:t>
                </a:r>
              </a:p>
              <a:p>
                <a:pPr lvl="1"/>
                <a:r>
                  <a:rPr lang="en-US" altLang="zh-CN" dirty="0" smtClean="0"/>
                  <a:t>Cannot accept packet </a:t>
                </a:r>
                <a14:m>
                  <m:oMath xmlns:m="http://schemas.openxmlformats.org/officeDocument/2006/math">
                    <m:r>
                      <a:rPr lang="en-US" altLang="zh-CN" i="1" dirty="0" smtClean="0">
                        <a:latin typeface="Cambria Math" panose="02040503050406030204" pitchFamily="18" charset="0"/>
                      </a:rPr>
                      <m:t>𝑖</m:t>
                    </m:r>
                    <m:r>
                      <a:rPr lang="en-US" altLang="zh-CN" i="1" dirty="0" smtClean="0">
                        <a:latin typeface="Cambria Math" panose="02040503050406030204" pitchFamily="18" charset="0"/>
                      </a:rPr>
                      <m:t>+1</m:t>
                    </m:r>
                  </m:oMath>
                </a14:m>
                <a:r>
                  <a:rPr lang="en-US" altLang="zh-CN" dirty="0" smtClean="0"/>
                  <a:t> before packet </a:t>
                </a:r>
                <a14:m>
                  <m:oMath xmlns:m="http://schemas.openxmlformats.org/officeDocument/2006/math">
                    <m:r>
                      <a:rPr lang="en-US" altLang="zh-CN" i="1" dirty="0" smtClean="0">
                        <a:latin typeface="Cambria Math" panose="02040503050406030204" pitchFamily="18" charset="0"/>
                      </a:rPr>
                      <m:t>𝑖</m:t>
                    </m:r>
                  </m:oMath>
                </a14:m>
                <a:r>
                  <a:rPr lang="en-US" altLang="zh-CN" dirty="0" smtClean="0"/>
                  <a:t> </a:t>
                </a:r>
              </a:p>
              <a:p>
                <a:pPr lvl="1"/>
                <a:r>
                  <a:rPr lang="en-US" altLang="zh-CN" dirty="0" smtClean="0"/>
                  <a:t>This removes the need for buffering </a:t>
                </a:r>
              </a:p>
              <a:p>
                <a:pPr lvl="1"/>
                <a:r>
                  <a:rPr lang="en-US" altLang="zh-CN" dirty="0" smtClean="0"/>
                  <a:t>This introduces the need to re-send the entire window upon error </a:t>
                </a:r>
              </a:p>
              <a:p>
                <a:r>
                  <a:rPr lang="en-US" altLang="zh-CN" dirty="0" smtClean="0"/>
                  <a:t>The major problem with Go Back N is this need to re-send the entire window when an error occurs. This is due to the fact that the receiver can only accept packets in order </a:t>
                </a:r>
              </a:p>
              <a:p>
                <a:endParaRPr lang="zh-CN" altLang="en-US" dirty="0"/>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blipFill rotWithShape="0">
                <a:blip r:embed="rId2"/>
                <a:stretch>
                  <a:fillRect l="-815" t="-2250" r="-1407"/>
                </a:stretch>
              </a:blipFill>
            </p:spPr>
            <p:txBody>
              <a:bodyPr/>
              <a:lstStyle/>
              <a:p>
                <a:r>
                  <a:rPr lang="zh-CN" altLang="en-US">
                    <a:noFill/>
                  </a:rPr>
                  <a:t> </a:t>
                </a:r>
              </a:p>
            </p:txBody>
          </p:sp>
        </mc:Fallback>
      </mc:AlternateContent>
      <p:sp>
        <p:nvSpPr>
          <p:cNvPr id="4" name="灯片编号占位符 3"/>
          <p:cNvSpPr>
            <a:spLocks noGrp="1"/>
          </p:cNvSpPr>
          <p:nvPr>
            <p:ph type="sldNum" sz="quarter" idx="10"/>
          </p:nvPr>
        </p:nvSpPr>
        <p:spPr/>
        <p:txBody>
          <a:bodyPr/>
          <a:lstStyle/>
          <a:p>
            <a:pPr>
              <a:defRPr/>
            </a:pPr>
            <a:fld id="{8E002F28-71A6-4468-B8DB-D78B04AC4AC8}" type="slidenum">
              <a:rPr lang="en-US" altLang="zh-CN" smtClean="0"/>
              <a:pPr>
                <a:defRPr/>
              </a:pPr>
              <a:t>25</a:t>
            </a:fld>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Selective Repeat Protocol (SRP)</a:t>
            </a:r>
            <a:endParaRPr lang="zh-CN" altLang="en-US" dirty="0"/>
          </a:p>
        </p:txBody>
      </p:sp>
      <p:sp>
        <p:nvSpPr>
          <p:cNvPr id="3" name="内容占位符 2"/>
          <p:cNvSpPr>
            <a:spLocks noGrp="1"/>
          </p:cNvSpPr>
          <p:nvPr>
            <p:ph idx="1"/>
          </p:nvPr>
        </p:nvSpPr>
        <p:spPr/>
        <p:txBody>
          <a:bodyPr>
            <a:normAutofit/>
          </a:bodyPr>
          <a:lstStyle/>
          <a:p>
            <a:r>
              <a:rPr lang="en-US" altLang="zh-CN" sz="2400" dirty="0" smtClean="0"/>
              <a:t>Selective Repeat attempts to retransmit only those packets that are actually lost (due to errors) </a:t>
            </a:r>
          </a:p>
          <a:p>
            <a:pPr lvl="1"/>
            <a:r>
              <a:rPr lang="en-US" altLang="zh-CN" sz="2000" dirty="0" smtClean="0"/>
              <a:t>Receiver must be able to accept packets out of order </a:t>
            </a:r>
          </a:p>
          <a:p>
            <a:pPr lvl="1"/>
            <a:r>
              <a:rPr lang="en-US" altLang="zh-CN" sz="2000" dirty="0" smtClean="0"/>
              <a:t>Since receiver must release packets to higher layer in order, the receiver must be able to buffer some packets </a:t>
            </a:r>
          </a:p>
          <a:p>
            <a:endParaRPr lang="zh-CN" altLang="en-US" sz="2000" dirty="0" smtClean="0"/>
          </a:p>
          <a:p>
            <a:r>
              <a:rPr lang="en-US" altLang="zh-CN" sz="2400" dirty="0" smtClean="0"/>
              <a:t>Retransmission requests</a:t>
            </a:r>
          </a:p>
          <a:p>
            <a:pPr lvl="1"/>
            <a:r>
              <a:rPr lang="en-US" altLang="zh-CN" sz="2000" dirty="0" smtClean="0"/>
              <a:t>Implicit: The receiver acknowledges every good packet, packets that are not </a:t>
            </a:r>
            <a:r>
              <a:rPr lang="en-US" altLang="zh-CN" sz="2000" dirty="0" err="1" smtClean="0"/>
              <a:t>ACKed</a:t>
            </a:r>
            <a:r>
              <a:rPr lang="en-US" altLang="zh-CN" sz="2000" dirty="0" smtClean="0"/>
              <a:t> before a time-out are assumed lost or in error. </a:t>
            </a:r>
          </a:p>
          <a:p>
            <a:pPr lvl="1"/>
            <a:r>
              <a:rPr lang="en-US" altLang="zh-CN" sz="2000" dirty="0" smtClean="0"/>
              <a:t>Explicit: An explicit NAK (selective reject) can request retransmission of just one packet. This approach can expedite the retransmission but is not strictly needed</a:t>
            </a:r>
          </a:p>
          <a:p>
            <a:pPr lvl="1"/>
            <a:r>
              <a:rPr lang="en-US" altLang="zh-CN" sz="2000" dirty="0" smtClean="0"/>
              <a:t>One or both approaches are used in practice</a:t>
            </a:r>
          </a:p>
          <a:p>
            <a:pPr lvl="1"/>
            <a:endParaRPr lang="en-US" altLang="zh-CN" sz="1600" dirty="0" smtClean="0"/>
          </a:p>
          <a:p>
            <a:endParaRPr lang="zh-CN" altLang="en-US" sz="2000" dirty="0"/>
          </a:p>
        </p:txBody>
      </p:sp>
      <p:sp>
        <p:nvSpPr>
          <p:cNvPr id="4" name="灯片编号占位符 3"/>
          <p:cNvSpPr>
            <a:spLocks noGrp="1"/>
          </p:cNvSpPr>
          <p:nvPr>
            <p:ph type="sldNum" sz="quarter" idx="10"/>
          </p:nvPr>
        </p:nvSpPr>
        <p:spPr/>
        <p:txBody>
          <a:bodyPr/>
          <a:lstStyle/>
          <a:p>
            <a:pPr>
              <a:defRPr/>
            </a:pPr>
            <a:fld id="{8E002F28-71A6-4468-B8DB-D78B04AC4AC8}" type="slidenum">
              <a:rPr lang="en-US" altLang="zh-CN" smtClean="0"/>
              <a:pPr>
                <a:defRPr/>
              </a:pPr>
              <a:t>26</a:t>
            </a:fld>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SRP Rules</a:t>
            </a:r>
            <a:endParaRPr lang="zh-CN" altLang="en-US" dirty="0"/>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p:txBody>
              <a:bodyPr>
                <a:normAutofit/>
              </a:bodyPr>
              <a:lstStyle/>
              <a:p>
                <a:pPr>
                  <a:lnSpc>
                    <a:spcPct val="150000"/>
                  </a:lnSpc>
                </a:pPr>
                <a:r>
                  <a:rPr lang="en-US" altLang="zh-CN" sz="2400" dirty="0" smtClean="0"/>
                  <a:t>Window protocol just like GO Back N, with window size </a:t>
                </a:r>
                <a14:m>
                  <m:oMath xmlns:m="http://schemas.openxmlformats.org/officeDocument/2006/math">
                    <m:r>
                      <a:rPr lang="en-US" altLang="zh-CN" sz="2400" i="1" dirty="0" smtClean="0">
                        <a:latin typeface="Cambria Math" panose="02040503050406030204" pitchFamily="18" charset="0"/>
                      </a:rPr>
                      <m:t>𝑛</m:t>
                    </m:r>
                  </m:oMath>
                </a14:m>
                <a:endParaRPr lang="en-US" altLang="zh-CN" sz="2400" dirty="0" smtClean="0"/>
              </a:p>
              <a:p>
                <a:pPr>
                  <a:lnSpc>
                    <a:spcPct val="150000"/>
                  </a:lnSpc>
                </a:pPr>
                <a:r>
                  <a:rPr lang="en-US" altLang="zh-CN" sz="2400" dirty="0" smtClean="0"/>
                  <a:t>Packets are numbered modulus </a:t>
                </a:r>
                <a14:m>
                  <m:oMath xmlns:m="http://schemas.openxmlformats.org/officeDocument/2006/math">
                    <m:r>
                      <a:rPr lang="en-US" altLang="zh-CN" sz="2400" i="1" dirty="0" smtClean="0">
                        <a:latin typeface="Cambria Math" panose="02040503050406030204" pitchFamily="18" charset="0"/>
                      </a:rPr>
                      <m:t>𝑀</m:t>
                    </m:r>
                  </m:oMath>
                </a14:m>
                <a:r>
                  <a:rPr lang="en-US" altLang="zh-CN" sz="2400" dirty="0" smtClean="0"/>
                  <a:t> where </a:t>
                </a:r>
                <a14:m>
                  <m:oMath xmlns:m="http://schemas.openxmlformats.org/officeDocument/2006/math">
                    <m:r>
                      <a:rPr lang="en-US" altLang="zh-CN" sz="2400" i="1" dirty="0" smtClean="0">
                        <a:latin typeface="Cambria Math" panose="02040503050406030204" pitchFamily="18" charset="0"/>
                      </a:rPr>
                      <m:t>𝑀</m:t>
                    </m:r>
                    <m:r>
                      <a:rPr lang="en-US" altLang="zh-CN" sz="2400" i="1" dirty="0" smtClean="0">
                        <a:latin typeface="Cambria Math" panose="02040503050406030204" pitchFamily="18" charset="0"/>
                      </a:rPr>
                      <m:t>≥2</m:t>
                    </m:r>
                    <m:r>
                      <a:rPr lang="en-US" altLang="zh-CN" sz="2400" i="1" dirty="0" smtClean="0">
                        <a:latin typeface="Cambria Math" panose="02040503050406030204" pitchFamily="18" charset="0"/>
                      </a:rPr>
                      <m:t>𝑛</m:t>
                    </m:r>
                    <m:r>
                      <a:rPr lang="en-US" altLang="zh-CN" sz="2400" i="1" dirty="0" smtClean="0">
                        <a:latin typeface="Cambria Math" panose="02040503050406030204" pitchFamily="18" charset="0"/>
                      </a:rPr>
                      <m:t> </m:t>
                    </m:r>
                  </m:oMath>
                </a14:m>
                <a:endParaRPr lang="en-US" altLang="zh-CN" sz="2400" dirty="0" smtClean="0"/>
              </a:p>
              <a:p>
                <a:r>
                  <a:rPr lang="en-US" altLang="zh-CN" sz="2400" dirty="0" smtClean="0"/>
                  <a:t>Sender can transmit new packets as long as their number is within </a:t>
                </a:r>
                <a14:m>
                  <m:oMath xmlns:m="http://schemas.openxmlformats.org/officeDocument/2006/math">
                    <m:r>
                      <a:rPr lang="en-US" altLang="zh-CN" sz="2400" i="1" dirty="0" smtClean="0">
                        <a:latin typeface="Cambria Math" panose="02040503050406030204" pitchFamily="18" charset="0"/>
                      </a:rPr>
                      <m:t>𝑛</m:t>
                    </m:r>
                  </m:oMath>
                </a14:m>
                <a:r>
                  <a:rPr lang="en-US" altLang="zh-CN" sz="2400" dirty="0" smtClean="0"/>
                  <a:t> of all un-</a:t>
                </a:r>
                <a:r>
                  <a:rPr lang="en-US" altLang="zh-CN" sz="2400" dirty="0" err="1" smtClean="0"/>
                  <a:t>ACKed</a:t>
                </a:r>
                <a:r>
                  <a:rPr lang="en-US" altLang="zh-CN" sz="2400" dirty="0" smtClean="0"/>
                  <a:t> packets</a:t>
                </a:r>
              </a:p>
              <a:p>
                <a:pPr>
                  <a:lnSpc>
                    <a:spcPct val="150000"/>
                  </a:lnSpc>
                </a:pPr>
                <a:r>
                  <a:rPr lang="en-US" altLang="zh-CN" sz="2400" dirty="0" smtClean="0"/>
                  <a:t>Sender retransmits un-</a:t>
                </a:r>
                <a:r>
                  <a:rPr lang="en-US" altLang="zh-CN" sz="2400" dirty="0" err="1" smtClean="0"/>
                  <a:t>ACKed</a:t>
                </a:r>
                <a:r>
                  <a:rPr lang="en-US" altLang="zh-CN" sz="2400" dirty="0" smtClean="0"/>
                  <a:t> packets after a timeout </a:t>
                </a:r>
              </a:p>
              <a:p>
                <a:pPr>
                  <a:lnSpc>
                    <a:spcPct val="150000"/>
                  </a:lnSpc>
                </a:pPr>
                <a:r>
                  <a:rPr lang="en-US" altLang="zh-CN" sz="2400" dirty="0" smtClean="0"/>
                  <a:t>Receiver ACKs all correct packets </a:t>
                </a:r>
              </a:p>
              <a:p>
                <a:r>
                  <a:rPr lang="en-US" altLang="zh-CN" sz="2400" dirty="0" smtClean="0"/>
                  <a:t>Receiver stores correct packets until they can be delivered in order to the higher layer</a:t>
                </a:r>
                <a:endParaRPr lang="zh-CN" altLang="en-US" sz="2400" dirty="0"/>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blipFill rotWithShape="0">
                <a:blip r:embed="rId2"/>
                <a:stretch>
                  <a:fillRect l="-963"/>
                </a:stretch>
              </a:blipFill>
            </p:spPr>
            <p:txBody>
              <a:bodyPr/>
              <a:lstStyle/>
              <a:p>
                <a:r>
                  <a:rPr lang="zh-CN" altLang="en-US">
                    <a:noFill/>
                  </a:rPr>
                  <a:t> </a:t>
                </a:r>
              </a:p>
            </p:txBody>
          </p:sp>
        </mc:Fallback>
      </mc:AlternateContent>
      <p:sp>
        <p:nvSpPr>
          <p:cNvPr id="4" name="灯片编号占位符 3"/>
          <p:cNvSpPr>
            <a:spLocks noGrp="1"/>
          </p:cNvSpPr>
          <p:nvPr>
            <p:ph type="sldNum" sz="quarter" idx="10"/>
          </p:nvPr>
        </p:nvSpPr>
        <p:spPr/>
        <p:txBody>
          <a:bodyPr/>
          <a:lstStyle/>
          <a:p>
            <a:pPr>
              <a:defRPr/>
            </a:pPr>
            <a:fld id="{8E002F28-71A6-4468-B8DB-D78B04AC4AC8}" type="slidenum">
              <a:rPr lang="en-US" altLang="zh-CN" smtClean="0"/>
              <a:pPr>
                <a:defRPr/>
              </a:pPr>
              <a:t>27</a:t>
            </a:fld>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Buffering in SRP</a:t>
            </a:r>
            <a:endParaRPr lang="zh-CN" altLang="en-US" dirty="0"/>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p:txBody>
              <a:bodyPr>
                <a:normAutofit fontScale="70000" lnSpcReduction="20000"/>
              </a:bodyPr>
              <a:lstStyle/>
              <a:p>
                <a:r>
                  <a:rPr lang="en-US" altLang="zh-CN" dirty="0" smtClean="0"/>
                  <a:t>Sender must buffer all packets until they are </a:t>
                </a:r>
                <a:r>
                  <a:rPr lang="en-US" altLang="zh-CN" dirty="0" err="1" smtClean="0"/>
                  <a:t>ACKed</a:t>
                </a:r>
                <a:r>
                  <a:rPr lang="en-US" altLang="zh-CN" dirty="0" smtClean="0"/>
                  <a:t> </a:t>
                </a:r>
              </a:p>
              <a:p>
                <a:pPr lvl="1"/>
                <a:r>
                  <a:rPr lang="en-US" altLang="zh-CN" dirty="0" smtClean="0"/>
                  <a:t>Up to </a:t>
                </a:r>
                <a14:m>
                  <m:oMath xmlns:m="http://schemas.openxmlformats.org/officeDocument/2006/math">
                    <m:r>
                      <a:rPr lang="en-US" altLang="zh-CN" i="1" dirty="0" smtClean="0">
                        <a:latin typeface="Cambria Math" panose="02040503050406030204" pitchFamily="18" charset="0"/>
                      </a:rPr>
                      <m:t>𝑛</m:t>
                    </m:r>
                  </m:oMath>
                </a14:m>
                <a:r>
                  <a:rPr lang="en-US" altLang="zh-CN" dirty="0" smtClean="0"/>
                  <a:t> un-</a:t>
                </a:r>
                <a:r>
                  <a:rPr lang="en-US" altLang="zh-CN" dirty="0" err="1" smtClean="0"/>
                  <a:t>ACKed</a:t>
                </a:r>
                <a:r>
                  <a:rPr lang="en-US" altLang="zh-CN" dirty="0" smtClean="0"/>
                  <a:t> packet are possible </a:t>
                </a:r>
              </a:p>
              <a:p>
                <a:pPr lvl="1">
                  <a:buNone/>
                </a:pPr>
                <a:endParaRPr lang="en-US" altLang="zh-CN" dirty="0" smtClean="0"/>
              </a:p>
              <a:p>
                <a:r>
                  <a:rPr lang="en-US" altLang="zh-CN" dirty="0" smtClean="0"/>
                  <a:t>Receiver must buffer packets until they can be delivered in order</a:t>
                </a:r>
              </a:p>
              <a:p>
                <a:pPr lvl="1"/>
                <a:r>
                  <a:rPr lang="en-US" altLang="zh-CN" dirty="0" smtClean="0"/>
                  <a:t>i.e., until all lower numbered packets have been received</a:t>
                </a:r>
              </a:p>
              <a:p>
                <a:pPr lvl="1"/>
                <a:r>
                  <a:rPr lang="en-US" altLang="zh-CN" dirty="0" smtClean="0"/>
                  <a:t>Needed for orderly delivery of packets to the higher layer</a:t>
                </a:r>
              </a:p>
              <a:p>
                <a:pPr lvl="1"/>
                <a:r>
                  <a:rPr lang="en-US" altLang="zh-CN" dirty="0" smtClean="0"/>
                  <a:t>Up to </a:t>
                </a:r>
                <a14:m>
                  <m:oMath xmlns:m="http://schemas.openxmlformats.org/officeDocument/2006/math">
                    <m:r>
                      <a:rPr lang="en-US" altLang="zh-CN" i="1" dirty="0" smtClean="0">
                        <a:latin typeface="Cambria Math" panose="02040503050406030204" pitchFamily="18" charset="0"/>
                      </a:rPr>
                      <m:t>𝑛</m:t>
                    </m:r>
                  </m:oMath>
                </a14:m>
                <a:r>
                  <a:rPr lang="en-US" altLang="zh-CN" dirty="0" smtClean="0"/>
                  <a:t> packets may have to be buffered (in the event that the first packet of a window is lost)</a:t>
                </a:r>
              </a:p>
              <a:p>
                <a:pPr lvl="1">
                  <a:buNone/>
                </a:pPr>
                <a:endParaRPr lang="en-US" altLang="zh-CN" dirty="0" smtClean="0"/>
              </a:p>
              <a:p>
                <a:r>
                  <a:rPr lang="en-US" altLang="zh-CN" dirty="0" smtClean="0"/>
                  <a:t>Implication of buffer size = </a:t>
                </a:r>
                <a14:m>
                  <m:oMath xmlns:m="http://schemas.openxmlformats.org/officeDocument/2006/math">
                    <m:r>
                      <a:rPr lang="en-US" altLang="zh-CN" i="1" dirty="0" smtClean="0">
                        <a:latin typeface="Cambria Math" panose="02040503050406030204" pitchFamily="18" charset="0"/>
                      </a:rPr>
                      <m:t>𝑛</m:t>
                    </m:r>
                  </m:oMath>
                </a14:m>
                <a:endParaRPr lang="en-US" altLang="zh-CN" dirty="0" smtClean="0"/>
              </a:p>
              <a:p>
                <a:pPr lvl="1"/>
                <a:r>
                  <a:rPr lang="en-US" altLang="zh-CN" dirty="0" smtClean="0"/>
                  <a:t>Number of un-</a:t>
                </a:r>
                <a:r>
                  <a:rPr lang="en-US" altLang="zh-CN" dirty="0" err="1" smtClean="0"/>
                  <a:t>ACKed</a:t>
                </a:r>
                <a:r>
                  <a:rPr lang="en-US" altLang="zh-CN" dirty="0" smtClean="0"/>
                  <a:t> packets at sender </a:t>
                </a:r>
                <a14:m>
                  <m:oMath xmlns:m="http://schemas.openxmlformats.org/officeDocument/2006/math">
                    <m:r>
                      <a:rPr lang="en-US" altLang="zh-CN" i="1" dirty="0" smtClean="0">
                        <a:latin typeface="Cambria Math" panose="02040503050406030204" pitchFamily="18" charset="0"/>
                      </a:rPr>
                      <m:t>≤</m:t>
                    </m:r>
                    <m:r>
                      <a:rPr lang="en-US" altLang="zh-CN" i="1" dirty="0" smtClean="0">
                        <a:latin typeface="Cambria Math" panose="02040503050406030204" pitchFamily="18" charset="0"/>
                      </a:rPr>
                      <m:t>𝑛</m:t>
                    </m:r>
                  </m:oMath>
                </a14:m>
                <a:r>
                  <a:rPr lang="en-US" altLang="zh-CN" dirty="0" smtClean="0"/>
                  <a:t> </a:t>
                </a:r>
              </a:p>
              <a:p>
                <a:pPr lvl="2"/>
                <a:r>
                  <a:rPr lang="en-US" altLang="zh-CN" dirty="0" smtClean="0"/>
                  <a:t>Buffer limit at sender</a:t>
                </a:r>
              </a:p>
              <a:p>
                <a:pPr lvl="1"/>
                <a:r>
                  <a:rPr lang="en-US" altLang="zh-CN" dirty="0" smtClean="0"/>
                  <a:t>Number of un-</a:t>
                </a:r>
                <a:r>
                  <a:rPr lang="en-US" altLang="zh-CN" dirty="0" err="1" smtClean="0"/>
                  <a:t>ACKed</a:t>
                </a:r>
                <a:r>
                  <a:rPr lang="en-US" altLang="zh-CN" dirty="0" smtClean="0"/>
                  <a:t> packets at sender cannot differ by more than </a:t>
                </a:r>
                <a14:m>
                  <m:oMath xmlns:m="http://schemas.openxmlformats.org/officeDocument/2006/math">
                    <m:r>
                      <a:rPr lang="en-US" altLang="zh-CN" i="1" dirty="0" smtClean="0">
                        <a:latin typeface="Cambria Math" panose="02040503050406030204" pitchFamily="18" charset="0"/>
                      </a:rPr>
                      <m:t>𝑛</m:t>
                    </m:r>
                  </m:oMath>
                </a14:m>
                <a:r>
                  <a:rPr lang="en-US" altLang="zh-CN" dirty="0" smtClean="0"/>
                  <a:t> </a:t>
                </a:r>
              </a:p>
              <a:p>
                <a:pPr lvl="2"/>
                <a:r>
                  <a:rPr lang="en-US" altLang="zh-CN" dirty="0" smtClean="0"/>
                  <a:t>Buffer limit at the receiver (need to deliver packets in order)</a:t>
                </a:r>
              </a:p>
              <a:p>
                <a:pPr lvl="1"/>
                <a:r>
                  <a:rPr lang="en-US" altLang="zh-CN" dirty="0" smtClean="0"/>
                  <a:t>Packets must be numbered modulo </a:t>
                </a:r>
                <a14:m>
                  <m:oMath xmlns:m="http://schemas.openxmlformats.org/officeDocument/2006/math">
                    <m:r>
                      <a:rPr lang="en-US" altLang="zh-CN" i="1" dirty="0" smtClean="0">
                        <a:latin typeface="Cambria Math" panose="02040503050406030204" pitchFamily="18" charset="0"/>
                      </a:rPr>
                      <m:t>𝑀</m:t>
                    </m:r>
                    <m:r>
                      <a:rPr lang="en-US" altLang="zh-CN" i="1" dirty="0" smtClean="0">
                        <a:latin typeface="Cambria Math" panose="02040503050406030204" pitchFamily="18" charset="0"/>
                      </a:rPr>
                      <m:t>≥2</m:t>
                    </m:r>
                    <m:r>
                      <a:rPr lang="en-US" altLang="zh-CN" i="1" dirty="0" smtClean="0">
                        <a:latin typeface="Cambria Math" panose="02040503050406030204" pitchFamily="18" charset="0"/>
                      </a:rPr>
                      <m:t>𝑛</m:t>
                    </m:r>
                  </m:oMath>
                </a14:m>
                <a:r>
                  <a:rPr lang="en-US" altLang="zh-CN" dirty="0" smtClean="0"/>
                  <a:t> (using </a:t>
                </a:r>
                <a14:m>
                  <m:oMath xmlns:m="http://schemas.openxmlformats.org/officeDocument/2006/math">
                    <m:sSub>
                      <m:sSubPr>
                        <m:ctrlPr>
                          <a:rPr lang="en-US" altLang="zh-CN" b="0" i="1" dirty="0" smtClean="0">
                            <a:latin typeface="Cambria Math" panose="02040503050406030204" pitchFamily="18" charset="0"/>
                          </a:rPr>
                        </m:ctrlPr>
                      </m:sSubPr>
                      <m:e>
                        <m:r>
                          <m:rPr>
                            <m:sty m:val="p"/>
                          </m:rPr>
                          <a:rPr lang="en-US" altLang="zh-CN" i="0" dirty="0" smtClean="0">
                            <a:latin typeface="Cambria Math" panose="02040503050406030204" pitchFamily="18" charset="0"/>
                          </a:rPr>
                          <m:t>log</m:t>
                        </m:r>
                      </m:e>
                      <m:sub>
                        <m:r>
                          <a:rPr lang="en-US" altLang="zh-CN" b="0" i="1" dirty="0" smtClean="0">
                            <a:latin typeface="Cambria Math" panose="02040503050406030204" pitchFamily="18" charset="0"/>
                          </a:rPr>
                          <m:t>2</m:t>
                        </m:r>
                      </m:sub>
                    </m:sSub>
                    <m:r>
                      <a:rPr lang="en-US" altLang="zh-CN" b="0" i="1" dirty="0" smtClean="0">
                        <a:latin typeface="Cambria Math" panose="02040503050406030204" pitchFamily="18" charset="0"/>
                      </a:rPr>
                      <m:t>𝑀</m:t>
                    </m:r>
                  </m:oMath>
                </a14:m>
                <a:r>
                  <a:rPr lang="en-US" altLang="zh-CN" dirty="0" smtClean="0"/>
                  <a:t> bits)</a:t>
                </a:r>
                <a:endParaRPr lang="zh-CN" altLang="en-US" dirty="0"/>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blipFill rotWithShape="0">
                <a:blip r:embed="rId2"/>
                <a:stretch>
                  <a:fillRect l="-815" t="-2250"/>
                </a:stretch>
              </a:blipFill>
            </p:spPr>
            <p:txBody>
              <a:bodyPr/>
              <a:lstStyle/>
              <a:p>
                <a:r>
                  <a:rPr lang="zh-CN" altLang="en-US">
                    <a:noFill/>
                  </a:rPr>
                  <a:t> </a:t>
                </a:r>
              </a:p>
            </p:txBody>
          </p:sp>
        </mc:Fallback>
      </mc:AlternateContent>
      <p:sp>
        <p:nvSpPr>
          <p:cNvPr id="4" name="灯片编号占位符 3"/>
          <p:cNvSpPr>
            <a:spLocks noGrp="1"/>
          </p:cNvSpPr>
          <p:nvPr>
            <p:ph type="sldNum" sz="quarter" idx="10"/>
          </p:nvPr>
        </p:nvSpPr>
        <p:spPr/>
        <p:txBody>
          <a:bodyPr/>
          <a:lstStyle/>
          <a:p>
            <a:pPr>
              <a:defRPr/>
            </a:pPr>
            <a:fld id="{8E002F28-71A6-4468-B8DB-D78B04AC4AC8}" type="slidenum">
              <a:rPr lang="en-US" altLang="zh-CN" smtClean="0"/>
              <a:pPr>
                <a:defRPr/>
              </a:pPr>
              <a:t>28</a:t>
            </a:fld>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Efficiency of SRP</a:t>
            </a:r>
            <a:endParaRPr lang="zh-CN" altLang="en-US" dirty="0"/>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p:txBody>
              <a:bodyPr>
                <a:normAutofit lnSpcReduction="10000"/>
              </a:bodyPr>
              <a:lstStyle/>
              <a:p>
                <a:r>
                  <a:rPr lang="en-US" altLang="zh-CN" sz="2400" dirty="0" smtClean="0"/>
                  <a:t>Ideally, in SRP, only packets containing errors will be retransmitted</a:t>
                </a:r>
              </a:p>
              <a:p>
                <a:pPr lvl="1"/>
                <a:r>
                  <a:rPr lang="en-US" altLang="zh-CN" sz="2000" dirty="0" smtClean="0"/>
                  <a:t>But sometimes packets may have to be retransmitted because their window expired. However, if the window size is set to be much larger than the timeout value then this is unlikely</a:t>
                </a:r>
              </a:p>
              <a:p>
                <a:r>
                  <a:rPr lang="en-US" altLang="zh-CN" sz="2400" dirty="0" smtClean="0"/>
                  <a:t>With ideal SRP, efficiency (SRP) </a:t>
                </a:r>
                <a14:m>
                  <m:oMath xmlns:m="http://schemas.openxmlformats.org/officeDocument/2006/math">
                    <m:r>
                      <a:rPr lang="en-US" altLang="zh-CN" sz="2400" b="0" i="1" dirty="0" smtClean="0">
                        <a:latin typeface="Cambria Math" panose="02040503050406030204" pitchFamily="18" charset="0"/>
                      </a:rPr>
                      <m:t>𝜂</m:t>
                    </m:r>
                    <m:r>
                      <a:rPr lang="en-US" altLang="zh-CN" sz="2400" i="1" dirty="0" smtClean="0">
                        <a:latin typeface="Cambria Math" panose="02040503050406030204" pitchFamily="18" charset="0"/>
                      </a:rPr>
                      <m:t>=1−</m:t>
                    </m:r>
                    <m:r>
                      <a:rPr lang="en-US" altLang="zh-CN" sz="2400" i="1" dirty="0" smtClean="0">
                        <a:latin typeface="Cambria Math" panose="02040503050406030204" pitchFamily="18" charset="0"/>
                      </a:rPr>
                      <m:t>𝑃</m:t>
                    </m:r>
                  </m:oMath>
                </a14:m>
                <a:endParaRPr lang="en-US" altLang="zh-CN" sz="2400" dirty="0" smtClean="0"/>
              </a:p>
              <a:p>
                <a:pPr lvl="1"/>
                <a14:m>
                  <m:oMath xmlns:m="http://schemas.openxmlformats.org/officeDocument/2006/math">
                    <m:r>
                      <a:rPr lang="en-US" altLang="zh-CN" sz="2000" i="1" dirty="0" smtClean="0">
                        <a:latin typeface="Cambria Math" panose="02040503050406030204" pitchFamily="18" charset="0"/>
                      </a:rPr>
                      <m:t>𝑃</m:t>
                    </m:r>
                  </m:oMath>
                </a14:m>
                <a:r>
                  <a:rPr lang="en-US" altLang="zh-CN" sz="2000" dirty="0" smtClean="0"/>
                  <a:t>: probability of a packet error</a:t>
                </a:r>
              </a:p>
              <a:p>
                <a:r>
                  <a:rPr lang="en-US" altLang="zh-CN" sz="2400" dirty="0" smtClean="0"/>
                  <a:t>Notice the difference with Go Back N where</a:t>
                </a:r>
              </a:p>
              <a:p>
                <a:pPr lvl="1"/>
                <a:r>
                  <a:rPr lang="en-US" altLang="zh-CN" sz="2000" dirty="0" smtClean="0"/>
                  <a:t>efficiency (Go Back N) </a:t>
                </a:r>
                <a14:m>
                  <m:oMath xmlns:m="http://schemas.openxmlformats.org/officeDocument/2006/math">
                    <m:r>
                      <a:rPr lang="en-US" altLang="zh-CN" sz="2000" i="1" dirty="0">
                        <a:latin typeface="Cambria Math" panose="02040503050406030204" pitchFamily="18" charset="0"/>
                      </a:rPr>
                      <m:t>𝜂</m:t>
                    </m:r>
                    <m:r>
                      <a:rPr lang="en-US" altLang="zh-CN" sz="2000" i="1" dirty="0" smtClean="0">
                        <a:latin typeface="Cambria Math" panose="02040503050406030204" pitchFamily="18" charset="0"/>
                      </a:rPr>
                      <m:t>=</m:t>
                    </m:r>
                    <m:f>
                      <m:fPr>
                        <m:ctrlPr>
                          <a:rPr lang="en-US" altLang="zh-CN" sz="2000" i="1" dirty="0" smtClean="0">
                            <a:latin typeface="Cambria Math" panose="02040503050406030204" pitchFamily="18" charset="0"/>
                          </a:rPr>
                        </m:ctrlPr>
                      </m:fPr>
                      <m:num>
                        <m:r>
                          <a:rPr lang="en-US" altLang="zh-CN" sz="2000" i="1" dirty="0" smtClean="0">
                            <a:latin typeface="Cambria Math" panose="02040503050406030204" pitchFamily="18" charset="0"/>
                          </a:rPr>
                          <m:t>1</m:t>
                        </m:r>
                      </m:num>
                      <m:den>
                        <m:r>
                          <a:rPr lang="en-US" altLang="zh-CN" sz="2000" i="1" dirty="0" smtClean="0">
                            <a:latin typeface="Cambria Math" panose="02040503050406030204" pitchFamily="18" charset="0"/>
                          </a:rPr>
                          <m:t>1+</m:t>
                        </m:r>
                        <m:f>
                          <m:fPr>
                            <m:ctrlPr>
                              <a:rPr lang="en-US" altLang="zh-CN" sz="2000" i="1" dirty="0" smtClean="0">
                                <a:latin typeface="Cambria Math" panose="02040503050406030204" pitchFamily="18" charset="0"/>
                              </a:rPr>
                            </m:ctrlPr>
                          </m:fPr>
                          <m:num>
                            <m:r>
                              <a:rPr lang="en-US" altLang="zh-CN" sz="2000" i="1" dirty="0" smtClean="0">
                                <a:latin typeface="Cambria Math" panose="02040503050406030204" pitchFamily="18" charset="0"/>
                              </a:rPr>
                              <m:t>𝑁𝑃</m:t>
                            </m:r>
                          </m:num>
                          <m:den>
                            <m:r>
                              <a:rPr lang="en-US" altLang="zh-CN" sz="2000" i="1" dirty="0" smtClean="0">
                                <a:latin typeface="Cambria Math" panose="02040503050406030204" pitchFamily="18" charset="0"/>
                              </a:rPr>
                              <m:t>1−</m:t>
                            </m:r>
                            <m:r>
                              <a:rPr lang="en-US" altLang="zh-CN" sz="2000" i="1" dirty="0" smtClean="0">
                                <a:latin typeface="Cambria Math" panose="02040503050406030204" pitchFamily="18" charset="0"/>
                              </a:rPr>
                              <m:t>𝑃</m:t>
                            </m:r>
                          </m:den>
                        </m:f>
                      </m:den>
                    </m:f>
                    <m:r>
                      <a:rPr lang="en-US" altLang="zh-CN" sz="2000" b="0" i="1" dirty="0" smtClean="0">
                        <a:latin typeface="Cambria Math" panose="02040503050406030204" pitchFamily="18" charset="0"/>
                      </a:rPr>
                      <m:t>=</m:t>
                    </m:r>
                    <m:f>
                      <m:fPr>
                        <m:ctrlPr>
                          <a:rPr lang="en-US" altLang="zh-CN" sz="2000" b="0" i="1" dirty="0" smtClean="0">
                            <a:latin typeface="Cambria Math" panose="02040503050406030204" pitchFamily="18" charset="0"/>
                          </a:rPr>
                        </m:ctrlPr>
                      </m:fPr>
                      <m:num>
                        <m:r>
                          <a:rPr lang="en-US" altLang="zh-CN" sz="2000" b="0" i="1" dirty="0" smtClean="0">
                            <a:latin typeface="Cambria Math" panose="02040503050406030204" pitchFamily="18" charset="0"/>
                          </a:rPr>
                          <m:t>1−</m:t>
                        </m:r>
                        <m:r>
                          <a:rPr lang="en-US" altLang="zh-CN" sz="2000" b="0" i="1" dirty="0" smtClean="0">
                            <a:latin typeface="Cambria Math" panose="02040503050406030204" pitchFamily="18" charset="0"/>
                          </a:rPr>
                          <m:t>𝑃</m:t>
                        </m:r>
                      </m:num>
                      <m:den>
                        <m:r>
                          <a:rPr lang="en-US" altLang="zh-CN" sz="2000" b="0" i="1" dirty="0" smtClean="0">
                            <a:latin typeface="Cambria Math" panose="02040503050406030204" pitchFamily="18" charset="0"/>
                          </a:rPr>
                          <m:t>1+</m:t>
                        </m:r>
                        <m:d>
                          <m:dPr>
                            <m:ctrlPr>
                              <a:rPr lang="en-US" altLang="zh-CN" sz="2000" b="0" i="1" dirty="0" smtClean="0">
                                <a:latin typeface="Cambria Math" panose="02040503050406030204" pitchFamily="18" charset="0"/>
                              </a:rPr>
                            </m:ctrlPr>
                          </m:dPr>
                          <m:e>
                            <m:r>
                              <a:rPr lang="en-US" altLang="zh-CN" sz="2000" b="0" i="1" dirty="0" smtClean="0">
                                <a:latin typeface="Cambria Math" panose="02040503050406030204" pitchFamily="18" charset="0"/>
                              </a:rPr>
                              <m:t>𝑁</m:t>
                            </m:r>
                            <m:r>
                              <a:rPr lang="en-US" altLang="zh-CN" sz="2000" b="0" i="1" dirty="0" smtClean="0">
                                <a:latin typeface="Cambria Math" panose="02040503050406030204" pitchFamily="18" charset="0"/>
                              </a:rPr>
                              <m:t>−1</m:t>
                            </m:r>
                          </m:e>
                        </m:d>
                        <m:r>
                          <a:rPr lang="en-US" altLang="zh-CN" sz="2000" b="0" i="1" dirty="0" smtClean="0">
                            <a:latin typeface="Cambria Math" panose="02040503050406030204" pitchFamily="18" charset="0"/>
                          </a:rPr>
                          <m:t>𝑃</m:t>
                        </m:r>
                      </m:den>
                    </m:f>
                  </m:oMath>
                </a14:m>
                <a:endParaRPr lang="en-US" altLang="zh-CN" sz="2000" dirty="0" smtClean="0"/>
              </a:p>
              <a:p>
                <a:r>
                  <a:rPr lang="en-US" altLang="zh-CN" sz="2400" dirty="0" smtClean="0"/>
                  <a:t>When the window size is small performance is about the same, however with a large window SRP is much better</a:t>
                </a:r>
              </a:p>
              <a:p>
                <a:pPr lvl="1"/>
                <a:r>
                  <a:rPr lang="en-US" altLang="zh-CN" sz="2000" dirty="0" smtClean="0"/>
                  <a:t>As transmission rates increase we need larger windows and hence the increased use of SRP</a:t>
                </a:r>
              </a:p>
              <a:p>
                <a:endParaRPr lang="zh-CN" altLang="en-US" sz="2400" dirty="0"/>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blipFill rotWithShape="0">
                <a:blip r:embed="rId2"/>
                <a:stretch>
                  <a:fillRect l="-963" t="-1750" r="-1630"/>
                </a:stretch>
              </a:blipFill>
            </p:spPr>
            <p:txBody>
              <a:bodyPr/>
              <a:lstStyle/>
              <a:p>
                <a:r>
                  <a:rPr lang="zh-CN" altLang="en-US">
                    <a:noFill/>
                  </a:rPr>
                  <a:t> </a:t>
                </a:r>
              </a:p>
            </p:txBody>
          </p:sp>
        </mc:Fallback>
      </mc:AlternateContent>
      <p:sp>
        <p:nvSpPr>
          <p:cNvPr id="4" name="灯片编号占位符 3"/>
          <p:cNvSpPr>
            <a:spLocks noGrp="1"/>
          </p:cNvSpPr>
          <p:nvPr>
            <p:ph type="sldNum" sz="quarter" idx="10"/>
          </p:nvPr>
        </p:nvSpPr>
        <p:spPr/>
        <p:txBody>
          <a:bodyPr/>
          <a:lstStyle/>
          <a:p>
            <a:pPr>
              <a:defRPr/>
            </a:pPr>
            <a:fld id="{8E002F28-71A6-4468-B8DB-D78B04AC4AC8}" type="slidenum">
              <a:rPr lang="en-US" altLang="zh-CN" smtClean="0"/>
              <a:pPr>
                <a:defRPr/>
              </a:pPr>
              <a:t>29</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up)">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up)">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up)">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up)">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up)">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Frame transmission models and assumptions</a:t>
            </a:r>
            <a:endParaRPr lang="zh-CN" altLang="en-US" dirty="0"/>
          </a:p>
        </p:txBody>
      </p:sp>
      <p:sp>
        <p:nvSpPr>
          <p:cNvPr id="3" name="内容占位符 2"/>
          <p:cNvSpPr>
            <a:spLocks noGrp="1"/>
          </p:cNvSpPr>
          <p:nvPr>
            <p:ph idx="1"/>
          </p:nvPr>
        </p:nvSpPr>
        <p:spPr>
          <a:xfrm>
            <a:off x="457200" y="1524000"/>
            <a:ext cx="8229600" cy="2743200"/>
          </a:xfrm>
        </p:spPr>
        <p:txBody>
          <a:bodyPr>
            <a:normAutofit fontScale="85000" lnSpcReduction="10000"/>
          </a:bodyPr>
          <a:lstStyle/>
          <a:p>
            <a:r>
              <a:rPr lang="en-US" altLang="zh-CN" sz="2400" dirty="0" smtClean="0"/>
              <a:t>Some assumptions</a:t>
            </a:r>
          </a:p>
          <a:p>
            <a:pPr lvl="1"/>
            <a:r>
              <a:rPr lang="en-US" altLang="zh-CN" sz="2000" dirty="0" smtClean="0"/>
              <a:t>All errors can be detected</a:t>
            </a:r>
          </a:p>
          <a:p>
            <a:pPr lvl="1"/>
            <a:r>
              <a:rPr lang="en-US" altLang="zh-CN" sz="2000" dirty="0" smtClean="0"/>
              <a:t>Frames (who are not lost) are received in order</a:t>
            </a:r>
          </a:p>
          <a:p>
            <a:pPr lvl="1"/>
            <a:r>
              <a:rPr lang="en-US" altLang="zh-CN" sz="2000" dirty="0" smtClean="0"/>
              <a:t>All frames can eventually arrive after some (finite number of) retransmissions</a:t>
            </a:r>
          </a:p>
          <a:p>
            <a:pPr lvl="1"/>
            <a:r>
              <a:rPr lang="en-US" altLang="zh-CN" sz="2000" dirty="0" smtClean="0"/>
              <a:t>Frames may experience an arbitrary delay</a:t>
            </a:r>
          </a:p>
          <a:p>
            <a:r>
              <a:rPr lang="en-US" altLang="zh-CN" sz="2400" dirty="0" smtClean="0"/>
              <a:t>Three common schemes</a:t>
            </a:r>
          </a:p>
          <a:p>
            <a:pPr lvl="1"/>
            <a:r>
              <a:rPr lang="en-US" altLang="zh-CN" sz="2000" dirty="0" smtClean="0"/>
              <a:t>Stop-and-Wait</a:t>
            </a:r>
          </a:p>
          <a:p>
            <a:pPr lvl="1"/>
            <a:r>
              <a:rPr lang="en-US" altLang="zh-CN" sz="2000" dirty="0" smtClean="0"/>
              <a:t>Go back N</a:t>
            </a:r>
          </a:p>
          <a:p>
            <a:pPr lvl="1"/>
            <a:r>
              <a:rPr lang="en-US" altLang="zh-CN" sz="2000" dirty="0" smtClean="0"/>
              <a:t>Selective Repeat</a:t>
            </a:r>
            <a:endParaRPr lang="zh-CN" altLang="en-US" sz="2400" dirty="0"/>
          </a:p>
        </p:txBody>
      </p:sp>
      <p:sp>
        <p:nvSpPr>
          <p:cNvPr id="4" name="灯片编号占位符 3"/>
          <p:cNvSpPr>
            <a:spLocks noGrp="1"/>
          </p:cNvSpPr>
          <p:nvPr>
            <p:ph type="sldNum" sz="quarter" idx="10"/>
          </p:nvPr>
        </p:nvSpPr>
        <p:spPr/>
        <p:txBody>
          <a:bodyPr/>
          <a:lstStyle/>
          <a:p>
            <a:pPr>
              <a:defRPr/>
            </a:pPr>
            <a:fld id="{8E002F28-71A6-4468-B8DB-D78B04AC4AC8}" type="slidenum">
              <a:rPr lang="en-US" altLang="zh-CN" smtClean="0"/>
              <a:pPr>
                <a:defRPr/>
              </a:pPr>
              <a:t>3</a:t>
            </a:fld>
            <a:endParaRPr lang="en-US" dirty="0"/>
          </a:p>
        </p:txBody>
      </p:sp>
      <p:sp>
        <p:nvSpPr>
          <p:cNvPr id="7" name="矩形 6"/>
          <p:cNvSpPr/>
          <p:nvPr/>
        </p:nvSpPr>
        <p:spPr>
          <a:xfrm>
            <a:off x="1219200" y="4419600"/>
            <a:ext cx="990600" cy="30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anose="02020603050405020304" pitchFamily="18" charset="0"/>
                <a:cs typeface="Times New Roman" panose="02020603050405020304" pitchFamily="18" charset="0"/>
              </a:rPr>
              <a:t>1</a:t>
            </a:r>
            <a:endParaRPr lang="zh-CN" altLang="en-US" dirty="0" smtClean="0">
              <a:solidFill>
                <a:schemeClr val="tx1"/>
              </a:solidFill>
              <a:latin typeface="Times New Roman" panose="02020603050405020304" pitchFamily="18" charset="0"/>
              <a:cs typeface="Times New Roman" panose="02020603050405020304" pitchFamily="18" charset="0"/>
            </a:endParaRPr>
          </a:p>
        </p:txBody>
      </p:sp>
      <p:sp>
        <p:nvSpPr>
          <p:cNvPr id="8" name="矩形 7"/>
          <p:cNvSpPr/>
          <p:nvPr/>
        </p:nvSpPr>
        <p:spPr>
          <a:xfrm>
            <a:off x="3276600" y="4419600"/>
            <a:ext cx="609600" cy="30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anose="02020603050405020304" pitchFamily="18" charset="0"/>
                <a:cs typeface="Times New Roman" panose="02020603050405020304" pitchFamily="18" charset="0"/>
              </a:rPr>
              <a:t>2</a:t>
            </a:r>
            <a:endParaRPr lang="zh-CN" altLang="en-US" dirty="0" smtClean="0">
              <a:solidFill>
                <a:schemeClr val="tx1"/>
              </a:solidFill>
              <a:latin typeface="Times New Roman" panose="02020603050405020304" pitchFamily="18" charset="0"/>
              <a:cs typeface="Times New Roman" panose="02020603050405020304" pitchFamily="18" charset="0"/>
            </a:endParaRPr>
          </a:p>
        </p:txBody>
      </p:sp>
      <p:sp>
        <p:nvSpPr>
          <p:cNvPr id="9" name="矩形 8"/>
          <p:cNvSpPr/>
          <p:nvPr/>
        </p:nvSpPr>
        <p:spPr>
          <a:xfrm>
            <a:off x="3886200" y="4419600"/>
            <a:ext cx="609600" cy="30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anose="02020603050405020304" pitchFamily="18" charset="0"/>
                <a:cs typeface="Times New Roman" panose="02020603050405020304" pitchFamily="18" charset="0"/>
              </a:rPr>
              <a:t>3</a:t>
            </a:r>
            <a:endParaRPr lang="zh-CN" altLang="en-US" dirty="0" smtClean="0">
              <a:solidFill>
                <a:schemeClr val="tx1"/>
              </a:solidFill>
              <a:latin typeface="Times New Roman" panose="02020603050405020304" pitchFamily="18" charset="0"/>
              <a:cs typeface="Times New Roman" panose="02020603050405020304" pitchFamily="18" charset="0"/>
            </a:endParaRPr>
          </a:p>
        </p:txBody>
      </p:sp>
      <p:sp>
        <p:nvSpPr>
          <p:cNvPr id="10" name="矩形 9"/>
          <p:cNvSpPr/>
          <p:nvPr/>
        </p:nvSpPr>
        <p:spPr>
          <a:xfrm>
            <a:off x="4495800" y="4419600"/>
            <a:ext cx="609600" cy="30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anose="02020603050405020304" pitchFamily="18" charset="0"/>
                <a:cs typeface="Times New Roman" panose="02020603050405020304" pitchFamily="18" charset="0"/>
              </a:rPr>
              <a:t>4</a:t>
            </a:r>
            <a:endParaRPr lang="zh-CN" altLang="en-US" dirty="0" smtClean="0">
              <a:solidFill>
                <a:schemeClr val="tx1"/>
              </a:solidFill>
              <a:latin typeface="Times New Roman" panose="02020603050405020304" pitchFamily="18" charset="0"/>
              <a:cs typeface="Times New Roman" panose="02020603050405020304" pitchFamily="18" charset="0"/>
            </a:endParaRPr>
          </a:p>
        </p:txBody>
      </p:sp>
      <p:sp>
        <p:nvSpPr>
          <p:cNvPr id="11" name="矩形 10"/>
          <p:cNvSpPr/>
          <p:nvPr/>
        </p:nvSpPr>
        <p:spPr>
          <a:xfrm>
            <a:off x="5943600" y="4419600"/>
            <a:ext cx="1143000" cy="30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anose="02020603050405020304" pitchFamily="18" charset="0"/>
                <a:cs typeface="Times New Roman" panose="02020603050405020304" pitchFamily="18" charset="0"/>
              </a:rPr>
              <a:t>5</a:t>
            </a:r>
            <a:endParaRPr lang="zh-CN" altLang="en-US" dirty="0" smtClean="0">
              <a:solidFill>
                <a:schemeClr val="tx1"/>
              </a:solidFill>
              <a:latin typeface="Times New Roman" panose="02020603050405020304" pitchFamily="18" charset="0"/>
              <a:cs typeface="Times New Roman" panose="02020603050405020304" pitchFamily="18" charset="0"/>
            </a:endParaRPr>
          </a:p>
        </p:txBody>
      </p:sp>
      <p:cxnSp>
        <p:nvCxnSpPr>
          <p:cNvPr id="14" name="直接箭头连接符 13"/>
          <p:cNvCxnSpPr/>
          <p:nvPr/>
        </p:nvCxnSpPr>
        <p:spPr>
          <a:xfrm rot="16200000" flipH="1">
            <a:off x="2095500" y="4838700"/>
            <a:ext cx="838200" cy="6096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39" name="组合 38"/>
          <p:cNvGrpSpPr/>
          <p:nvPr/>
        </p:nvGrpSpPr>
        <p:grpSpPr>
          <a:xfrm>
            <a:off x="914400" y="4724400"/>
            <a:ext cx="7010400" cy="307777"/>
            <a:chOff x="914400" y="2133600"/>
            <a:chExt cx="7010400" cy="307777"/>
          </a:xfrm>
        </p:grpSpPr>
        <p:cxnSp>
          <p:nvCxnSpPr>
            <p:cNvPr id="6" name="直接连接符 5"/>
            <p:cNvCxnSpPr/>
            <p:nvPr/>
          </p:nvCxnSpPr>
          <p:spPr>
            <a:xfrm>
              <a:off x="914400" y="2133600"/>
              <a:ext cx="7010400" cy="1588"/>
            </a:xfrm>
            <a:prstGeom prst="line">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5" name="矩形 14"/>
            <p:cNvSpPr/>
            <p:nvPr/>
          </p:nvSpPr>
          <p:spPr>
            <a:xfrm>
              <a:off x="914400" y="2133600"/>
              <a:ext cx="739048" cy="307777"/>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Node A</a:t>
              </a:r>
              <a:endParaRPr lang="zh-CN" altLang="en-US" sz="1400" dirty="0">
                <a:latin typeface="Times New Roman" panose="02020603050405020304" pitchFamily="18" charset="0"/>
                <a:cs typeface="Times New Roman" panose="02020603050405020304" pitchFamily="18" charset="0"/>
              </a:endParaRPr>
            </a:p>
          </p:txBody>
        </p:sp>
      </p:grpSp>
      <p:grpSp>
        <p:nvGrpSpPr>
          <p:cNvPr id="40" name="组合 39"/>
          <p:cNvGrpSpPr/>
          <p:nvPr/>
        </p:nvGrpSpPr>
        <p:grpSpPr>
          <a:xfrm>
            <a:off x="914400" y="5257800"/>
            <a:ext cx="7010400" cy="307777"/>
            <a:chOff x="914400" y="2667000"/>
            <a:chExt cx="7010400" cy="307777"/>
          </a:xfrm>
        </p:grpSpPr>
        <p:cxnSp>
          <p:nvCxnSpPr>
            <p:cNvPr id="12" name="直接连接符 11"/>
            <p:cNvCxnSpPr/>
            <p:nvPr/>
          </p:nvCxnSpPr>
          <p:spPr>
            <a:xfrm>
              <a:off x="914400" y="2971800"/>
              <a:ext cx="7010400" cy="1588"/>
            </a:xfrm>
            <a:prstGeom prst="line">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6" name="矩形 15"/>
            <p:cNvSpPr/>
            <p:nvPr/>
          </p:nvSpPr>
          <p:spPr>
            <a:xfrm>
              <a:off x="914400" y="2667000"/>
              <a:ext cx="739305" cy="307777"/>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Node B</a:t>
              </a:r>
              <a:endParaRPr lang="zh-CN" altLang="en-US" sz="1400" dirty="0">
                <a:latin typeface="Times New Roman" panose="02020603050405020304" pitchFamily="18" charset="0"/>
                <a:cs typeface="Times New Roman" panose="02020603050405020304" pitchFamily="18" charset="0"/>
              </a:endParaRPr>
            </a:p>
          </p:txBody>
        </p:sp>
      </p:grpSp>
      <p:cxnSp>
        <p:nvCxnSpPr>
          <p:cNvPr id="17" name="直接箭头连接符 16"/>
          <p:cNvCxnSpPr/>
          <p:nvPr/>
        </p:nvCxnSpPr>
        <p:spPr>
          <a:xfrm rot="16200000" flipH="1">
            <a:off x="3810000" y="4800600"/>
            <a:ext cx="457200" cy="3048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 name="直接箭头连接符 18"/>
          <p:cNvCxnSpPr/>
          <p:nvPr/>
        </p:nvCxnSpPr>
        <p:spPr>
          <a:xfrm rot="16200000" flipH="1">
            <a:off x="4381500" y="4838700"/>
            <a:ext cx="838200" cy="6096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 name="直接箭头连接符 19"/>
          <p:cNvCxnSpPr/>
          <p:nvPr/>
        </p:nvCxnSpPr>
        <p:spPr>
          <a:xfrm rot="16200000" flipH="1">
            <a:off x="4991100" y="4838700"/>
            <a:ext cx="838200" cy="6096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1" name="直接箭头连接符 20"/>
          <p:cNvCxnSpPr/>
          <p:nvPr/>
        </p:nvCxnSpPr>
        <p:spPr>
          <a:xfrm rot="16200000" flipH="1">
            <a:off x="6972300" y="4838700"/>
            <a:ext cx="838200" cy="6096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33" name="组合 32"/>
          <p:cNvGrpSpPr/>
          <p:nvPr/>
        </p:nvGrpSpPr>
        <p:grpSpPr>
          <a:xfrm rot="2700000">
            <a:off x="5352747" y="5049604"/>
            <a:ext cx="152400" cy="228600"/>
            <a:chOff x="4953000" y="3581400"/>
            <a:chExt cx="228600" cy="308112"/>
          </a:xfrm>
        </p:grpSpPr>
        <p:cxnSp>
          <p:nvCxnSpPr>
            <p:cNvPr id="31" name="直接连接符 30"/>
            <p:cNvCxnSpPr/>
            <p:nvPr/>
          </p:nvCxnSpPr>
          <p:spPr>
            <a:xfrm rot="16200000" flipH="1">
              <a:off x="4914900" y="3619500"/>
              <a:ext cx="304800" cy="2286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rot="5400000">
              <a:off x="4914900" y="3622812"/>
              <a:ext cx="304800" cy="2286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35" name="圆角矩形标注 34"/>
          <p:cNvSpPr/>
          <p:nvPr/>
        </p:nvSpPr>
        <p:spPr>
          <a:xfrm>
            <a:off x="2590800" y="5867400"/>
            <a:ext cx="1371600" cy="609600"/>
          </a:xfrm>
          <a:prstGeom prst="wedgeRoundRectCallout">
            <a:avLst>
              <a:gd name="adj1" fmla="val -31461"/>
              <a:gd name="adj2" fmla="val -90157"/>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dirty="0" smtClean="0">
                <a:solidFill>
                  <a:schemeClr val="tx1"/>
                </a:solidFill>
                <a:latin typeface="Times New Roman" panose="02020603050405020304" pitchFamily="18" charset="0"/>
                <a:cs typeface="Times New Roman" panose="02020603050405020304" pitchFamily="18" charset="0"/>
              </a:rPr>
              <a:t>Correction reception</a:t>
            </a:r>
            <a:endParaRPr lang="zh-CN" altLang="en-US" dirty="0" smtClean="0">
              <a:solidFill>
                <a:schemeClr val="tx1"/>
              </a:solidFill>
              <a:latin typeface="Times New Roman" panose="02020603050405020304" pitchFamily="18" charset="0"/>
              <a:cs typeface="Times New Roman" panose="02020603050405020304" pitchFamily="18" charset="0"/>
            </a:endParaRPr>
          </a:p>
        </p:txBody>
      </p:sp>
      <p:sp>
        <p:nvSpPr>
          <p:cNvPr id="36" name="圆角矩形标注 35"/>
          <p:cNvSpPr/>
          <p:nvPr/>
        </p:nvSpPr>
        <p:spPr>
          <a:xfrm>
            <a:off x="4114800" y="5867400"/>
            <a:ext cx="1371600" cy="609600"/>
          </a:xfrm>
          <a:prstGeom prst="wedgeRoundRectCallout">
            <a:avLst>
              <a:gd name="adj1" fmla="val -44988"/>
              <a:gd name="adj2" fmla="val -157548"/>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dirty="0" smtClean="0">
                <a:solidFill>
                  <a:schemeClr val="tx1"/>
                </a:solidFill>
                <a:latin typeface="Times New Roman" panose="02020603050405020304" pitchFamily="18" charset="0"/>
                <a:cs typeface="Times New Roman" panose="02020603050405020304" pitchFamily="18" charset="0"/>
              </a:rPr>
              <a:t>Frame lost</a:t>
            </a:r>
            <a:endParaRPr lang="zh-CN" altLang="en-US" dirty="0" smtClean="0">
              <a:solidFill>
                <a:schemeClr val="tx1"/>
              </a:solidFill>
              <a:latin typeface="Times New Roman" panose="02020603050405020304" pitchFamily="18" charset="0"/>
              <a:cs typeface="Times New Roman" panose="02020603050405020304" pitchFamily="18" charset="0"/>
            </a:endParaRPr>
          </a:p>
        </p:txBody>
      </p:sp>
      <p:sp>
        <p:nvSpPr>
          <p:cNvPr id="37" name="圆角矩形标注 36"/>
          <p:cNvSpPr/>
          <p:nvPr/>
        </p:nvSpPr>
        <p:spPr>
          <a:xfrm>
            <a:off x="5715000" y="5867400"/>
            <a:ext cx="1371600" cy="609600"/>
          </a:xfrm>
          <a:prstGeom prst="wedgeRoundRectCallout">
            <a:avLst>
              <a:gd name="adj1" fmla="val -45954"/>
              <a:gd name="adj2" fmla="val -87983"/>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dirty="0" smtClean="0">
                <a:solidFill>
                  <a:schemeClr val="tx1"/>
                </a:solidFill>
                <a:latin typeface="Times New Roman" panose="02020603050405020304" pitchFamily="18" charset="0"/>
                <a:cs typeface="Times New Roman" panose="02020603050405020304" pitchFamily="18" charset="0"/>
              </a:rPr>
              <a:t>Error occurs</a:t>
            </a:r>
            <a:endParaRPr lang="zh-CN" altLang="en-US" dirty="0" smtClean="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0"/>
                                        </p:tgtEl>
                                        <p:attrNameLst>
                                          <p:attrName>style.visibility</p:attrName>
                                        </p:attrNameLst>
                                      </p:cBhvr>
                                      <p:to>
                                        <p:strVal val="visible"/>
                                      </p:to>
                                    </p:set>
                                    <p:animEffect transition="in" filter="wipe(left)">
                                      <p:cBhvr>
                                        <p:cTn id="12" dur="500"/>
                                        <p:tgtEl>
                                          <p:spTgt spid="4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wipe(left)">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35"/>
                                        </p:tgtEl>
                                        <p:attrNameLst>
                                          <p:attrName>style.visibility</p:attrName>
                                        </p:attrNameLst>
                                      </p:cBhvr>
                                      <p:to>
                                        <p:strVal val="visible"/>
                                      </p:to>
                                    </p:set>
                                    <p:animEffect transition="in" filter="wipe(up)">
                                      <p:cBhvr>
                                        <p:cTn id="27" dur="500"/>
                                        <p:tgtEl>
                                          <p:spTgt spid="35"/>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wipe(left)">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wipe(left)">
                                      <p:cBhvr>
                                        <p:cTn id="37" dur="500"/>
                                        <p:tgtEl>
                                          <p:spTgt spid="17"/>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36"/>
                                        </p:tgtEl>
                                        <p:attrNameLst>
                                          <p:attrName>style.visibility</p:attrName>
                                        </p:attrNameLst>
                                      </p:cBhvr>
                                      <p:to>
                                        <p:strVal val="visible"/>
                                      </p:to>
                                    </p:set>
                                    <p:animEffect transition="in" filter="wipe(up)">
                                      <p:cBhvr>
                                        <p:cTn id="42" dur="500"/>
                                        <p:tgtEl>
                                          <p:spTgt spid="36"/>
                                        </p:tgtEl>
                                      </p:cBhvr>
                                    </p:animEffec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22" presetClass="entr" presetSubtype="1" fill="hold" nodeType="clickEffect">
                                  <p:stCondLst>
                                    <p:cond delay="0"/>
                                  </p:stCondLst>
                                  <p:childTnLst>
                                    <p:set>
                                      <p:cBhvr>
                                        <p:cTn id="50" dur="1" fill="hold">
                                          <p:stCondLst>
                                            <p:cond delay="0"/>
                                          </p:stCondLst>
                                        </p:cTn>
                                        <p:tgtEl>
                                          <p:spTgt spid="19"/>
                                        </p:tgtEl>
                                        <p:attrNameLst>
                                          <p:attrName>style.visibility</p:attrName>
                                        </p:attrNameLst>
                                      </p:cBhvr>
                                      <p:to>
                                        <p:strVal val="visible"/>
                                      </p:to>
                                    </p:set>
                                    <p:animEffect transition="in" filter="wipe(up)">
                                      <p:cBhvr>
                                        <p:cTn id="51" dur="500"/>
                                        <p:tgtEl>
                                          <p:spTgt spid="19"/>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grpId="0" nodeType="clickEffect">
                                  <p:stCondLst>
                                    <p:cond delay="0"/>
                                  </p:stCondLst>
                                  <p:childTnLst>
                                    <p:set>
                                      <p:cBhvr>
                                        <p:cTn id="55" dur="1" fill="hold">
                                          <p:stCondLst>
                                            <p:cond delay="0"/>
                                          </p:stCondLst>
                                        </p:cTn>
                                        <p:tgtEl>
                                          <p:spTgt spid="10"/>
                                        </p:tgtEl>
                                        <p:attrNameLst>
                                          <p:attrName>style.visibility</p:attrName>
                                        </p:attrNameLst>
                                      </p:cBhvr>
                                      <p:to>
                                        <p:strVal val="visible"/>
                                      </p:to>
                                    </p:set>
                                    <p:animEffect transition="in" filter="wipe(left)">
                                      <p:cBhvr>
                                        <p:cTn id="56" dur="500"/>
                                        <p:tgtEl>
                                          <p:spTgt spid="10"/>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nodeType="clickEffect">
                                  <p:stCondLst>
                                    <p:cond delay="0"/>
                                  </p:stCondLst>
                                  <p:childTnLst>
                                    <p:set>
                                      <p:cBhvr>
                                        <p:cTn id="60" dur="1" fill="hold">
                                          <p:stCondLst>
                                            <p:cond delay="0"/>
                                          </p:stCondLst>
                                        </p:cTn>
                                        <p:tgtEl>
                                          <p:spTgt spid="20"/>
                                        </p:tgtEl>
                                        <p:attrNameLst>
                                          <p:attrName>style.visibility</p:attrName>
                                        </p:attrNameLst>
                                      </p:cBhvr>
                                      <p:to>
                                        <p:strVal val="visible"/>
                                      </p:to>
                                    </p:set>
                                    <p:animEffect transition="in" filter="wipe(left)">
                                      <p:cBhvr>
                                        <p:cTn id="61" dur="500"/>
                                        <p:tgtEl>
                                          <p:spTgt spid="20"/>
                                        </p:tgtEl>
                                      </p:cBhvr>
                                    </p:animEffect>
                                  </p:childTnLst>
                                </p:cTn>
                              </p:par>
                            </p:childTnLst>
                          </p:cTn>
                        </p:par>
                      </p:childTnLst>
                    </p:cTn>
                  </p:par>
                  <p:par>
                    <p:cTn id="62" fill="hold">
                      <p:stCondLst>
                        <p:cond delay="indefinite"/>
                      </p:stCondLst>
                      <p:childTnLst>
                        <p:par>
                          <p:cTn id="63" fill="hold">
                            <p:stCondLst>
                              <p:cond delay="0"/>
                            </p:stCondLst>
                            <p:childTnLst>
                              <p:par>
                                <p:cTn id="64" presetID="3" presetClass="entr" presetSubtype="10" fill="hold" nodeType="clickEffect">
                                  <p:stCondLst>
                                    <p:cond delay="0"/>
                                  </p:stCondLst>
                                  <p:childTnLst>
                                    <p:set>
                                      <p:cBhvr>
                                        <p:cTn id="65" dur="1" fill="hold">
                                          <p:stCondLst>
                                            <p:cond delay="0"/>
                                          </p:stCondLst>
                                        </p:cTn>
                                        <p:tgtEl>
                                          <p:spTgt spid="33"/>
                                        </p:tgtEl>
                                        <p:attrNameLst>
                                          <p:attrName>style.visibility</p:attrName>
                                        </p:attrNameLst>
                                      </p:cBhvr>
                                      <p:to>
                                        <p:strVal val="visible"/>
                                      </p:to>
                                    </p:set>
                                    <p:animEffect transition="in" filter="blinds(horizontal)">
                                      <p:cBhvr>
                                        <p:cTn id="66" dur="500"/>
                                        <p:tgtEl>
                                          <p:spTgt spid="33"/>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1" fill="hold" grpId="0" nodeType="clickEffect">
                                  <p:stCondLst>
                                    <p:cond delay="0"/>
                                  </p:stCondLst>
                                  <p:childTnLst>
                                    <p:set>
                                      <p:cBhvr>
                                        <p:cTn id="70" dur="1" fill="hold">
                                          <p:stCondLst>
                                            <p:cond delay="0"/>
                                          </p:stCondLst>
                                        </p:cTn>
                                        <p:tgtEl>
                                          <p:spTgt spid="37"/>
                                        </p:tgtEl>
                                        <p:attrNameLst>
                                          <p:attrName>style.visibility</p:attrName>
                                        </p:attrNameLst>
                                      </p:cBhvr>
                                      <p:to>
                                        <p:strVal val="visible"/>
                                      </p:to>
                                    </p:set>
                                    <p:animEffect transition="in" filter="wipe(up)">
                                      <p:cBhvr>
                                        <p:cTn id="71" dur="500"/>
                                        <p:tgtEl>
                                          <p:spTgt spid="37"/>
                                        </p:tgtEl>
                                      </p:cBhvr>
                                    </p:animEffect>
                                  </p:childTnLst>
                                </p:cTn>
                              </p:par>
                            </p:childTnLst>
                          </p:cTn>
                        </p:par>
                      </p:childTnLst>
                    </p:cTn>
                  </p:par>
                  <p:par>
                    <p:cTn id="72" fill="hold">
                      <p:stCondLst>
                        <p:cond delay="indefinite"/>
                      </p:stCondLst>
                      <p:childTnLst>
                        <p:par>
                          <p:cTn id="73" fill="hold">
                            <p:stCondLst>
                              <p:cond delay="0"/>
                            </p:stCondLst>
                            <p:childTnLst>
                              <p:par>
                                <p:cTn id="74" presetID="22" presetClass="entr" presetSubtype="8" fill="hold" grpId="0" nodeType="clickEffect">
                                  <p:stCondLst>
                                    <p:cond delay="0"/>
                                  </p:stCondLst>
                                  <p:childTnLst>
                                    <p:set>
                                      <p:cBhvr>
                                        <p:cTn id="75" dur="1" fill="hold">
                                          <p:stCondLst>
                                            <p:cond delay="0"/>
                                          </p:stCondLst>
                                        </p:cTn>
                                        <p:tgtEl>
                                          <p:spTgt spid="11"/>
                                        </p:tgtEl>
                                        <p:attrNameLst>
                                          <p:attrName>style.visibility</p:attrName>
                                        </p:attrNameLst>
                                      </p:cBhvr>
                                      <p:to>
                                        <p:strVal val="visible"/>
                                      </p:to>
                                    </p:set>
                                    <p:animEffect transition="in" filter="wipe(left)">
                                      <p:cBhvr>
                                        <p:cTn id="76" dur="500"/>
                                        <p:tgtEl>
                                          <p:spTgt spid="11"/>
                                        </p:tgtEl>
                                      </p:cBhvr>
                                    </p:animEffect>
                                  </p:childTnLst>
                                </p:cTn>
                              </p:par>
                            </p:childTnLst>
                          </p:cTn>
                        </p:par>
                        <p:par>
                          <p:cTn id="77" fill="hold">
                            <p:stCondLst>
                              <p:cond delay="500"/>
                            </p:stCondLst>
                            <p:childTnLst>
                              <p:par>
                                <p:cTn id="78" presetID="22" presetClass="entr" presetSubtype="8" fill="hold" nodeType="afterEffect">
                                  <p:stCondLst>
                                    <p:cond delay="0"/>
                                  </p:stCondLst>
                                  <p:childTnLst>
                                    <p:set>
                                      <p:cBhvr>
                                        <p:cTn id="79" dur="1" fill="hold">
                                          <p:stCondLst>
                                            <p:cond delay="0"/>
                                          </p:stCondLst>
                                        </p:cTn>
                                        <p:tgtEl>
                                          <p:spTgt spid="21"/>
                                        </p:tgtEl>
                                        <p:attrNameLst>
                                          <p:attrName>style.visibility</p:attrName>
                                        </p:attrNameLst>
                                      </p:cBhvr>
                                      <p:to>
                                        <p:strVal val="visible"/>
                                      </p:to>
                                    </p:set>
                                    <p:animEffect transition="in" filter="wipe(left)">
                                      <p:cBhvr>
                                        <p:cTn id="80"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35" grpId="0" animBg="1"/>
      <p:bldP spid="36" grpId="0" animBg="1"/>
      <p:bldP spid="37"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Framing</a:t>
            </a:r>
            <a:endParaRPr lang="zh-CN" altLang="en-US" dirty="0"/>
          </a:p>
        </p:txBody>
      </p:sp>
      <p:sp>
        <p:nvSpPr>
          <p:cNvPr id="3" name="内容占位符 2"/>
          <p:cNvSpPr>
            <a:spLocks noGrp="1"/>
          </p:cNvSpPr>
          <p:nvPr>
            <p:ph idx="1"/>
          </p:nvPr>
        </p:nvSpPr>
        <p:spPr>
          <a:xfrm>
            <a:off x="457200" y="2514600"/>
            <a:ext cx="8229600" cy="3962400"/>
          </a:xfrm>
        </p:spPr>
        <p:txBody>
          <a:bodyPr/>
          <a:lstStyle/>
          <a:p>
            <a:r>
              <a:rPr lang="en-US" altLang="zh-CN" dirty="0" smtClean="0"/>
              <a:t>Three types of framing used in practice</a:t>
            </a:r>
          </a:p>
          <a:p>
            <a:pPr lvl="1"/>
            <a:r>
              <a:rPr lang="en-US" altLang="zh-CN" dirty="0" smtClean="0"/>
              <a:t>Character-based framing</a:t>
            </a:r>
          </a:p>
          <a:p>
            <a:pPr lvl="2"/>
            <a:r>
              <a:rPr lang="en-US" altLang="zh-CN" dirty="0" smtClean="0"/>
              <a:t>Use special characters for idle fill and frame delimiter</a:t>
            </a:r>
          </a:p>
          <a:p>
            <a:pPr lvl="1"/>
            <a:r>
              <a:rPr lang="en-US" altLang="zh-CN" dirty="0" smtClean="0"/>
              <a:t>Bit-oriented framing with flags</a:t>
            </a:r>
          </a:p>
          <a:p>
            <a:pPr lvl="2"/>
            <a:r>
              <a:rPr lang="en-US" altLang="zh-CN" dirty="0" smtClean="0"/>
              <a:t>Use a string of bits called flags for idle fill and delimiter</a:t>
            </a:r>
          </a:p>
          <a:p>
            <a:pPr lvl="1"/>
            <a:r>
              <a:rPr lang="en-US" altLang="zh-CN" dirty="0" smtClean="0"/>
              <a:t>Length counts framing</a:t>
            </a:r>
          </a:p>
          <a:p>
            <a:pPr lvl="2"/>
            <a:r>
              <a:rPr lang="en-US" altLang="zh-CN" dirty="0" smtClean="0"/>
              <a:t>Use a length field in the header</a:t>
            </a:r>
            <a:endParaRPr lang="zh-CN" altLang="en-US" dirty="0"/>
          </a:p>
        </p:txBody>
      </p:sp>
      <p:sp>
        <p:nvSpPr>
          <p:cNvPr id="4" name="灯片编号占位符 3"/>
          <p:cNvSpPr>
            <a:spLocks noGrp="1"/>
          </p:cNvSpPr>
          <p:nvPr>
            <p:ph type="sldNum" sz="quarter" idx="10"/>
          </p:nvPr>
        </p:nvSpPr>
        <p:spPr/>
        <p:txBody>
          <a:bodyPr/>
          <a:lstStyle/>
          <a:p>
            <a:pPr>
              <a:defRPr/>
            </a:pPr>
            <a:fld id="{8E002F28-71A6-4468-B8DB-D78B04AC4AC8}" type="slidenum">
              <a:rPr lang="en-US" altLang="zh-CN" smtClean="0"/>
              <a:pPr>
                <a:defRPr/>
              </a:pPr>
              <a:t>30</a:t>
            </a:fld>
            <a:endParaRPr lang="en-US" dirty="0"/>
          </a:p>
        </p:txBody>
      </p:sp>
      <p:sp>
        <p:nvSpPr>
          <p:cNvPr id="5" name="TextBox 4"/>
          <p:cNvSpPr txBox="1"/>
          <p:nvPr/>
        </p:nvSpPr>
        <p:spPr>
          <a:xfrm>
            <a:off x="457200" y="1600200"/>
            <a:ext cx="8364790" cy="400110"/>
          </a:xfrm>
          <a:prstGeom prst="rect">
            <a:avLst/>
          </a:prstGeom>
          <a:noFill/>
        </p:spPr>
        <p:txBody>
          <a:bodyPr wrap="none" rtlCol="0">
            <a:spAutoFit/>
          </a:bodyPr>
          <a:lstStyle/>
          <a:p>
            <a:r>
              <a:rPr lang="en-US" altLang="zh-CN" sz="2000" dirty="0" smtClean="0"/>
              <a:t>001010100010010101010100000101011110100011110000111111100011100</a:t>
            </a:r>
            <a:endParaRPr lang="zh-CN" altLang="en-US" sz="2000" dirty="0"/>
          </a:p>
        </p:txBody>
      </p:sp>
      <p:sp>
        <p:nvSpPr>
          <p:cNvPr id="6" name="矩形 5"/>
          <p:cNvSpPr/>
          <p:nvPr/>
        </p:nvSpPr>
        <p:spPr>
          <a:xfrm>
            <a:off x="609600" y="1981200"/>
            <a:ext cx="5055230" cy="369332"/>
          </a:xfrm>
          <a:prstGeom prst="rect">
            <a:avLst/>
          </a:prstGeom>
        </p:spPr>
        <p:txBody>
          <a:bodyPr wrap="none">
            <a:spAutoFit/>
          </a:bodyPr>
          <a:lstStyle/>
          <a:p>
            <a:r>
              <a:rPr lang="en-US" altLang="zh-CN" b="1" dirty="0" smtClean="0"/>
              <a:t>How to determine the start and ending of a frame?</a:t>
            </a:r>
            <a:endParaRPr lang="zh-CN" alt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1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Character Based Framing</a:t>
            </a:r>
            <a:endParaRPr lang="zh-CN" altLang="en-US" dirty="0"/>
          </a:p>
        </p:txBody>
      </p:sp>
      <p:sp>
        <p:nvSpPr>
          <p:cNvPr id="3" name="内容占位符 2"/>
          <p:cNvSpPr>
            <a:spLocks noGrp="1"/>
          </p:cNvSpPr>
          <p:nvPr>
            <p:ph idx="1"/>
          </p:nvPr>
        </p:nvSpPr>
        <p:spPr>
          <a:xfrm>
            <a:off x="457200" y="4267200"/>
            <a:ext cx="8229600" cy="2209800"/>
          </a:xfrm>
        </p:spPr>
        <p:txBody>
          <a:bodyPr>
            <a:normAutofit/>
          </a:bodyPr>
          <a:lstStyle/>
          <a:p>
            <a:r>
              <a:rPr lang="en-US" altLang="zh-CN" sz="2000" dirty="0" smtClean="0"/>
              <a:t>Standard character codes such as ASCII and EBCDIC contain special communication characters that cannot appear in data</a:t>
            </a:r>
          </a:p>
          <a:p>
            <a:r>
              <a:rPr lang="en-US" altLang="zh-CN" sz="2000" dirty="0" smtClean="0"/>
              <a:t>Entire transmission is based on a character code</a:t>
            </a:r>
            <a:endParaRPr lang="zh-CN" altLang="en-US" sz="2000" dirty="0"/>
          </a:p>
        </p:txBody>
      </p:sp>
      <p:sp>
        <p:nvSpPr>
          <p:cNvPr id="4" name="灯片编号占位符 3"/>
          <p:cNvSpPr>
            <a:spLocks noGrp="1"/>
          </p:cNvSpPr>
          <p:nvPr>
            <p:ph type="sldNum" sz="quarter" idx="10"/>
          </p:nvPr>
        </p:nvSpPr>
        <p:spPr/>
        <p:txBody>
          <a:bodyPr/>
          <a:lstStyle/>
          <a:p>
            <a:pPr>
              <a:defRPr/>
            </a:pPr>
            <a:fld id="{8E002F28-71A6-4468-B8DB-D78B04AC4AC8}" type="slidenum">
              <a:rPr lang="en-US" altLang="zh-CN" smtClean="0"/>
              <a:pPr>
                <a:defRPr/>
              </a:pPr>
              <a:t>31</a:t>
            </a:fld>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1142999" y="1752600"/>
            <a:ext cx="6018479" cy="2133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smtClean="0"/>
              <a:t>Issues with character based framing</a:t>
            </a:r>
            <a:endParaRPr lang="zh-CN" altLang="en-US" dirty="0"/>
          </a:p>
        </p:txBody>
      </p:sp>
      <p:sp>
        <p:nvSpPr>
          <p:cNvPr id="3" name="内容占位符 2"/>
          <p:cNvSpPr>
            <a:spLocks noGrp="1"/>
          </p:cNvSpPr>
          <p:nvPr>
            <p:ph idx="1"/>
          </p:nvPr>
        </p:nvSpPr>
        <p:spPr/>
        <p:txBody>
          <a:bodyPr>
            <a:normAutofit/>
          </a:bodyPr>
          <a:lstStyle/>
          <a:p>
            <a:r>
              <a:rPr lang="en-US" altLang="zh-CN" sz="2400" dirty="0" smtClean="0"/>
              <a:t>Character code dependent </a:t>
            </a:r>
          </a:p>
          <a:p>
            <a:pPr lvl="1"/>
            <a:r>
              <a:rPr lang="en-US" altLang="zh-CN" sz="2000" dirty="0" smtClean="0"/>
              <a:t>How to send binary data instead of text?</a:t>
            </a:r>
          </a:p>
          <a:p>
            <a:pPr lvl="1"/>
            <a:r>
              <a:rPr lang="en-US" altLang="zh-CN" sz="2000" dirty="0" smtClean="0"/>
              <a:t>Can use transparent mode (DLE – Data Link Escape)</a:t>
            </a:r>
          </a:p>
          <a:p>
            <a:pPr lvl="1"/>
            <a:endParaRPr lang="en-US" altLang="zh-CN" sz="2000" dirty="0" smtClean="0"/>
          </a:p>
          <a:p>
            <a:r>
              <a:rPr lang="en-US" altLang="zh-CN" sz="2400" dirty="0" smtClean="0"/>
              <a:t>Frames must be integer number of characters</a:t>
            </a:r>
          </a:p>
          <a:p>
            <a:endParaRPr lang="en-US" altLang="zh-CN" sz="2400" dirty="0" smtClean="0"/>
          </a:p>
          <a:p>
            <a:r>
              <a:rPr lang="en-US" altLang="zh-CN" sz="2400" dirty="0" smtClean="0"/>
              <a:t>Errors in control characters can cause serious problems, such as frame loss (e.g. error in ETX)</a:t>
            </a:r>
          </a:p>
          <a:p>
            <a:endParaRPr lang="en-US" altLang="zh-CN" sz="2400" dirty="0" smtClean="0"/>
          </a:p>
          <a:p>
            <a:r>
              <a:rPr lang="en-US" altLang="zh-CN" sz="2400" dirty="0" smtClean="0"/>
              <a:t>Is a primary framing method from 1960 to ~1975, ARPANET</a:t>
            </a:r>
            <a:endParaRPr lang="zh-CN" altLang="en-US" sz="2400" dirty="0"/>
          </a:p>
        </p:txBody>
      </p:sp>
      <p:sp>
        <p:nvSpPr>
          <p:cNvPr id="4" name="灯片编号占位符 3"/>
          <p:cNvSpPr>
            <a:spLocks noGrp="1"/>
          </p:cNvSpPr>
          <p:nvPr>
            <p:ph type="sldNum" sz="quarter" idx="10"/>
          </p:nvPr>
        </p:nvSpPr>
        <p:spPr/>
        <p:txBody>
          <a:bodyPr/>
          <a:lstStyle/>
          <a:p>
            <a:pPr>
              <a:defRPr/>
            </a:pPr>
            <a:fld id="{8E002F28-71A6-4468-B8DB-D78B04AC4AC8}" type="slidenum">
              <a:rPr lang="en-US" altLang="zh-CN" smtClean="0"/>
              <a:pPr>
                <a:defRPr/>
              </a:pPr>
              <a:t>32</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up)">
                                      <p:cBhvr>
                                        <p:cTn id="10" dur="500"/>
                                        <p:tgtEl>
                                          <p:spTgt spid="3">
                                            <p:txEl>
                                              <p:pRg st="1" end="1"/>
                                            </p:txEl>
                                          </p:spTgt>
                                        </p:tgtEl>
                                      </p:cBhvr>
                                    </p:animEffect>
                                  </p:childTnLst>
                                </p:cTn>
                              </p:par>
                              <p:par>
                                <p:cTn id="11" presetID="22" presetClass="entr" presetSubtype="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up)">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wipe(up)">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wipe(up)">
                                      <p:cBhvr>
                                        <p:cTn id="23" dur="500"/>
                                        <p:tgtEl>
                                          <p:spTgt spid="3">
                                            <p:txEl>
                                              <p:pRg st="6" end="6"/>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nodeType="click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wipe(up)">
                                      <p:cBhvr>
                                        <p:cTn id="28"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Bit Oriented Framing (Flags)</a:t>
            </a:r>
            <a:endParaRPr lang="zh-CN" altLang="en-US" dirty="0"/>
          </a:p>
        </p:txBody>
      </p:sp>
      <p:sp>
        <p:nvSpPr>
          <p:cNvPr id="3" name="内容占位符 2"/>
          <p:cNvSpPr>
            <a:spLocks noGrp="1"/>
          </p:cNvSpPr>
          <p:nvPr>
            <p:ph idx="1"/>
          </p:nvPr>
        </p:nvSpPr>
        <p:spPr/>
        <p:txBody>
          <a:bodyPr>
            <a:noAutofit/>
          </a:bodyPr>
          <a:lstStyle/>
          <a:p>
            <a:r>
              <a:rPr lang="en-US" altLang="zh-CN" sz="2400" dirty="0" smtClean="0"/>
              <a:t>A flag is some fixed string of bits to indicate the start and end of a frame</a:t>
            </a:r>
          </a:p>
          <a:p>
            <a:pPr lvl="1"/>
            <a:r>
              <a:rPr lang="en-US" altLang="zh-CN" sz="2000" dirty="0" smtClean="0"/>
              <a:t>A single flag can be used to indicate both the start and the end of a packet</a:t>
            </a:r>
          </a:p>
          <a:p>
            <a:r>
              <a:rPr lang="en-US" altLang="zh-CN" sz="2400" dirty="0" smtClean="0"/>
              <a:t>In principle, any string could be used, but appearance of flag must be prevented somehow in data</a:t>
            </a:r>
          </a:p>
          <a:p>
            <a:pPr lvl="1"/>
            <a:r>
              <a:rPr lang="en-US" altLang="zh-CN" sz="2000" dirty="0" smtClean="0"/>
              <a:t>Standard protocols use the 8-bit string 01111110 as a flag</a:t>
            </a:r>
          </a:p>
          <a:p>
            <a:pPr lvl="1"/>
            <a:r>
              <a:rPr lang="en-US" altLang="zh-CN" sz="2000" dirty="0" smtClean="0"/>
              <a:t>Use 01111111..1110 (&lt;16 bits) as abort under error conditions</a:t>
            </a:r>
          </a:p>
          <a:p>
            <a:pPr lvl="1"/>
            <a:r>
              <a:rPr lang="en-US" altLang="zh-CN" sz="2000" dirty="0" smtClean="0"/>
              <a:t>Constant flags or 1's is considered an idle state</a:t>
            </a:r>
          </a:p>
          <a:p>
            <a:r>
              <a:rPr lang="en-US" altLang="zh-CN" sz="2400" dirty="0" smtClean="0"/>
              <a:t>Thus 0111111 is the actual bit string that must not appear in data in transmission</a:t>
            </a:r>
          </a:p>
          <a:p>
            <a:r>
              <a:rPr lang="en-US" altLang="zh-CN" sz="2400" dirty="0" smtClean="0"/>
              <a:t>INVENTED ~ 1970 by IBM for SDLC (synchronous data link protocol)</a:t>
            </a:r>
            <a:endParaRPr lang="zh-CN" altLang="en-US" sz="2400" dirty="0"/>
          </a:p>
        </p:txBody>
      </p:sp>
      <p:sp>
        <p:nvSpPr>
          <p:cNvPr id="4" name="灯片编号占位符 3"/>
          <p:cNvSpPr>
            <a:spLocks noGrp="1"/>
          </p:cNvSpPr>
          <p:nvPr>
            <p:ph type="sldNum" sz="quarter" idx="10"/>
          </p:nvPr>
        </p:nvSpPr>
        <p:spPr/>
        <p:txBody>
          <a:bodyPr/>
          <a:lstStyle/>
          <a:p>
            <a:pPr>
              <a:defRPr/>
            </a:pPr>
            <a:fld id="{8E002F28-71A6-4468-B8DB-D78B04AC4AC8}" type="slidenum">
              <a:rPr lang="en-US" altLang="zh-CN" smtClean="0"/>
              <a:pPr>
                <a:defRPr/>
              </a:pPr>
              <a:t>33</a:t>
            </a:fld>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Bit stuffing at sender</a:t>
            </a:r>
            <a:endParaRPr lang="zh-CN" altLang="en-US" dirty="0"/>
          </a:p>
        </p:txBody>
      </p:sp>
      <p:sp>
        <p:nvSpPr>
          <p:cNvPr id="3" name="内容占位符 2"/>
          <p:cNvSpPr>
            <a:spLocks noGrp="1"/>
          </p:cNvSpPr>
          <p:nvPr>
            <p:ph idx="1"/>
          </p:nvPr>
        </p:nvSpPr>
        <p:spPr>
          <a:xfrm>
            <a:off x="457200" y="1600200"/>
            <a:ext cx="8229600" cy="838200"/>
          </a:xfrm>
        </p:spPr>
        <p:txBody>
          <a:bodyPr>
            <a:noAutofit/>
          </a:bodyPr>
          <a:lstStyle/>
          <a:p>
            <a:r>
              <a:rPr lang="en-US" altLang="zh-CN" sz="2400" dirty="0" smtClean="0"/>
              <a:t>Used to remove flag from original data</a:t>
            </a:r>
          </a:p>
          <a:p>
            <a:r>
              <a:rPr lang="en-US" altLang="zh-CN" sz="2400" dirty="0" smtClean="0"/>
              <a:t>A 0 is stuffed after each consecutive five 1's in the original frame </a:t>
            </a:r>
          </a:p>
          <a:p>
            <a:endParaRPr lang="zh-CN" altLang="en-US" sz="2000" dirty="0"/>
          </a:p>
        </p:txBody>
      </p:sp>
      <p:sp>
        <p:nvSpPr>
          <p:cNvPr id="4" name="灯片编号占位符 3"/>
          <p:cNvSpPr>
            <a:spLocks noGrp="1"/>
          </p:cNvSpPr>
          <p:nvPr>
            <p:ph type="sldNum" sz="quarter" idx="10"/>
          </p:nvPr>
        </p:nvSpPr>
        <p:spPr/>
        <p:txBody>
          <a:bodyPr/>
          <a:lstStyle/>
          <a:p>
            <a:pPr>
              <a:defRPr/>
            </a:pPr>
            <a:fld id="{8E002F28-71A6-4468-B8DB-D78B04AC4AC8}" type="slidenum">
              <a:rPr lang="en-US" altLang="zh-CN" smtClean="0"/>
              <a:pPr>
                <a:defRPr/>
              </a:pPr>
              <a:t>34</a:t>
            </a:fld>
            <a:endParaRPr lang="en-US" dirty="0"/>
          </a:p>
        </p:txBody>
      </p:sp>
      <p:sp>
        <p:nvSpPr>
          <p:cNvPr id="5" name="TextBox 4"/>
          <p:cNvSpPr txBox="1"/>
          <p:nvPr/>
        </p:nvSpPr>
        <p:spPr>
          <a:xfrm>
            <a:off x="1295400" y="3962400"/>
            <a:ext cx="5181600" cy="369332"/>
          </a:xfrm>
          <a:prstGeom prst="rect">
            <a:avLst/>
          </a:prstGeom>
          <a:noFill/>
        </p:spPr>
        <p:txBody>
          <a:bodyPr wrap="square" rtlCol="0">
            <a:spAutoFit/>
          </a:bodyPr>
          <a:lstStyle/>
          <a:p>
            <a:pPr algn="dist"/>
            <a:r>
              <a:rPr lang="en-US" altLang="zh-CN" dirty="0" smtClean="0">
                <a:latin typeface="Times New Roman" panose="02020603050405020304" pitchFamily="18" charset="0"/>
                <a:cs typeface="Times New Roman" panose="02020603050405020304" pitchFamily="18" charset="0"/>
              </a:rPr>
              <a:t>1111110111111111110111110</a:t>
            </a:r>
            <a:endParaRPr lang="zh-CN" altLang="en-US" dirty="0">
              <a:latin typeface="Times New Roman" panose="02020603050405020304" pitchFamily="18" charset="0"/>
              <a:cs typeface="Times New Roman" panose="02020603050405020304" pitchFamily="18" charset="0"/>
            </a:endParaRPr>
          </a:p>
        </p:txBody>
      </p:sp>
      <p:cxnSp>
        <p:nvCxnSpPr>
          <p:cNvPr id="7" name="直接连接符 6"/>
          <p:cNvCxnSpPr/>
          <p:nvPr/>
        </p:nvCxnSpPr>
        <p:spPr>
          <a:xfrm rot="5400000">
            <a:off x="1181100" y="4497850"/>
            <a:ext cx="381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rot="5400000">
            <a:off x="6287294" y="4497850"/>
            <a:ext cx="381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1371600" y="4419600"/>
            <a:ext cx="5105400" cy="1588"/>
          </a:xfrm>
          <a:prstGeom prst="line">
            <a:avLst/>
          </a:prstGeom>
          <a:ln>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971800" y="4431268"/>
            <a:ext cx="1828800" cy="369332"/>
          </a:xfrm>
          <a:prstGeom prst="rect">
            <a:avLst/>
          </a:prstGeom>
          <a:noFill/>
        </p:spPr>
        <p:txBody>
          <a:bodyPr wrap="square" rtlCol="0">
            <a:spAutoFit/>
          </a:bodyPr>
          <a:lstStyle/>
          <a:p>
            <a:pPr algn="ctr"/>
            <a:r>
              <a:rPr lang="en-US" altLang="zh-CN" dirty="0" smtClean="0">
                <a:latin typeface="Times New Roman" panose="02020603050405020304" pitchFamily="18" charset="0"/>
                <a:cs typeface="Times New Roman" panose="02020603050405020304" pitchFamily="18" charset="0"/>
              </a:rPr>
              <a:t>Original data</a:t>
            </a:r>
            <a:endParaRPr lang="zh-CN" altLang="en-US" dirty="0">
              <a:latin typeface="Times New Roman" panose="02020603050405020304" pitchFamily="18" charset="0"/>
              <a:cs typeface="Times New Roman" panose="02020603050405020304" pitchFamily="18" charset="0"/>
            </a:endParaRPr>
          </a:p>
        </p:txBody>
      </p:sp>
      <p:sp>
        <p:nvSpPr>
          <p:cNvPr id="12" name="矩形 11"/>
          <p:cNvSpPr/>
          <p:nvPr/>
        </p:nvSpPr>
        <p:spPr>
          <a:xfrm>
            <a:off x="2209800" y="3657600"/>
            <a:ext cx="301686" cy="369332"/>
          </a:xfrm>
          <a:prstGeom prst="rect">
            <a:avLst/>
          </a:prstGeom>
        </p:spPr>
        <p:txBody>
          <a:bodyPr wrap="none">
            <a:spAutoFit/>
          </a:bodyPr>
          <a:lstStyle/>
          <a:p>
            <a:r>
              <a:rPr lang="en-US" altLang="zh-CN" dirty="0" smtClean="0">
                <a:latin typeface="Times New Roman" panose="02020603050405020304" pitchFamily="18" charset="0"/>
                <a:cs typeface="Times New Roman" panose="02020603050405020304" pitchFamily="18" charset="0"/>
              </a:rPr>
              <a:t>0</a:t>
            </a:r>
            <a:endParaRPr lang="zh-CN" altLang="en-US" dirty="0">
              <a:latin typeface="Times New Roman" panose="02020603050405020304" pitchFamily="18" charset="0"/>
              <a:cs typeface="Times New Roman" panose="02020603050405020304" pitchFamily="18" charset="0"/>
            </a:endParaRPr>
          </a:p>
        </p:txBody>
      </p:sp>
      <p:sp>
        <p:nvSpPr>
          <p:cNvPr id="13" name="矩形 12"/>
          <p:cNvSpPr/>
          <p:nvPr/>
        </p:nvSpPr>
        <p:spPr>
          <a:xfrm>
            <a:off x="3657600" y="3657600"/>
            <a:ext cx="301686" cy="369332"/>
          </a:xfrm>
          <a:prstGeom prst="rect">
            <a:avLst/>
          </a:prstGeom>
        </p:spPr>
        <p:txBody>
          <a:bodyPr wrap="none">
            <a:spAutoFit/>
          </a:bodyPr>
          <a:lstStyle/>
          <a:p>
            <a:r>
              <a:rPr lang="en-US" altLang="zh-CN" dirty="0" smtClean="0">
                <a:latin typeface="Times New Roman" panose="02020603050405020304" pitchFamily="18" charset="0"/>
                <a:cs typeface="Times New Roman" panose="02020603050405020304" pitchFamily="18" charset="0"/>
              </a:rPr>
              <a:t>0</a:t>
            </a:r>
            <a:endParaRPr lang="zh-CN" altLang="en-US" dirty="0">
              <a:latin typeface="Times New Roman" panose="02020603050405020304" pitchFamily="18" charset="0"/>
              <a:cs typeface="Times New Roman" panose="02020603050405020304" pitchFamily="18" charset="0"/>
            </a:endParaRPr>
          </a:p>
        </p:txBody>
      </p:sp>
      <p:sp>
        <p:nvSpPr>
          <p:cNvPr id="14" name="矩形 13"/>
          <p:cNvSpPr/>
          <p:nvPr/>
        </p:nvSpPr>
        <p:spPr>
          <a:xfrm>
            <a:off x="4648200" y="3657600"/>
            <a:ext cx="301686" cy="369332"/>
          </a:xfrm>
          <a:prstGeom prst="rect">
            <a:avLst/>
          </a:prstGeom>
        </p:spPr>
        <p:txBody>
          <a:bodyPr wrap="none">
            <a:spAutoFit/>
          </a:bodyPr>
          <a:lstStyle/>
          <a:p>
            <a:r>
              <a:rPr lang="en-US" altLang="zh-CN" dirty="0" smtClean="0">
                <a:latin typeface="Times New Roman" panose="02020603050405020304" pitchFamily="18" charset="0"/>
                <a:cs typeface="Times New Roman" panose="02020603050405020304" pitchFamily="18" charset="0"/>
              </a:rPr>
              <a:t>0</a:t>
            </a:r>
            <a:endParaRPr lang="zh-CN" altLang="en-US" dirty="0">
              <a:latin typeface="Times New Roman" panose="02020603050405020304" pitchFamily="18" charset="0"/>
              <a:cs typeface="Times New Roman" panose="02020603050405020304" pitchFamily="18" charset="0"/>
            </a:endParaRPr>
          </a:p>
        </p:txBody>
      </p:sp>
      <p:sp>
        <p:nvSpPr>
          <p:cNvPr id="15" name="矩形 14"/>
          <p:cNvSpPr/>
          <p:nvPr/>
        </p:nvSpPr>
        <p:spPr>
          <a:xfrm>
            <a:off x="6096000" y="3657600"/>
            <a:ext cx="301686" cy="369332"/>
          </a:xfrm>
          <a:prstGeom prst="rect">
            <a:avLst/>
          </a:prstGeom>
        </p:spPr>
        <p:txBody>
          <a:bodyPr wrap="none">
            <a:spAutoFit/>
          </a:bodyPr>
          <a:lstStyle/>
          <a:p>
            <a:r>
              <a:rPr lang="en-US" altLang="zh-CN" dirty="0" smtClean="0">
                <a:latin typeface="Times New Roman" panose="02020603050405020304" pitchFamily="18" charset="0"/>
                <a:cs typeface="Times New Roman" panose="02020603050405020304" pitchFamily="18" charset="0"/>
              </a:rPr>
              <a:t>0</a:t>
            </a:r>
            <a:endParaRPr lang="zh-CN" altLang="en-US" dirty="0">
              <a:latin typeface="Times New Roman" panose="02020603050405020304" pitchFamily="18" charset="0"/>
              <a:cs typeface="Times New Roman" panose="02020603050405020304" pitchFamily="18" charset="0"/>
            </a:endParaRPr>
          </a:p>
        </p:txBody>
      </p:sp>
      <p:cxnSp>
        <p:nvCxnSpPr>
          <p:cNvPr id="17" name="直接箭头连接符 16"/>
          <p:cNvCxnSpPr/>
          <p:nvPr/>
        </p:nvCxnSpPr>
        <p:spPr>
          <a:xfrm rot="10800000" flipV="1">
            <a:off x="2590800" y="3276600"/>
            <a:ext cx="114300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直接箭头连接符 20"/>
          <p:cNvCxnSpPr/>
          <p:nvPr/>
        </p:nvCxnSpPr>
        <p:spPr>
          <a:xfrm rot="5400000">
            <a:off x="3825714" y="3368514"/>
            <a:ext cx="381000" cy="30635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直接箭头连接符 21"/>
          <p:cNvCxnSpPr/>
          <p:nvPr/>
        </p:nvCxnSpPr>
        <p:spPr>
          <a:xfrm rot="16200000" flipH="1">
            <a:off x="4495802" y="3429001"/>
            <a:ext cx="457198" cy="15239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直接箭头连接符 23"/>
          <p:cNvCxnSpPr/>
          <p:nvPr/>
        </p:nvCxnSpPr>
        <p:spPr>
          <a:xfrm>
            <a:off x="4953001" y="3200400"/>
            <a:ext cx="1219201" cy="53340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矩形 18"/>
          <p:cNvSpPr/>
          <p:nvPr/>
        </p:nvSpPr>
        <p:spPr>
          <a:xfrm>
            <a:off x="3657600" y="2983468"/>
            <a:ext cx="1447800" cy="369332"/>
          </a:xfrm>
          <a:prstGeom prst="rect">
            <a:avLst/>
          </a:prstGeom>
          <a:solidFill>
            <a:schemeClr val="bg1"/>
          </a:solidFill>
        </p:spPr>
        <p:txBody>
          <a:bodyPr wrap="square">
            <a:spAutoFit/>
          </a:bodyPr>
          <a:lstStyle/>
          <a:p>
            <a:r>
              <a:rPr lang="en-US" altLang="zh-CN" dirty="0" smtClean="0">
                <a:latin typeface="Times New Roman" panose="02020603050405020304" pitchFamily="18" charset="0"/>
                <a:cs typeface="Times New Roman" panose="02020603050405020304" pitchFamily="18" charset="0"/>
              </a:rPr>
              <a:t>Stuffed bits</a:t>
            </a:r>
            <a:endParaRPr lang="zh-CN" altLang="en-US" dirty="0">
              <a:latin typeface="Times New Roman" panose="02020603050405020304" pitchFamily="18" charset="0"/>
              <a:cs typeface="Times New Roman" panose="02020603050405020304" pitchFamily="18" charset="0"/>
            </a:endParaRPr>
          </a:p>
        </p:txBody>
      </p:sp>
      <p:sp>
        <p:nvSpPr>
          <p:cNvPr id="27" name="内容占位符 2"/>
          <p:cNvSpPr txBox="1">
            <a:spLocks/>
          </p:cNvSpPr>
          <p:nvPr/>
        </p:nvSpPr>
        <p:spPr>
          <a:xfrm>
            <a:off x="457200" y="5029200"/>
            <a:ext cx="8229600" cy="1219200"/>
          </a:xfrm>
          <a:prstGeom prst="rect">
            <a:avLst/>
          </a:prstGeom>
        </p:spPr>
        <p:txBody>
          <a:bodyPr vert="horz" lIns="91440" tIns="45720" rIns="91440" bIns="45720" rtlCol="0">
            <a:noAutofit/>
          </a:bodyPr>
          <a:lstStyle/>
          <a:p>
            <a:pPr marL="342900" lvl="0" indent="-342900">
              <a:spcBef>
                <a:spcPct val="20000"/>
              </a:spcBef>
              <a:buFont typeface="Arial" pitchFamily="34" charset="0"/>
              <a:buChar char="•"/>
            </a:pPr>
            <a:r>
              <a:rPr lang="en-US" altLang="zh-CN" sz="2400" dirty="0" smtClean="0">
                <a:latin typeface="Times New Roman" panose="02020603050405020304" pitchFamily="18" charset="0"/>
                <a:cs typeface="Times New Roman" panose="02020603050405020304" pitchFamily="18" charset="0"/>
              </a:rPr>
              <a:t>Why is it necessary to stuff a 0 in 0111110? </a:t>
            </a:r>
            <a:endParaRPr lang="en-US" altLang="zh-CN" sz="2400" dirty="0">
              <a:latin typeface="Times New Roman" panose="02020603050405020304" pitchFamily="18" charset="0"/>
              <a:cs typeface="Times New Roman" panose="02020603050405020304" pitchFamily="18" charset="0"/>
            </a:endParaRPr>
          </a:p>
          <a:p>
            <a:pPr marL="342900" lvl="0" indent="-342900">
              <a:spcBef>
                <a:spcPct val="20000"/>
              </a:spcBef>
            </a:pPr>
            <a:r>
              <a:rPr lang="en-US" altLang="zh-CN" sz="2000" dirty="0" smtClean="0">
                <a:latin typeface="Times New Roman" panose="02020603050405020304" pitchFamily="18" charset="0"/>
                <a:cs typeface="Times New Roman" panose="02020603050405020304" pitchFamily="18" charset="0"/>
                <a:sym typeface="Wingdings" pitchFamily="2" charset="2"/>
              </a:rPr>
              <a:t>	because o</a:t>
            </a:r>
            <a:r>
              <a:rPr lang="en-US" altLang="zh-CN" sz="2000" dirty="0" smtClean="0">
                <a:latin typeface="Times New Roman" panose="02020603050405020304" pitchFamily="18" charset="0"/>
                <a:cs typeface="Times New Roman" panose="02020603050405020304" pitchFamily="18" charset="0"/>
              </a:rPr>
              <a:t>therwise, the receiver will not be able to tell whether the final 0 is a stuffed 0, or original one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down)">
                                      <p:cBhvr>
                                        <p:cTn id="22" dur="500"/>
                                        <p:tgtEl>
                                          <p:spTgt spid="7"/>
                                        </p:tgtEl>
                                      </p:cBhvr>
                                    </p:animEffect>
                                  </p:childTnLst>
                                </p:cTn>
                              </p:par>
                              <p:par>
                                <p:cTn id="23" presetID="22" presetClass="entr" presetSubtype="4" fill="hold"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ipe(down)">
                                      <p:cBhvr>
                                        <p:cTn id="25" dur="500"/>
                                        <p:tgtEl>
                                          <p:spTgt spid="8"/>
                                        </p:tgtEl>
                                      </p:cBhvr>
                                    </p:animEffect>
                                  </p:childTnLst>
                                </p:cTn>
                              </p:par>
                              <p:par>
                                <p:cTn id="26" presetID="22" presetClass="entr" presetSubtype="4" fill="hold" nodeType="with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wipe(down)">
                                      <p:cBhvr>
                                        <p:cTn id="28" dur="500"/>
                                        <p:tgtEl>
                                          <p:spTgt spid="10"/>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wipe(down)">
                                      <p:cBhvr>
                                        <p:cTn id="31" dur="500"/>
                                        <p:tgtEl>
                                          <p:spTgt spid="11"/>
                                        </p:tgtEl>
                                      </p:cBhvr>
                                    </p:animEffect>
                                  </p:childTnLst>
                                </p:cTn>
                              </p:par>
                            </p:childTnLst>
                          </p:cTn>
                        </p:par>
                      </p:childTnLst>
                    </p:cTn>
                  </p:par>
                  <p:par>
                    <p:cTn id="32" fill="hold">
                      <p:stCondLst>
                        <p:cond delay="indefinite"/>
                      </p:stCondLst>
                      <p:childTnLst>
                        <p:par>
                          <p:cTn id="33" fill="hold">
                            <p:stCondLst>
                              <p:cond delay="0"/>
                            </p:stCondLst>
                            <p:childTnLst>
                              <p:par>
                                <p:cTn id="34" presetID="26" presetClass="entr" presetSubtype="0" fill="hold" grpId="0" nodeType="click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wipe(down)">
                                      <p:cBhvr>
                                        <p:cTn id="36" dur="580">
                                          <p:stCondLst>
                                            <p:cond delay="0"/>
                                          </p:stCondLst>
                                        </p:cTn>
                                        <p:tgtEl>
                                          <p:spTgt spid="12"/>
                                        </p:tgtEl>
                                      </p:cBhvr>
                                    </p:animEffect>
                                    <p:anim calcmode="lin" valueType="num">
                                      <p:cBhvr>
                                        <p:cTn id="37"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38"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39"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40"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41"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42" dur="26">
                                          <p:stCondLst>
                                            <p:cond delay="650"/>
                                          </p:stCondLst>
                                        </p:cTn>
                                        <p:tgtEl>
                                          <p:spTgt spid="12"/>
                                        </p:tgtEl>
                                      </p:cBhvr>
                                      <p:to x="100000" y="60000"/>
                                    </p:animScale>
                                    <p:animScale>
                                      <p:cBhvr>
                                        <p:cTn id="43" dur="166" decel="50000">
                                          <p:stCondLst>
                                            <p:cond delay="676"/>
                                          </p:stCondLst>
                                        </p:cTn>
                                        <p:tgtEl>
                                          <p:spTgt spid="12"/>
                                        </p:tgtEl>
                                      </p:cBhvr>
                                      <p:to x="100000" y="100000"/>
                                    </p:animScale>
                                    <p:animScale>
                                      <p:cBhvr>
                                        <p:cTn id="44" dur="26">
                                          <p:stCondLst>
                                            <p:cond delay="1312"/>
                                          </p:stCondLst>
                                        </p:cTn>
                                        <p:tgtEl>
                                          <p:spTgt spid="12"/>
                                        </p:tgtEl>
                                      </p:cBhvr>
                                      <p:to x="100000" y="80000"/>
                                    </p:animScale>
                                    <p:animScale>
                                      <p:cBhvr>
                                        <p:cTn id="45" dur="166" decel="50000">
                                          <p:stCondLst>
                                            <p:cond delay="1338"/>
                                          </p:stCondLst>
                                        </p:cTn>
                                        <p:tgtEl>
                                          <p:spTgt spid="12"/>
                                        </p:tgtEl>
                                      </p:cBhvr>
                                      <p:to x="100000" y="100000"/>
                                    </p:animScale>
                                    <p:animScale>
                                      <p:cBhvr>
                                        <p:cTn id="46" dur="26">
                                          <p:stCondLst>
                                            <p:cond delay="1642"/>
                                          </p:stCondLst>
                                        </p:cTn>
                                        <p:tgtEl>
                                          <p:spTgt spid="12"/>
                                        </p:tgtEl>
                                      </p:cBhvr>
                                      <p:to x="100000" y="90000"/>
                                    </p:animScale>
                                    <p:animScale>
                                      <p:cBhvr>
                                        <p:cTn id="47" dur="166" decel="50000">
                                          <p:stCondLst>
                                            <p:cond delay="1668"/>
                                          </p:stCondLst>
                                        </p:cTn>
                                        <p:tgtEl>
                                          <p:spTgt spid="12"/>
                                        </p:tgtEl>
                                      </p:cBhvr>
                                      <p:to x="100000" y="100000"/>
                                    </p:animScale>
                                    <p:animScale>
                                      <p:cBhvr>
                                        <p:cTn id="48" dur="26">
                                          <p:stCondLst>
                                            <p:cond delay="1808"/>
                                          </p:stCondLst>
                                        </p:cTn>
                                        <p:tgtEl>
                                          <p:spTgt spid="12"/>
                                        </p:tgtEl>
                                      </p:cBhvr>
                                      <p:to x="100000" y="95000"/>
                                    </p:animScale>
                                    <p:animScale>
                                      <p:cBhvr>
                                        <p:cTn id="49" dur="166" decel="50000">
                                          <p:stCondLst>
                                            <p:cond delay="1834"/>
                                          </p:stCondLst>
                                        </p:cTn>
                                        <p:tgtEl>
                                          <p:spTgt spid="12"/>
                                        </p:tgtEl>
                                      </p:cBhvr>
                                      <p:to x="100000" y="100000"/>
                                    </p:animScale>
                                  </p:childTnLst>
                                </p:cTn>
                              </p:par>
                            </p:childTnLst>
                          </p:cTn>
                        </p:par>
                      </p:childTnLst>
                    </p:cTn>
                  </p:par>
                  <p:par>
                    <p:cTn id="50" fill="hold">
                      <p:stCondLst>
                        <p:cond delay="indefinite"/>
                      </p:stCondLst>
                      <p:childTnLst>
                        <p:par>
                          <p:cTn id="51" fill="hold">
                            <p:stCondLst>
                              <p:cond delay="0"/>
                            </p:stCondLst>
                            <p:childTnLst>
                              <p:par>
                                <p:cTn id="52" presetID="26" presetClass="entr" presetSubtype="0" fill="hold" grpId="0" nodeType="clickEffect">
                                  <p:stCondLst>
                                    <p:cond delay="0"/>
                                  </p:stCondLst>
                                  <p:childTnLst>
                                    <p:set>
                                      <p:cBhvr>
                                        <p:cTn id="53" dur="1" fill="hold">
                                          <p:stCondLst>
                                            <p:cond delay="0"/>
                                          </p:stCondLst>
                                        </p:cTn>
                                        <p:tgtEl>
                                          <p:spTgt spid="13"/>
                                        </p:tgtEl>
                                        <p:attrNameLst>
                                          <p:attrName>style.visibility</p:attrName>
                                        </p:attrNameLst>
                                      </p:cBhvr>
                                      <p:to>
                                        <p:strVal val="visible"/>
                                      </p:to>
                                    </p:set>
                                    <p:animEffect transition="in" filter="wipe(down)">
                                      <p:cBhvr>
                                        <p:cTn id="54" dur="580">
                                          <p:stCondLst>
                                            <p:cond delay="0"/>
                                          </p:stCondLst>
                                        </p:cTn>
                                        <p:tgtEl>
                                          <p:spTgt spid="13"/>
                                        </p:tgtEl>
                                      </p:cBhvr>
                                    </p:animEffect>
                                    <p:anim calcmode="lin" valueType="num">
                                      <p:cBhvr>
                                        <p:cTn id="55"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56"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57"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58"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59"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60" dur="26">
                                          <p:stCondLst>
                                            <p:cond delay="650"/>
                                          </p:stCondLst>
                                        </p:cTn>
                                        <p:tgtEl>
                                          <p:spTgt spid="13"/>
                                        </p:tgtEl>
                                      </p:cBhvr>
                                      <p:to x="100000" y="60000"/>
                                    </p:animScale>
                                    <p:animScale>
                                      <p:cBhvr>
                                        <p:cTn id="61" dur="166" decel="50000">
                                          <p:stCondLst>
                                            <p:cond delay="676"/>
                                          </p:stCondLst>
                                        </p:cTn>
                                        <p:tgtEl>
                                          <p:spTgt spid="13"/>
                                        </p:tgtEl>
                                      </p:cBhvr>
                                      <p:to x="100000" y="100000"/>
                                    </p:animScale>
                                    <p:animScale>
                                      <p:cBhvr>
                                        <p:cTn id="62" dur="26">
                                          <p:stCondLst>
                                            <p:cond delay="1312"/>
                                          </p:stCondLst>
                                        </p:cTn>
                                        <p:tgtEl>
                                          <p:spTgt spid="13"/>
                                        </p:tgtEl>
                                      </p:cBhvr>
                                      <p:to x="100000" y="80000"/>
                                    </p:animScale>
                                    <p:animScale>
                                      <p:cBhvr>
                                        <p:cTn id="63" dur="166" decel="50000">
                                          <p:stCondLst>
                                            <p:cond delay="1338"/>
                                          </p:stCondLst>
                                        </p:cTn>
                                        <p:tgtEl>
                                          <p:spTgt spid="13"/>
                                        </p:tgtEl>
                                      </p:cBhvr>
                                      <p:to x="100000" y="100000"/>
                                    </p:animScale>
                                    <p:animScale>
                                      <p:cBhvr>
                                        <p:cTn id="64" dur="26">
                                          <p:stCondLst>
                                            <p:cond delay="1642"/>
                                          </p:stCondLst>
                                        </p:cTn>
                                        <p:tgtEl>
                                          <p:spTgt spid="13"/>
                                        </p:tgtEl>
                                      </p:cBhvr>
                                      <p:to x="100000" y="90000"/>
                                    </p:animScale>
                                    <p:animScale>
                                      <p:cBhvr>
                                        <p:cTn id="65" dur="166" decel="50000">
                                          <p:stCondLst>
                                            <p:cond delay="1668"/>
                                          </p:stCondLst>
                                        </p:cTn>
                                        <p:tgtEl>
                                          <p:spTgt spid="13"/>
                                        </p:tgtEl>
                                      </p:cBhvr>
                                      <p:to x="100000" y="100000"/>
                                    </p:animScale>
                                    <p:animScale>
                                      <p:cBhvr>
                                        <p:cTn id="66" dur="26">
                                          <p:stCondLst>
                                            <p:cond delay="1808"/>
                                          </p:stCondLst>
                                        </p:cTn>
                                        <p:tgtEl>
                                          <p:spTgt spid="13"/>
                                        </p:tgtEl>
                                      </p:cBhvr>
                                      <p:to x="100000" y="95000"/>
                                    </p:animScale>
                                    <p:animScale>
                                      <p:cBhvr>
                                        <p:cTn id="67" dur="166" decel="50000">
                                          <p:stCondLst>
                                            <p:cond delay="1834"/>
                                          </p:stCondLst>
                                        </p:cTn>
                                        <p:tgtEl>
                                          <p:spTgt spid="13"/>
                                        </p:tgtEl>
                                      </p:cBhvr>
                                      <p:to x="100000" y="100000"/>
                                    </p:animScale>
                                  </p:childTnLst>
                                </p:cTn>
                              </p:par>
                            </p:childTnLst>
                          </p:cTn>
                        </p:par>
                      </p:childTnLst>
                    </p:cTn>
                  </p:par>
                  <p:par>
                    <p:cTn id="68" fill="hold">
                      <p:stCondLst>
                        <p:cond delay="indefinite"/>
                      </p:stCondLst>
                      <p:childTnLst>
                        <p:par>
                          <p:cTn id="69" fill="hold">
                            <p:stCondLst>
                              <p:cond delay="0"/>
                            </p:stCondLst>
                            <p:childTnLst>
                              <p:par>
                                <p:cTn id="70" presetID="26" presetClass="entr" presetSubtype="0" fill="hold" grpId="0" nodeType="clickEffect">
                                  <p:stCondLst>
                                    <p:cond delay="0"/>
                                  </p:stCondLst>
                                  <p:childTnLst>
                                    <p:set>
                                      <p:cBhvr>
                                        <p:cTn id="71" dur="1" fill="hold">
                                          <p:stCondLst>
                                            <p:cond delay="0"/>
                                          </p:stCondLst>
                                        </p:cTn>
                                        <p:tgtEl>
                                          <p:spTgt spid="14"/>
                                        </p:tgtEl>
                                        <p:attrNameLst>
                                          <p:attrName>style.visibility</p:attrName>
                                        </p:attrNameLst>
                                      </p:cBhvr>
                                      <p:to>
                                        <p:strVal val="visible"/>
                                      </p:to>
                                    </p:set>
                                    <p:animEffect transition="in" filter="wipe(down)">
                                      <p:cBhvr>
                                        <p:cTn id="72" dur="580">
                                          <p:stCondLst>
                                            <p:cond delay="0"/>
                                          </p:stCondLst>
                                        </p:cTn>
                                        <p:tgtEl>
                                          <p:spTgt spid="14"/>
                                        </p:tgtEl>
                                      </p:cBhvr>
                                    </p:animEffect>
                                    <p:anim calcmode="lin" valueType="num">
                                      <p:cBhvr>
                                        <p:cTn id="73"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74"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75"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76"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77"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78" dur="26">
                                          <p:stCondLst>
                                            <p:cond delay="650"/>
                                          </p:stCondLst>
                                        </p:cTn>
                                        <p:tgtEl>
                                          <p:spTgt spid="14"/>
                                        </p:tgtEl>
                                      </p:cBhvr>
                                      <p:to x="100000" y="60000"/>
                                    </p:animScale>
                                    <p:animScale>
                                      <p:cBhvr>
                                        <p:cTn id="79" dur="166" decel="50000">
                                          <p:stCondLst>
                                            <p:cond delay="676"/>
                                          </p:stCondLst>
                                        </p:cTn>
                                        <p:tgtEl>
                                          <p:spTgt spid="14"/>
                                        </p:tgtEl>
                                      </p:cBhvr>
                                      <p:to x="100000" y="100000"/>
                                    </p:animScale>
                                    <p:animScale>
                                      <p:cBhvr>
                                        <p:cTn id="80" dur="26">
                                          <p:stCondLst>
                                            <p:cond delay="1312"/>
                                          </p:stCondLst>
                                        </p:cTn>
                                        <p:tgtEl>
                                          <p:spTgt spid="14"/>
                                        </p:tgtEl>
                                      </p:cBhvr>
                                      <p:to x="100000" y="80000"/>
                                    </p:animScale>
                                    <p:animScale>
                                      <p:cBhvr>
                                        <p:cTn id="81" dur="166" decel="50000">
                                          <p:stCondLst>
                                            <p:cond delay="1338"/>
                                          </p:stCondLst>
                                        </p:cTn>
                                        <p:tgtEl>
                                          <p:spTgt spid="14"/>
                                        </p:tgtEl>
                                      </p:cBhvr>
                                      <p:to x="100000" y="100000"/>
                                    </p:animScale>
                                    <p:animScale>
                                      <p:cBhvr>
                                        <p:cTn id="82" dur="26">
                                          <p:stCondLst>
                                            <p:cond delay="1642"/>
                                          </p:stCondLst>
                                        </p:cTn>
                                        <p:tgtEl>
                                          <p:spTgt spid="14"/>
                                        </p:tgtEl>
                                      </p:cBhvr>
                                      <p:to x="100000" y="90000"/>
                                    </p:animScale>
                                    <p:animScale>
                                      <p:cBhvr>
                                        <p:cTn id="83" dur="166" decel="50000">
                                          <p:stCondLst>
                                            <p:cond delay="1668"/>
                                          </p:stCondLst>
                                        </p:cTn>
                                        <p:tgtEl>
                                          <p:spTgt spid="14"/>
                                        </p:tgtEl>
                                      </p:cBhvr>
                                      <p:to x="100000" y="100000"/>
                                    </p:animScale>
                                    <p:animScale>
                                      <p:cBhvr>
                                        <p:cTn id="84" dur="26">
                                          <p:stCondLst>
                                            <p:cond delay="1808"/>
                                          </p:stCondLst>
                                        </p:cTn>
                                        <p:tgtEl>
                                          <p:spTgt spid="14"/>
                                        </p:tgtEl>
                                      </p:cBhvr>
                                      <p:to x="100000" y="95000"/>
                                    </p:animScale>
                                    <p:animScale>
                                      <p:cBhvr>
                                        <p:cTn id="85" dur="166" decel="50000">
                                          <p:stCondLst>
                                            <p:cond delay="1834"/>
                                          </p:stCondLst>
                                        </p:cTn>
                                        <p:tgtEl>
                                          <p:spTgt spid="14"/>
                                        </p:tgtEl>
                                      </p:cBhvr>
                                      <p:to x="100000" y="100000"/>
                                    </p:animScale>
                                  </p:childTnLst>
                                </p:cTn>
                              </p:par>
                            </p:childTnLst>
                          </p:cTn>
                        </p:par>
                      </p:childTnLst>
                    </p:cTn>
                  </p:par>
                  <p:par>
                    <p:cTn id="86" fill="hold">
                      <p:stCondLst>
                        <p:cond delay="indefinite"/>
                      </p:stCondLst>
                      <p:childTnLst>
                        <p:par>
                          <p:cTn id="87" fill="hold">
                            <p:stCondLst>
                              <p:cond delay="0"/>
                            </p:stCondLst>
                            <p:childTnLst>
                              <p:par>
                                <p:cTn id="88" presetID="26" presetClass="entr" presetSubtype="0" fill="hold" grpId="0" nodeType="clickEffect">
                                  <p:stCondLst>
                                    <p:cond delay="0"/>
                                  </p:stCondLst>
                                  <p:childTnLst>
                                    <p:set>
                                      <p:cBhvr>
                                        <p:cTn id="89" dur="1" fill="hold">
                                          <p:stCondLst>
                                            <p:cond delay="0"/>
                                          </p:stCondLst>
                                        </p:cTn>
                                        <p:tgtEl>
                                          <p:spTgt spid="15"/>
                                        </p:tgtEl>
                                        <p:attrNameLst>
                                          <p:attrName>style.visibility</p:attrName>
                                        </p:attrNameLst>
                                      </p:cBhvr>
                                      <p:to>
                                        <p:strVal val="visible"/>
                                      </p:to>
                                    </p:set>
                                    <p:animEffect transition="in" filter="wipe(down)">
                                      <p:cBhvr>
                                        <p:cTn id="90" dur="580">
                                          <p:stCondLst>
                                            <p:cond delay="0"/>
                                          </p:stCondLst>
                                        </p:cTn>
                                        <p:tgtEl>
                                          <p:spTgt spid="15"/>
                                        </p:tgtEl>
                                      </p:cBhvr>
                                    </p:animEffect>
                                    <p:anim calcmode="lin" valueType="num">
                                      <p:cBhvr>
                                        <p:cTn id="91"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92"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93"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94"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95"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96" dur="26">
                                          <p:stCondLst>
                                            <p:cond delay="650"/>
                                          </p:stCondLst>
                                        </p:cTn>
                                        <p:tgtEl>
                                          <p:spTgt spid="15"/>
                                        </p:tgtEl>
                                      </p:cBhvr>
                                      <p:to x="100000" y="60000"/>
                                    </p:animScale>
                                    <p:animScale>
                                      <p:cBhvr>
                                        <p:cTn id="97" dur="166" decel="50000">
                                          <p:stCondLst>
                                            <p:cond delay="676"/>
                                          </p:stCondLst>
                                        </p:cTn>
                                        <p:tgtEl>
                                          <p:spTgt spid="15"/>
                                        </p:tgtEl>
                                      </p:cBhvr>
                                      <p:to x="100000" y="100000"/>
                                    </p:animScale>
                                    <p:animScale>
                                      <p:cBhvr>
                                        <p:cTn id="98" dur="26">
                                          <p:stCondLst>
                                            <p:cond delay="1312"/>
                                          </p:stCondLst>
                                        </p:cTn>
                                        <p:tgtEl>
                                          <p:spTgt spid="15"/>
                                        </p:tgtEl>
                                      </p:cBhvr>
                                      <p:to x="100000" y="80000"/>
                                    </p:animScale>
                                    <p:animScale>
                                      <p:cBhvr>
                                        <p:cTn id="99" dur="166" decel="50000">
                                          <p:stCondLst>
                                            <p:cond delay="1338"/>
                                          </p:stCondLst>
                                        </p:cTn>
                                        <p:tgtEl>
                                          <p:spTgt spid="15"/>
                                        </p:tgtEl>
                                      </p:cBhvr>
                                      <p:to x="100000" y="100000"/>
                                    </p:animScale>
                                    <p:animScale>
                                      <p:cBhvr>
                                        <p:cTn id="100" dur="26">
                                          <p:stCondLst>
                                            <p:cond delay="1642"/>
                                          </p:stCondLst>
                                        </p:cTn>
                                        <p:tgtEl>
                                          <p:spTgt spid="15"/>
                                        </p:tgtEl>
                                      </p:cBhvr>
                                      <p:to x="100000" y="90000"/>
                                    </p:animScale>
                                    <p:animScale>
                                      <p:cBhvr>
                                        <p:cTn id="101" dur="166" decel="50000">
                                          <p:stCondLst>
                                            <p:cond delay="1668"/>
                                          </p:stCondLst>
                                        </p:cTn>
                                        <p:tgtEl>
                                          <p:spTgt spid="15"/>
                                        </p:tgtEl>
                                      </p:cBhvr>
                                      <p:to x="100000" y="100000"/>
                                    </p:animScale>
                                    <p:animScale>
                                      <p:cBhvr>
                                        <p:cTn id="102" dur="26">
                                          <p:stCondLst>
                                            <p:cond delay="1808"/>
                                          </p:stCondLst>
                                        </p:cTn>
                                        <p:tgtEl>
                                          <p:spTgt spid="15"/>
                                        </p:tgtEl>
                                      </p:cBhvr>
                                      <p:to x="100000" y="95000"/>
                                    </p:animScale>
                                    <p:animScale>
                                      <p:cBhvr>
                                        <p:cTn id="103" dur="166" decel="50000">
                                          <p:stCondLst>
                                            <p:cond delay="1834"/>
                                          </p:stCondLst>
                                        </p:cTn>
                                        <p:tgtEl>
                                          <p:spTgt spid="15"/>
                                        </p:tgtEl>
                                      </p:cBhvr>
                                      <p:to x="100000" y="100000"/>
                                    </p:animScale>
                                  </p:childTnLst>
                                </p:cTn>
                              </p:par>
                            </p:childTnLst>
                          </p:cTn>
                        </p:par>
                      </p:childTnLst>
                    </p:cTn>
                  </p:par>
                  <p:par>
                    <p:cTn id="104" fill="hold">
                      <p:stCondLst>
                        <p:cond delay="indefinite"/>
                      </p:stCondLst>
                      <p:childTnLst>
                        <p:par>
                          <p:cTn id="105" fill="hold">
                            <p:stCondLst>
                              <p:cond delay="0"/>
                            </p:stCondLst>
                            <p:childTnLst>
                              <p:par>
                                <p:cTn id="106" presetID="22" presetClass="entr" presetSubtype="1" fill="hold" nodeType="clickEffect">
                                  <p:stCondLst>
                                    <p:cond delay="0"/>
                                  </p:stCondLst>
                                  <p:childTnLst>
                                    <p:set>
                                      <p:cBhvr>
                                        <p:cTn id="107" dur="1" fill="hold">
                                          <p:stCondLst>
                                            <p:cond delay="0"/>
                                          </p:stCondLst>
                                        </p:cTn>
                                        <p:tgtEl>
                                          <p:spTgt spid="17"/>
                                        </p:tgtEl>
                                        <p:attrNameLst>
                                          <p:attrName>style.visibility</p:attrName>
                                        </p:attrNameLst>
                                      </p:cBhvr>
                                      <p:to>
                                        <p:strVal val="visible"/>
                                      </p:to>
                                    </p:set>
                                    <p:animEffect transition="in" filter="wipe(up)">
                                      <p:cBhvr>
                                        <p:cTn id="108" dur="500"/>
                                        <p:tgtEl>
                                          <p:spTgt spid="17"/>
                                        </p:tgtEl>
                                      </p:cBhvr>
                                    </p:animEffect>
                                  </p:childTnLst>
                                </p:cTn>
                              </p:par>
                              <p:par>
                                <p:cTn id="109" presetID="22" presetClass="entr" presetSubtype="1" fill="hold" nodeType="withEffect">
                                  <p:stCondLst>
                                    <p:cond delay="0"/>
                                  </p:stCondLst>
                                  <p:childTnLst>
                                    <p:set>
                                      <p:cBhvr>
                                        <p:cTn id="110" dur="1" fill="hold">
                                          <p:stCondLst>
                                            <p:cond delay="0"/>
                                          </p:stCondLst>
                                        </p:cTn>
                                        <p:tgtEl>
                                          <p:spTgt spid="21"/>
                                        </p:tgtEl>
                                        <p:attrNameLst>
                                          <p:attrName>style.visibility</p:attrName>
                                        </p:attrNameLst>
                                      </p:cBhvr>
                                      <p:to>
                                        <p:strVal val="visible"/>
                                      </p:to>
                                    </p:set>
                                    <p:animEffect transition="in" filter="wipe(up)">
                                      <p:cBhvr>
                                        <p:cTn id="111" dur="500"/>
                                        <p:tgtEl>
                                          <p:spTgt spid="21"/>
                                        </p:tgtEl>
                                      </p:cBhvr>
                                    </p:animEffect>
                                  </p:childTnLst>
                                </p:cTn>
                              </p:par>
                              <p:par>
                                <p:cTn id="112" presetID="22" presetClass="entr" presetSubtype="1" fill="hold" nodeType="withEffect">
                                  <p:stCondLst>
                                    <p:cond delay="0"/>
                                  </p:stCondLst>
                                  <p:childTnLst>
                                    <p:set>
                                      <p:cBhvr>
                                        <p:cTn id="113" dur="1" fill="hold">
                                          <p:stCondLst>
                                            <p:cond delay="0"/>
                                          </p:stCondLst>
                                        </p:cTn>
                                        <p:tgtEl>
                                          <p:spTgt spid="22"/>
                                        </p:tgtEl>
                                        <p:attrNameLst>
                                          <p:attrName>style.visibility</p:attrName>
                                        </p:attrNameLst>
                                      </p:cBhvr>
                                      <p:to>
                                        <p:strVal val="visible"/>
                                      </p:to>
                                    </p:set>
                                    <p:animEffect transition="in" filter="wipe(up)">
                                      <p:cBhvr>
                                        <p:cTn id="114" dur="500"/>
                                        <p:tgtEl>
                                          <p:spTgt spid="22"/>
                                        </p:tgtEl>
                                      </p:cBhvr>
                                    </p:animEffect>
                                  </p:childTnLst>
                                </p:cTn>
                              </p:par>
                              <p:par>
                                <p:cTn id="115" presetID="22" presetClass="entr" presetSubtype="1" fill="hold" nodeType="withEffect">
                                  <p:stCondLst>
                                    <p:cond delay="0"/>
                                  </p:stCondLst>
                                  <p:childTnLst>
                                    <p:set>
                                      <p:cBhvr>
                                        <p:cTn id="116" dur="1" fill="hold">
                                          <p:stCondLst>
                                            <p:cond delay="0"/>
                                          </p:stCondLst>
                                        </p:cTn>
                                        <p:tgtEl>
                                          <p:spTgt spid="24"/>
                                        </p:tgtEl>
                                        <p:attrNameLst>
                                          <p:attrName>style.visibility</p:attrName>
                                        </p:attrNameLst>
                                      </p:cBhvr>
                                      <p:to>
                                        <p:strVal val="visible"/>
                                      </p:to>
                                    </p:set>
                                    <p:animEffect transition="in" filter="wipe(up)">
                                      <p:cBhvr>
                                        <p:cTn id="117" dur="500"/>
                                        <p:tgtEl>
                                          <p:spTgt spid="24"/>
                                        </p:tgtEl>
                                      </p:cBhvr>
                                    </p:animEffect>
                                  </p:childTnLst>
                                </p:cTn>
                              </p:par>
                            </p:childTnLst>
                          </p:cTn>
                        </p:par>
                      </p:childTnLst>
                    </p:cTn>
                  </p:par>
                  <p:par>
                    <p:cTn id="118" fill="hold">
                      <p:stCondLst>
                        <p:cond delay="indefinite"/>
                      </p:stCondLst>
                      <p:childTnLst>
                        <p:par>
                          <p:cTn id="119" fill="hold">
                            <p:stCondLst>
                              <p:cond delay="0"/>
                            </p:stCondLst>
                            <p:childTnLst>
                              <p:par>
                                <p:cTn id="120" presetID="1" presetClass="entr" presetSubtype="0" fill="hold" grpId="0" nodeType="clickEffect">
                                  <p:stCondLst>
                                    <p:cond delay="0"/>
                                  </p:stCondLst>
                                  <p:childTnLst>
                                    <p:set>
                                      <p:cBhvr>
                                        <p:cTn id="121" dur="1" fill="hold">
                                          <p:stCondLst>
                                            <p:cond delay="0"/>
                                          </p:stCondLst>
                                        </p:cTn>
                                        <p:tgtEl>
                                          <p:spTgt spid="19"/>
                                        </p:tgtEl>
                                        <p:attrNameLst>
                                          <p:attrName>style.visibility</p:attrName>
                                        </p:attrNameLst>
                                      </p:cBhvr>
                                      <p:to>
                                        <p:strVal val="visible"/>
                                      </p:to>
                                    </p:set>
                                  </p:childTnLst>
                                </p:cTn>
                              </p:par>
                            </p:childTnLst>
                          </p:cTn>
                        </p:par>
                      </p:childTnLst>
                    </p:cTn>
                  </p:par>
                  <p:par>
                    <p:cTn id="122" fill="hold">
                      <p:stCondLst>
                        <p:cond delay="indefinite"/>
                      </p:stCondLst>
                      <p:childTnLst>
                        <p:par>
                          <p:cTn id="123" fill="hold">
                            <p:stCondLst>
                              <p:cond delay="0"/>
                            </p:stCondLst>
                            <p:childTnLst>
                              <p:par>
                                <p:cTn id="124" presetID="22" presetClass="entr" presetSubtype="1" fill="hold" grpId="0" nodeType="clickEffect">
                                  <p:stCondLst>
                                    <p:cond delay="0"/>
                                  </p:stCondLst>
                                  <p:childTnLst>
                                    <p:set>
                                      <p:cBhvr>
                                        <p:cTn id="125" dur="1" fill="hold">
                                          <p:stCondLst>
                                            <p:cond delay="0"/>
                                          </p:stCondLst>
                                        </p:cTn>
                                        <p:tgtEl>
                                          <p:spTgt spid="27">
                                            <p:txEl>
                                              <p:pRg st="0" end="0"/>
                                            </p:txEl>
                                          </p:spTgt>
                                        </p:tgtEl>
                                        <p:attrNameLst>
                                          <p:attrName>style.visibility</p:attrName>
                                        </p:attrNameLst>
                                      </p:cBhvr>
                                      <p:to>
                                        <p:strVal val="visible"/>
                                      </p:to>
                                    </p:set>
                                    <p:animEffect transition="in" filter="wipe(up)">
                                      <p:cBhvr>
                                        <p:cTn id="126" dur="500"/>
                                        <p:tgtEl>
                                          <p:spTgt spid="27">
                                            <p:txEl>
                                              <p:pRg st="0" end="0"/>
                                            </p:txEl>
                                          </p:spTgt>
                                        </p:tgtEl>
                                      </p:cBhvr>
                                    </p:animEffect>
                                  </p:childTnLst>
                                </p:cTn>
                              </p:par>
                            </p:childTnLst>
                          </p:cTn>
                        </p:par>
                      </p:childTnLst>
                    </p:cTn>
                  </p:par>
                  <p:par>
                    <p:cTn id="127" fill="hold">
                      <p:stCondLst>
                        <p:cond delay="indefinite"/>
                      </p:stCondLst>
                      <p:childTnLst>
                        <p:par>
                          <p:cTn id="128" fill="hold">
                            <p:stCondLst>
                              <p:cond delay="0"/>
                            </p:stCondLst>
                            <p:childTnLst>
                              <p:par>
                                <p:cTn id="129" presetID="22" presetClass="entr" presetSubtype="1" fill="hold" grpId="0" nodeType="clickEffect">
                                  <p:stCondLst>
                                    <p:cond delay="0"/>
                                  </p:stCondLst>
                                  <p:childTnLst>
                                    <p:set>
                                      <p:cBhvr>
                                        <p:cTn id="130" dur="1" fill="hold">
                                          <p:stCondLst>
                                            <p:cond delay="0"/>
                                          </p:stCondLst>
                                        </p:cTn>
                                        <p:tgtEl>
                                          <p:spTgt spid="27">
                                            <p:txEl>
                                              <p:pRg st="1" end="1"/>
                                            </p:txEl>
                                          </p:spTgt>
                                        </p:tgtEl>
                                        <p:attrNameLst>
                                          <p:attrName>style.visibility</p:attrName>
                                        </p:attrNameLst>
                                      </p:cBhvr>
                                      <p:to>
                                        <p:strVal val="visible"/>
                                      </p:to>
                                    </p:set>
                                    <p:animEffect transition="in" filter="wipe(up)">
                                      <p:cBhvr>
                                        <p:cTn id="131" dur="500"/>
                                        <p:tgtEl>
                                          <p:spTgt spid="2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p:bldP spid="11" grpId="0"/>
      <p:bldP spid="12" grpId="0"/>
      <p:bldP spid="13" grpId="0"/>
      <p:bldP spid="14" grpId="0"/>
      <p:bldP spid="15" grpId="0"/>
      <p:bldP spid="19" grpId="0" animBg="1"/>
      <p:bldP spid="27" grpId="0" uiExpand="1"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mtClean="0"/>
              <a:t>De-stuffing </a:t>
            </a:r>
            <a:r>
              <a:rPr lang="en-US" altLang="zh-CN" dirty="0" smtClean="0"/>
              <a:t>at receiver</a:t>
            </a:r>
            <a:endParaRPr lang="zh-CN" altLang="en-US" dirty="0"/>
          </a:p>
        </p:txBody>
      </p:sp>
      <p:sp>
        <p:nvSpPr>
          <p:cNvPr id="3" name="内容占位符 2"/>
          <p:cNvSpPr>
            <a:spLocks noGrp="1"/>
          </p:cNvSpPr>
          <p:nvPr>
            <p:ph idx="1"/>
          </p:nvPr>
        </p:nvSpPr>
        <p:spPr>
          <a:xfrm>
            <a:off x="457200" y="1600200"/>
            <a:ext cx="8229600" cy="990600"/>
          </a:xfrm>
        </p:spPr>
        <p:txBody>
          <a:bodyPr>
            <a:normAutofit/>
          </a:bodyPr>
          <a:lstStyle/>
          <a:p>
            <a:r>
              <a:rPr lang="en-US" altLang="zh-CN" sz="2400" dirty="0" smtClean="0"/>
              <a:t>If 0 is preceded by 011111 in bit stream, remove it </a:t>
            </a:r>
          </a:p>
          <a:p>
            <a:r>
              <a:rPr lang="en-US" altLang="zh-CN" sz="2400" dirty="0" smtClean="0"/>
              <a:t>If 0 is preceded by 0111111, it is the final bit of the flag</a:t>
            </a:r>
          </a:p>
        </p:txBody>
      </p:sp>
      <p:sp>
        <p:nvSpPr>
          <p:cNvPr id="4" name="灯片编号占位符 3"/>
          <p:cNvSpPr>
            <a:spLocks noGrp="1"/>
          </p:cNvSpPr>
          <p:nvPr>
            <p:ph type="sldNum" sz="quarter" idx="10"/>
          </p:nvPr>
        </p:nvSpPr>
        <p:spPr/>
        <p:txBody>
          <a:bodyPr/>
          <a:lstStyle/>
          <a:p>
            <a:pPr>
              <a:defRPr/>
            </a:pPr>
            <a:fld id="{8E002F28-71A6-4468-B8DB-D78B04AC4AC8}" type="slidenum">
              <a:rPr lang="en-US" altLang="zh-CN" smtClean="0"/>
              <a:pPr>
                <a:defRPr/>
              </a:pPr>
              <a:t>35</a:t>
            </a:fld>
            <a:endParaRPr lang="en-US" dirty="0"/>
          </a:p>
        </p:txBody>
      </p:sp>
      <p:sp>
        <p:nvSpPr>
          <p:cNvPr id="5" name="矩形 4"/>
          <p:cNvSpPr/>
          <p:nvPr/>
        </p:nvSpPr>
        <p:spPr>
          <a:xfrm>
            <a:off x="1219200" y="2895600"/>
            <a:ext cx="6019800" cy="369332"/>
          </a:xfrm>
          <a:prstGeom prst="rect">
            <a:avLst/>
          </a:prstGeom>
        </p:spPr>
        <p:txBody>
          <a:bodyPr wrap="square">
            <a:spAutoFit/>
          </a:bodyPr>
          <a:lstStyle/>
          <a:p>
            <a:pPr algn="dist"/>
            <a:r>
              <a:rPr lang="en-US" altLang="zh-CN" dirty="0" smtClean="0"/>
              <a:t>1001111101100111011111011001111110</a:t>
            </a:r>
            <a:endParaRPr lang="zh-CN" altLang="en-US" dirty="0"/>
          </a:p>
        </p:txBody>
      </p:sp>
      <p:sp>
        <p:nvSpPr>
          <p:cNvPr id="6" name="矩形 5"/>
          <p:cNvSpPr/>
          <p:nvPr/>
        </p:nvSpPr>
        <p:spPr>
          <a:xfrm>
            <a:off x="2667000" y="2895600"/>
            <a:ext cx="19903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smtClean="0">
              <a:solidFill>
                <a:schemeClr val="tx1"/>
              </a:solidFill>
            </a:endParaRPr>
          </a:p>
        </p:txBody>
      </p:sp>
      <p:sp>
        <p:nvSpPr>
          <p:cNvPr id="7" name="矩形 6"/>
          <p:cNvSpPr/>
          <p:nvPr/>
        </p:nvSpPr>
        <p:spPr>
          <a:xfrm>
            <a:off x="5105400" y="2895600"/>
            <a:ext cx="19903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smtClean="0">
              <a:solidFill>
                <a:schemeClr val="tx1"/>
              </a:solidFill>
            </a:endParaRPr>
          </a:p>
        </p:txBody>
      </p:sp>
      <p:sp>
        <p:nvSpPr>
          <p:cNvPr id="8" name="矩形 7"/>
          <p:cNvSpPr/>
          <p:nvPr/>
        </p:nvSpPr>
        <p:spPr>
          <a:xfrm>
            <a:off x="5791200" y="2895600"/>
            <a:ext cx="1418230" cy="3810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smtClean="0">
              <a:solidFill>
                <a:schemeClr val="tx1"/>
              </a:solidFill>
            </a:endParaRPr>
          </a:p>
        </p:txBody>
      </p:sp>
      <p:sp>
        <p:nvSpPr>
          <p:cNvPr id="9" name="TextBox 8"/>
          <p:cNvSpPr txBox="1"/>
          <p:nvPr/>
        </p:nvSpPr>
        <p:spPr>
          <a:xfrm>
            <a:off x="2286000" y="3352800"/>
            <a:ext cx="899733" cy="369332"/>
          </a:xfrm>
          <a:prstGeom prst="rect">
            <a:avLst/>
          </a:prstGeom>
          <a:noFill/>
        </p:spPr>
        <p:txBody>
          <a:bodyPr wrap="none" rtlCol="0">
            <a:spAutoFit/>
          </a:bodyPr>
          <a:lstStyle/>
          <a:p>
            <a:r>
              <a:rPr lang="en-US" altLang="zh-CN" dirty="0" smtClean="0"/>
              <a:t>remove</a:t>
            </a:r>
            <a:endParaRPr lang="zh-CN" altLang="en-US" dirty="0"/>
          </a:p>
        </p:txBody>
      </p:sp>
      <p:sp>
        <p:nvSpPr>
          <p:cNvPr id="10" name="TextBox 9"/>
          <p:cNvSpPr txBox="1"/>
          <p:nvPr/>
        </p:nvSpPr>
        <p:spPr>
          <a:xfrm>
            <a:off x="4724400" y="3352800"/>
            <a:ext cx="899733" cy="369332"/>
          </a:xfrm>
          <a:prstGeom prst="rect">
            <a:avLst/>
          </a:prstGeom>
          <a:noFill/>
        </p:spPr>
        <p:txBody>
          <a:bodyPr wrap="none" rtlCol="0">
            <a:spAutoFit/>
          </a:bodyPr>
          <a:lstStyle/>
          <a:p>
            <a:r>
              <a:rPr lang="en-US" altLang="zh-CN" dirty="0" smtClean="0"/>
              <a:t>remove</a:t>
            </a:r>
            <a:endParaRPr lang="zh-CN" altLang="en-US" dirty="0"/>
          </a:p>
        </p:txBody>
      </p:sp>
      <p:sp>
        <p:nvSpPr>
          <p:cNvPr id="11" name="TextBox 10"/>
          <p:cNvSpPr txBox="1"/>
          <p:nvPr/>
        </p:nvSpPr>
        <p:spPr>
          <a:xfrm>
            <a:off x="5867400" y="3352800"/>
            <a:ext cx="1394997" cy="369332"/>
          </a:xfrm>
          <a:prstGeom prst="rect">
            <a:avLst/>
          </a:prstGeom>
          <a:noFill/>
        </p:spPr>
        <p:txBody>
          <a:bodyPr wrap="none" rtlCol="0">
            <a:spAutoFit/>
          </a:bodyPr>
          <a:lstStyle/>
          <a:p>
            <a:r>
              <a:rPr lang="en-US" altLang="zh-CN" dirty="0" smtClean="0"/>
              <a:t>End of frame</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down)">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blinds(horizontal)">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wipe(down)">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blinds(horizontal)">
                                      <p:cBhvr>
                                        <p:cTn id="42" dur="500"/>
                                        <p:tgtEl>
                                          <p:spTgt spid="8"/>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wipe(down)">
                                      <p:cBhvr>
                                        <p:cTn id="4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animBg="1"/>
      <p:bldP spid="7" grpId="0" animBg="1"/>
      <p:bldP spid="8" grpId="0" animBg="1"/>
      <p:bldP spid="9" grpId="0"/>
      <p:bldP spid="10" grpId="0"/>
      <p:bldP spid="11"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Homework</a:t>
            </a:r>
            <a:endParaRPr lang="en-US" dirty="0"/>
          </a:p>
        </p:txBody>
      </p:sp>
      <p:sp>
        <p:nvSpPr>
          <p:cNvPr id="3" name="Content Placeholder 2"/>
          <p:cNvSpPr>
            <a:spLocks noGrp="1"/>
          </p:cNvSpPr>
          <p:nvPr>
            <p:ph idx="1"/>
          </p:nvPr>
        </p:nvSpPr>
        <p:spPr/>
        <p:txBody>
          <a:bodyPr/>
          <a:lstStyle/>
          <a:p>
            <a:r>
              <a:rPr lang="en-US" smtClean="0"/>
              <a:t>2.36</a:t>
            </a:r>
          </a:p>
          <a:p>
            <a:r>
              <a:rPr lang="en-US" dirty="0" smtClean="0"/>
              <a:t>2.37</a:t>
            </a:r>
            <a:endParaRPr lang="en-US" dirty="0"/>
          </a:p>
        </p:txBody>
      </p:sp>
      <p:sp>
        <p:nvSpPr>
          <p:cNvPr id="4" name="Slide Number Placeholder 3"/>
          <p:cNvSpPr>
            <a:spLocks noGrp="1"/>
          </p:cNvSpPr>
          <p:nvPr>
            <p:ph type="sldNum" sz="quarter" idx="10"/>
          </p:nvPr>
        </p:nvSpPr>
        <p:spPr/>
        <p:txBody>
          <a:bodyPr/>
          <a:lstStyle/>
          <a:p>
            <a:pPr>
              <a:defRPr/>
            </a:pPr>
            <a:fld id="{8E002F28-71A6-4468-B8DB-D78B04AC4AC8}" type="slidenum">
              <a:rPr lang="en-US" altLang="zh-CN" smtClean="0"/>
              <a:pPr>
                <a:defRPr/>
              </a:pPr>
              <a:t>36</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Stop-and-Wait ARQ</a:t>
            </a:r>
            <a:endParaRPr lang="zh-CN" altLang="en-US" dirty="0"/>
          </a:p>
        </p:txBody>
      </p:sp>
      <p:sp>
        <p:nvSpPr>
          <p:cNvPr id="3" name="内容占位符 2"/>
          <p:cNvSpPr>
            <a:spLocks noGrp="1"/>
          </p:cNvSpPr>
          <p:nvPr>
            <p:ph idx="1"/>
          </p:nvPr>
        </p:nvSpPr>
        <p:spPr>
          <a:xfrm>
            <a:off x="457200" y="1676400"/>
            <a:ext cx="8229600" cy="1828800"/>
          </a:xfrm>
        </p:spPr>
        <p:txBody>
          <a:bodyPr>
            <a:normAutofit lnSpcReduction="10000"/>
          </a:bodyPr>
          <a:lstStyle/>
          <a:p>
            <a:r>
              <a:rPr lang="en-US" altLang="zh-CN" sz="2400" dirty="0" smtClean="0"/>
              <a:t>A send a frame to B</a:t>
            </a:r>
          </a:p>
          <a:p>
            <a:pPr lvl="1"/>
            <a:r>
              <a:rPr lang="en-US" altLang="zh-CN" sz="2000" dirty="0" smtClean="0"/>
              <a:t>If B receives it error-free, it sends back ACK</a:t>
            </a:r>
          </a:p>
          <a:p>
            <a:pPr lvl="1"/>
            <a:r>
              <a:rPr lang="en-US" altLang="zh-CN" sz="2000" dirty="0" smtClean="0"/>
              <a:t>Otherwise it sends NAK</a:t>
            </a:r>
          </a:p>
          <a:p>
            <a:pPr lvl="1"/>
            <a:r>
              <a:rPr lang="en-US" altLang="zh-CN" sz="2000" dirty="0" smtClean="0"/>
              <a:t>A start to send next frame when ACK is received</a:t>
            </a:r>
          </a:p>
          <a:p>
            <a:pPr lvl="1"/>
            <a:r>
              <a:rPr lang="en-US" altLang="zh-CN" sz="2000" dirty="0" smtClean="0"/>
              <a:t>A re-send previous packet if NAK is received</a:t>
            </a:r>
          </a:p>
        </p:txBody>
      </p:sp>
      <p:sp>
        <p:nvSpPr>
          <p:cNvPr id="4" name="灯片编号占位符 3"/>
          <p:cNvSpPr>
            <a:spLocks noGrp="1"/>
          </p:cNvSpPr>
          <p:nvPr>
            <p:ph type="sldNum" sz="quarter" idx="10"/>
          </p:nvPr>
        </p:nvSpPr>
        <p:spPr/>
        <p:txBody>
          <a:bodyPr/>
          <a:lstStyle/>
          <a:p>
            <a:pPr>
              <a:defRPr/>
            </a:pPr>
            <a:fld id="{8E002F28-71A6-4468-B8DB-D78B04AC4AC8}" type="slidenum">
              <a:rPr lang="en-US" altLang="zh-CN" smtClean="0"/>
              <a:pPr>
                <a:defRPr/>
              </a:pPr>
              <a:t>4</a:t>
            </a:fld>
            <a:endParaRPr lang="en-US" dirty="0"/>
          </a:p>
        </p:txBody>
      </p:sp>
      <p:sp>
        <p:nvSpPr>
          <p:cNvPr id="5" name="矩形 4"/>
          <p:cNvSpPr/>
          <p:nvPr/>
        </p:nvSpPr>
        <p:spPr>
          <a:xfrm>
            <a:off x="1219200" y="3654623"/>
            <a:ext cx="990600" cy="30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smtClean="0">
              <a:solidFill>
                <a:schemeClr val="tx1"/>
              </a:solidFill>
              <a:latin typeface="Times New Roman" panose="02020603050405020304" pitchFamily="18" charset="0"/>
              <a:cs typeface="Times New Roman" panose="02020603050405020304" pitchFamily="18" charset="0"/>
            </a:endParaRPr>
          </a:p>
        </p:txBody>
      </p:sp>
      <p:sp>
        <p:nvSpPr>
          <p:cNvPr id="6" name="矩形 5"/>
          <p:cNvSpPr/>
          <p:nvPr/>
        </p:nvSpPr>
        <p:spPr>
          <a:xfrm>
            <a:off x="3276600" y="3654623"/>
            <a:ext cx="609600" cy="30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smtClean="0">
              <a:solidFill>
                <a:schemeClr val="tx1"/>
              </a:solidFill>
              <a:latin typeface="Times New Roman" panose="02020603050405020304" pitchFamily="18" charset="0"/>
              <a:cs typeface="Times New Roman" panose="02020603050405020304" pitchFamily="18" charset="0"/>
            </a:endParaRPr>
          </a:p>
        </p:txBody>
      </p:sp>
      <p:cxnSp>
        <p:nvCxnSpPr>
          <p:cNvPr id="10" name="直接箭头连接符 9"/>
          <p:cNvCxnSpPr/>
          <p:nvPr/>
        </p:nvCxnSpPr>
        <p:spPr>
          <a:xfrm rot="16200000" flipH="1">
            <a:off x="1981200" y="4188023"/>
            <a:ext cx="838200" cy="3810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11" name="组合 10"/>
          <p:cNvGrpSpPr/>
          <p:nvPr/>
        </p:nvGrpSpPr>
        <p:grpSpPr>
          <a:xfrm>
            <a:off x="914400" y="3959423"/>
            <a:ext cx="7010400" cy="307777"/>
            <a:chOff x="914400" y="2133600"/>
            <a:chExt cx="7010400" cy="307777"/>
          </a:xfrm>
        </p:grpSpPr>
        <p:cxnSp>
          <p:nvCxnSpPr>
            <p:cNvPr id="12" name="直接连接符 11"/>
            <p:cNvCxnSpPr/>
            <p:nvPr/>
          </p:nvCxnSpPr>
          <p:spPr>
            <a:xfrm>
              <a:off x="914400" y="2133600"/>
              <a:ext cx="7010400" cy="1588"/>
            </a:xfrm>
            <a:prstGeom prst="line">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 name="矩形 12"/>
            <p:cNvSpPr/>
            <p:nvPr/>
          </p:nvSpPr>
          <p:spPr>
            <a:xfrm>
              <a:off x="914400" y="2133600"/>
              <a:ext cx="739048" cy="307777"/>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Node A</a:t>
              </a:r>
              <a:endParaRPr lang="zh-CN" altLang="en-US" sz="1400" dirty="0">
                <a:latin typeface="Times New Roman" panose="02020603050405020304" pitchFamily="18" charset="0"/>
                <a:cs typeface="Times New Roman" panose="02020603050405020304" pitchFamily="18" charset="0"/>
              </a:endParaRPr>
            </a:p>
          </p:txBody>
        </p:sp>
      </p:grpSp>
      <p:grpSp>
        <p:nvGrpSpPr>
          <p:cNvPr id="14" name="组合 13"/>
          <p:cNvGrpSpPr/>
          <p:nvPr/>
        </p:nvGrpSpPr>
        <p:grpSpPr>
          <a:xfrm>
            <a:off x="914400" y="4492823"/>
            <a:ext cx="7010400" cy="307777"/>
            <a:chOff x="914400" y="2667000"/>
            <a:chExt cx="7010400" cy="307777"/>
          </a:xfrm>
        </p:grpSpPr>
        <p:cxnSp>
          <p:nvCxnSpPr>
            <p:cNvPr id="15" name="直接连接符 14"/>
            <p:cNvCxnSpPr/>
            <p:nvPr/>
          </p:nvCxnSpPr>
          <p:spPr>
            <a:xfrm>
              <a:off x="914400" y="2971800"/>
              <a:ext cx="7010400" cy="1588"/>
            </a:xfrm>
            <a:prstGeom prst="line">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6" name="矩形 15"/>
            <p:cNvSpPr/>
            <p:nvPr/>
          </p:nvSpPr>
          <p:spPr>
            <a:xfrm>
              <a:off x="914400" y="2667000"/>
              <a:ext cx="739305" cy="307777"/>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Node B</a:t>
              </a:r>
              <a:endParaRPr lang="zh-CN" altLang="en-US" sz="1400" dirty="0">
                <a:latin typeface="Times New Roman" panose="02020603050405020304" pitchFamily="18" charset="0"/>
                <a:cs typeface="Times New Roman" panose="02020603050405020304" pitchFamily="18" charset="0"/>
              </a:endParaRPr>
            </a:p>
          </p:txBody>
        </p:sp>
      </p:grpSp>
      <p:grpSp>
        <p:nvGrpSpPr>
          <p:cNvPr id="21" name="组合 20"/>
          <p:cNvGrpSpPr/>
          <p:nvPr/>
        </p:nvGrpSpPr>
        <p:grpSpPr>
          <a:xfrm rot="2700000">
            <a:off x="4020903" y="4284627"/>
            <a:ext cx="152400" cy="228600"/>
            <a:chOff x="4953000" y="3581400"/>
            <a:chExt cx="228600" cy="308112"/>
          </a:xfrm>
        </p:grpSpPr>
        <p:cxnSp>
          <p:nvCxnSpPr>
            <p:cNvPr id="22" name="直接连接符 21"/>
            <p:cNvCxnSpPr/>
            <p:nvPr/>
          </p:nvCxnSpPr>
          <p:spPr>
            <a:xfrm rot="16200000" flipH="1">
              <a:off x="4914900" y="3619500"/>
              <a:ext cx="304800" cy="2286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rot="5400000">
              <a:off x="4914900" y="3622812"/>
              <a:ext cx="304800" cy="2286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24" name="直接箭头连接符 23"/>
          <p:cNvCxnSpPr/>
          <p:nvPr/>
        </p:nvCxnSpPr>
        <p:spPr>
          <a:xfrm rot="5400000" flipH="1" flipV="1">
            <a:off x="2400300" y="4226123"/>
            <a:ext cx="838200" cy="3048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7" name="矩形 26"/>
          <p:cNvSpPr/>
          <p:nvPr/>
        </p:nvSpPr>
        <p:spPr>
          <a:xfrm>
            <a:off x="2743200" y="4188023"/>
            <a:ext cx="671979" cy="369332"/>
          </a:xfrm>
          <a:prstGeom prst="rect">
            <a:avLst/>
          </a:prstGeom>
        </p:spPr>
        <p:txBody>
          <a:bodyPr wrap="none">
            <a:spAutoFit/>
          </a:bodyPr>
          <a:lstStyle/>
          <a:p>
            <a:r>
              <a:rPr lang="en-US" altLang="zh-CN" dirty="0" smtClean="0">
                <a:latin typeface="Times New Roman" panose="02020603050405020304" pitchFamily="18" charset="0"/>
                <a:cs typeface="Times New Roman" panose="02020603050405020304" pitchFamily="18" charset="0"/>
              </a:rPr>
              <a:t>ACK</a:t>
            </a:r>
            <a:endParaRPr lang="zh-CN" altLang="en-US" dirty="0">
              <a:latin typeface="Times New Roman" panose="02020603050405020304" pitchFamily="18" charset="0"/>
              <a:cs typeface="Times New Roman" panose="02020603050405020304" pitchFamily="18" charset="0"/>
            </a:endParaRPr>
          </a:p>
        </p:txBody>
      </p:sp>
      <p:cxnSp>
        <p:nvCxnSpPr>
          <p:cNvPr id="28" name="直接箭头连接符 27"/>
          <p:cNvCxnSpPr/>
          <p:nvPr/>
        </p:nvCxnSpPr>
        <p:spPr>
          <a:xfrm rot="16200000" flipH="1">
            <a:off x="3657600" y="4188023"/>
            <a:ext cx="838200" cy="3810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9" name="直接箭头连接符 28"/>
          <p:cNvCxnSpPr/>
          <p:nvPr/>
        </p:nvCxnSpPr>
        <p:spPr>
          <a:xfrm rot="5400000" flipH="1" flipV="1">
            <a:off x="4076700" y="4226123"/>
            <a:ext cx="838200" cy="3048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0" name="矩形 29"/>
          <p:cNvSpPr/>
          <p:nvPr/>
        </p:nvSpPr>
        <p:spPr>
          <a:xfrm>
            <a:off x="4472816" y="4188023"/>
            <a:ext cx="684803" cy="369332"/>
          </a:xfrm>
          <a:prstGeom prst="rect">
            <a:avLst/>
          </a:prstGeom>
        </p:spPr>
        <p:txBody>
          <a:bodyPr wrap="none">
            <a:spAutoFit/>
          </a:bodyPr>
          <a:lstStyle/>
          <a:p>
            <a:r>
              <a:rPr lang="en-US" altLang="zh-CN" dirty="0" smtClean="0">
                <a:latin typeface="Times New Roman" panose="02020603050405020304" pitchFamily="18" charset="0"/>
                <a:cs typeface="Times New Roman" panose="02020603050405020304" pitchFamily="18" charset="0"/>
              </a:rPr>
              <a:t>NAK</a:t>
            </a:r>
            <a:endParaRPr lang="zh-CN" altLang="en-US" dirty="0">
              <a:latin typeface="Times New Roman" panose="02020603050405020304" pitchFamily="18" charset="0"/>
              <a:cs typeface="Times New Roman" panose="02020603050405020304" pitchFamily="18" charset="0"/>
            </a:endParaRPr>
          </a:p>
        </p:txBody>
      </p:sp>
      <p:sp>
        <p:nvSpPr>
          <p:cNvPr id="32" name="矩形 31"/>
          <p:cNvSpPr/>
          <p:nvPr/>
        </p:nvSpPr>
        <p:spPr>
          <a:xfrm>
            <a:off x="4876800" y="3654623"/>
            <a:ext cx="609600" cy="30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smtClean="0">
              <a:solidFill>
                <a:schemeClr val="tx1"/>
              </a:solidFill>
              <a:latin typeface="Times New Roman" panose="02020603050405020304" pitchFamily="18" charset="0"/>
              <a:cs typeface="Times New Roman" panose="02020603050405020304" pitchFamily="18" charset="0"/>
            </a:endParaRPr>
          </a:p>
        </p:txBody>
      </p:sp>
      <p:cxnSp>
        <p:nvCxnSpPr>
          <p:cNvPr id="33" name="直接箭头连接符 32"/>
          <p:cNvCxnSpPr/>
          <p:nvPr/>
        </p:nvCxnSpPr>
        <p:spPr>
          <a:xfrm rot="16200000" flipH="1">
            <a:off x="5257800" y="4188023"/>
            <a:ext cx="838200" cy="3810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直接箭头连接符 34"/>
          <p:cNvCxnSpPr/>
          <p:nvPr/>
        </p:nvCxnSpPr>
        <p:spPr>
          <a:xfrm rot="5400000" flipH="1" flipV="1">
            <a:off x="5753100" y="4226123"/>
            <a:ext cx="838200" cy="3048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6" name="矩形 35"/>
          <p:cNvSpPr/>
          <p:nvPr/>
        </p:nvSpPr>
        <p:spPr>
          <a:xfrm>
            <a:off x="6096000" y="4188023"/>
            <a:ext cx="671979" cy="369332"/>
          </a:xfrm>
          <a:prstGeom prst="rect">
            <a:avLst/>
          </a:prstGeom>
        </p:spPr>
        <p:txBody>
          <a:bodyPr wrap="none">
            <a:spAutoFit/>
          </a:bodyPr>
          <a:lstStyle/>
          <a:p>
            <a:r>
              <a:rPr lang="en-US" altLang="zh-CN" dirty="0" smtClean="0">
                <a:latin typeface="Times New Roman" panose="02020603050405020304" pitchFamily="18" charset="0"/>
                <a:cs typeface="Times New Roman" panose="02020603050405020304" pitchFamily="18" charset="0"/>
              </a:rPr>
              <a:t>ACK</a:t>
            </a:r>
            <a:endParaRPr lang="zh-CN" altLang="en-US"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wipe(left)">
                                      <p:cBhvr>
                                        <p:cTn id="11" dur="500"/>
                                        <p:tgtEl>
                                          <p:spTgt spid="14"/>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ipe(left)">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wipe(left)">
                                      <p:cBhvr>
                                        <p:cTn id="21" dur="5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24"/>
                                        </p:tgtEl>
                                        <p:attrNameLst>
                                          <p:attrName>style.visibility</p:attrName>
                                        </p:attrNameLst>
                                      </p:cBhvr>
                                      <p:to>
                                        <p:strVal val="visible"/>
                                      </p:to>
                                    </p:set>
                                    <p:animEffect transition="in" filter="wipe(left)">
                                      <p:cBhvr>
                                        <p:cTn id="26" dur="500"/>
                                        <p:tgtEl>
                                          <p:spTgt spid="24"/>
                                        </p:tgtEl>
                                      </p:cBhvr>
                                    </p:animEffect>
                                  </p:childTnLst>
                                </p:cTn>
                              </p:par>
                            </p:childTnLst>
                          </p:cTn>
                        </p:par>
                        <p:par>
                          <p:cTn id="27" fill="hold">
                            <p:stCondLst>
                              <p:cond delay="500"/>
                            </p:stCondLst>
                            <p:childTnLst>
                              <p:par>
                                <p:cTn id="28" presetID="1" presetClass="entr" presetSubtype="0" fill="hold" grpId="0" nodeType="afterEffect">
                                  <p:stCondLst>
                                    <p:cond delay="0"/>
                                  </p:stCondLst>
                                  <p:childTnLst>
                                    <p:set>
                                      <p:cBhvr>
                                        <p:cTn id="29" dur="1" fill="hold">
                                          <p:stCondLst>
                                            <p:cond delay="0"/>
                                          </p:stCondLst>
                                        </p:cTn>
                                        <p:tgtEl>
                                          <p:spTgt spid="27"/>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wipe(left)">
                                      <p:cBhvr>
                                        <p:cTn id="34" dur="500"/>
                                        <p:tgtEl>
                                          <p:spTgt spid="6"/>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28"/>
                                        </p:tgtEl>
                                        <p:attrNameLst>
                                          <p:attrName>style.visibility</p:attrName>
                                        </p:attrNameLst>
                                      </p:cBhvr>
                                      <p:to>
                                        <p:strVal val="visible"/>
                                      </p:to>
                                    </p:set>
                                    <p:animEffect transition="in" filter="wipe(left)">
                                      <p:cBhvr>
                                        <p:cTn id="39" dur="500"/>
                                        <p:tgtEl>
                                          <p:spTgt spid="28"/>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nodeType="clickEffect">
                                  <p:stCondLst>
                                    <p:cond delay="0"/>
                                  </p:stCondLst>
                                  <p:childTnLst>
                                    <p:set>
                                      <p:cBhvr>
                                        <p:cTn id="43" dur="1" fill="hold">
                                          <p:stCondLst>
                                            <p:cond delay="0"/>
                                          </p:stCondLst>
                                        </p:cTn>
                                        <p:tgtEl>
                                          <p:spTgt spid="21"/>
                                        </p:tgtEl>
                                        <p:attrNameLst>
                                          <p:attrName>style.visibility</p:attrName>
                                        </p:attrNameLst>
                                      </p:cBhvr>
                                      <p:to>
                                        <p:strVal val="visible"/>
                                      </p:to>
                                    </p:set>
                                    <p:animEffect transition="in" filter="blinds(horizontal)">
                                      <p:cBhvr>
                                        <p:cTn id="44" dur="500"/>
                                        <p:tgtEl>
                                          <p:spTgt spid="21"/>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wipe(left)">
                                      <p:cBhvr>
                                        <p:cTn id="49" dur="500"/>
                                        <p:tgtEl>
                                          <p:spTgt spid="29"/>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30"/>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grpId="0" nodeType="clickEffect">
                                  <p:stCondLst>
                                    <p:cond delay="0"/>
                                  </p:stCondLst>
                                  <p:childTnLst>
                                    <p:set>
                                      <p:cBhvr>
                                        <p:cTn id="57" dur="1" fill="hold">
                                          <p:stCondLst>
                                            <p:cond delay="0"/>
                                          </p:stCondLst>
                                        </p:cTn>
                                        <p:tgtEl>
                                          <p:spTgt spid="32"/>
                                        </p:tgtEl>
                                        <p:attrNameLst>
                                          <p:attrName>style.visibility</p:attrName>
                                        </p:attrNameLst>
                                      </p:cBhvr>
                                      <p:to>
                                        <p:strVal val="visible"/>
                                      </p:to>
                                    </p:set>
                                    <p:animEffect transition="in" filter="wipe(left)">
                                      <p:cBhvr>
                                        <p:cTn id="58" dur="500"/>
                                        <p:tgtEl>
                                          <p:spTgt spid="32"/>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childTnLst>
                                    <p:set>
                                      <p:cBhvr>
                                        <p:cTn id="62" dur="1" fill="hold">
                                          <p:stCondLst>
                                            <p:cond delay="0"/>
                                          </p:stCondLst>
                                        </p:cTn>
                                        <p:tgtEl>
                                          <p:spTgt spid="33"/>
                                        </p:tgtEl>
                                        <p:attrNameLst>
                                          <p:attrName>style.visibility</p:attrName>
                                        </p:attrNameLst>
                                      </p:cBhvr>
                                      <p:to>
                                        <p:strVal val="visible"/>
                                      </p:to>
                                    </p:set>
                                    <p:animEffect transition="in" filter="wipe(left)">
                                      <p:cBhvr>
                                        <p:cTn id="63" dur="500"/>
                                        <p:tgtEl>
                                          <p:spTgt spid="33"/>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nodeType="clickEffect">
                                  <p:stCondLst>
                                    <p:cond delay="0"/>
                                  </p:stCondLst>
                                  <p:childTnLst>
                                    <p:set>
                                      <p:cBhvr>
                                        <p:cTn id="67" dur="1" fill="hold">
                                          <p:stCondLst>
                                            <p:cond delay="0"/>
                                          </p:stCondLst>
                                        </p:cTn>
                                        <p:tgtEl>
                                          <p:spTgt spid="35"/>
                                        </p:tgtEl>
                                        <p:attrNameLst>
                                          <p:attrName>style.visibility</p:attrName>
                                        </p:attrNameLst>
                                      </p:cBhvr>
                                      <p:to>
                                        <p:strVal val="visible"/>
                                      </p:to>
                                    </p:set>
                                    <p:animEffect transition="in" filter="wipe(left)">
                                      <p:cBhvr>
                                        <p:cTn id="68" dur="500"/>
                                        <p:tgtEl>
                                          <p:spTgt spid="35"/>
                                        </p:tgtEl>
                                      </p:cBhvr>
                                    </p:animEffect>
                                  </p:childTnLst>
                                </p:cTn>
                              </p:par>
                            </p:childTnLst>
                          </p:cTn>
                        </p:par>
                        <p:par>
                          <p:cTn id="69" fill="hold">
                            <p:stCondLst>
                              <p:cond delay="500"/>
                            </p:stCondLst>
                            <p:childTnLst>
                              <p:par>
                                <p:cTn id="70" presetID="1" presetClass="entr" presetSubtype="0" fill="hold" grpId="0" nodeType="afterEffect">
                                  <p:stCondLst>
                                    <p:cond delay="0"/>
                                  </p:stCondLst>
                                  <p:childTnLst>
                                    <p:set>
                                      <p:cBhvr>
                                        <p:cTn id="71"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27" grpId="0"/>
      <p:bldP spid="30" grpId="0"/>
      <p:bldP spid="32" grpId="0" animBg="1"/>
      <p:bldP spid="3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Problems with the simplest Stop-and-Wait ARQ</a:t>
            </a:r>
            <a:endParaRPr lang="zh-CN" altLang="en-US" dirty="0"/>
          </a:p>
        </p:txBody>
      </p:sp>
      <p:sp>
        <p:nvSpPr>
          <p:cNvPr id="3" name="内容占位符 2"/>
          <p:cNvSpPr>
            <a:spLocks noGrp="1"/>
          </p:cNvSpPr>
          <p:nvPr>
            <p:ph idx="1"/>
          </p:nvPr>
        </p:nvSpPr>
        <p:spPr>
          <a:xfrm>
            <a:off x="457200" y="1600200"/>
            <a:ext cx="8229600" cy="838200"/>
          </a:xfrm>
        </p:spPr>
        <p:txBody>
          <a:bodyPr>
            <a:normAutofit/>
          </a:bodyPr>
          <a:lstStyle/>
          <a:p>
            <a:r>
              <a:rPr lang="en-US" altLang="zh-CN" sz="2400" dirty="0" smtClean="0"/>
              <a:t>What happens if a frame is lost?</a:t>
            </a:r>
          </a:p>
          <a:p>
            <a:pPr lvl="1"/>
            <a:r>
              <a:rPr lang="en-US" altLang="zh-CN" sz="2000" dirty="0" smtClean="0"/>
              <a:t>Sender will wait forever, so does the receiver</a:t>
            </a:r>
            <a:endParaRPr lang="en-US" altLang="zh-CN" sz="2400" dirty="0" smtClean="0"/>
          </a:p>
        </p:txBody>
      </p:sp>
      <p:sp>
        <p:nvSpPr>
          <p:cNvPr id="4" name="灯片编号占位符 3"/>
          <p:cNvSpPr>
            <a:spLocks noGrp="1"/>
          </p:cNvSpPr>
          <p:nvPr>
            <p:ph type="sldNum" sz="quarter" idx="10"/>
          </p:nvPr>
        </p:nvSpPr>
        <p:spPr/>
        <p:txBody>
          <a:bodyPr/>
          <a:lstStyle/>
          <a:p>
            <a:pPr>
              <a:defRPr/>
            </a:pPr>
            <a:fld id="{8E002F28-71A6-4468-B8DB-D78B04AC4AC8}" type="slidenum">
              <a:rPr lang="en-US" altLang="zh-CN" smtClean="0"/>
              <a:pPr>
                <a:defRPr/>
              </a:pPr>
              <a:t>5</a:t>
            </a:fld>
            <a:endParaRPr lang="en-US" dirty="0"/>
          </a:p>
        </p:txBody>
      </p:sp>
      <p:sp>
        <p:nvSpPr>
          <p:cNvPr id="5" name="矩形 4"/>
          <p:cNvSpPr/>
          <p:nvPr/>
        </p:nvSpPr>
        <p:spPr>
          <a:xfrm>
            <a:off x="457200" y="2438400"/>
            <a:ext cx="5943600" cy="400110"/>
          </a:xfrm>
          <a:prstGeom prst="rect">
            <a:avLst/>
          </a:prstGeom>
          <a:solidFill>
            <a:schemeClr val="accent1">
              <a:lumMod val="20000"/>
              <a:lumOff val="80000"/>
            </a:schemeClr>
          </a:solidFill>
        </p:spPr>
        <p:txBody>
          <a:bodyPr wrap="square">
            <a:spAutoFit/>
          </a:bodyPr>
          <a:lstStyle/>
          <a:p>
            <a:pPr marL="742950" lvl="1" indent="-285750">
              <a:spcBef>
                <a:spcPct val="20000"/>
              </a:spcBef>
            </a:pPr>
            <a:r>
              <a:rPr lang="en-US" altLang="zh-CN" sz="2000" dirty="0" err="1" smtClean="0">
                <a:solidFill>
                  <a:prstClr val="black"/>
                </a:solidFill>
                <a:latin typeface="Times New Roman" panose="02020603050405020304" pitchFamily="18" charset="0"/>
                <a:cs typeface="Times New Roman" panose="02020603050405020304" pitchFamily="18" charset="0"/>
              </a:rPr>
              <a:t>Hotfix</a:t>
            </a:r>
            <a:r>
              <a:rPr lang="en-US" altLang="zh-CN" sz="2000" dirty="0" smtClean="0">
                <a:solidFill>
                  <a:prstClr val="black"/>
                </a:solidFill>
                <a:latin typeface="Times New Roman" panose="02020603050405020304" pitchFamily="18" charset="0"/>
                <a:cs typeface="Times New Roman" panose="02020603050405020304" pitchFamily="18" charset="0"/>
              </a:rPr>
              <a:t> #1: Can be resolved by timeout mechanism</a:t>
            </a:r>
          </a:p>
        </p:txBody>
      </p:sp>
      <p:sp>
        <p:nvSpPr>
          <p:cNvPr id="6" name="矩形 5"/>
          <p:cNvSpPr/>
          <p:nvPr/>
        </p:nvSpPr>
        <p:spPr>
          <a:xfrm>
            <a:off x="457200" y="5848290"/>
            <a:ext cx="7848600" cy="400110"/>
          </a:xfrm>
          <a:prstGeom prst="rect">
            <a:avLst/>
          </a:prstGeom>
          <a:solidFill>
            <a:schemeClr val="accent1">
              <a:lumMod val="20000"/>
              <a:lumOff val="80000"/>
            </a:schemeClr>
          </a:solidFill>
        </p:spPr>
        <p:txBody>
          <a:bodyPr wrap="square">
            <a:spAutoFit/>
          </a:bodyPr>
          <a:lstStyle/>
          <a:p>
            <a:pPr marL="742950" lvl="1" indent="-285750">
              <a:spcBef>
                <a:spcPct val="20000"/>
              </a:spcBef>
            </a:pPr>
            <a:r>
              <a:rPr lang="en-US" altLang="zh-CN" sz="2000" dirty="0" err="1" smtClean="0">
                <a:solidFill>
                  <a:prstClr val="black"/>
                </a:solidFill>
                <a:latin typeface="Times New Roman" panose="02020603050405020304" pitchFamily="18" charset="0"/>
                <a:cs typeface="Times New Roman" panose="02020603050405020304" pitchFamily="18" charset="0"/>
              </a:rPr>
              <a:t>Hotfix</a:t>
            </a:r>
            <a:r>
              <a:rPr lang="en-US" altLang="zh-CN" sz="2000" dirty="0" smtClean="0">
                <a:solidFill>
                  <a:prstClr val="black"/>
                </a:solidFill>
                <a:latin typeface="Times New Roman" panose="02020603050405020304" pitchFamily="18" charset="0"/>
                <a:cs typeface="Times New Roman" panose="02020603050405020304" pitchFamily="18" charset="0"/>
              </a:rPr>
              <a:t> #2: Can be further resolved by frame sequence number</a:t>
            </a:r>
          </a:p>
        </p:txBody>
      </p:sp>
      <p:sp>
        <p:nvSpPr>
          <p:cNvPr id="28" name="矩形 27"/>
          <p:cNvSpPr/>
          <p:nvPr/>
        </p:nvSpPr>
        <p:spPr>
          <a:xfrm>
            <a:off x="457200" y="2819400"/>
            <a:ext cx="7620000" cy="1508105"/>
          </a:xfrm>
          <a:prstGeom prst="rect">
            <a:avLst/>
          </a:prstGeom>
        </p:spPr>
        <p:txBody>
          <a:bodyPr wrap="square">
            <a:spAutoFit/>
          </a:bodyPr>
          <a:lstStyle/>
          <a:p>
            <a:pPr marL="342900" lvl="0" indent="-342900">
              <a:spcBef>
                <a:spcPct val="20000"/>
              </a:spcBef>
              <a:buFont typeface="Arial" pitchFamily="34" charset="0"/>
              <a:buChar char="•"/>
            </a:pPr>
            <a:r>
              <a:rPr lang="en-US" altLang="zh-CN" sz="2400" dirty="0" smtClean="0">
                <a:solidFill>
                  <a:prstClr val="black"/>
                </a:solidFill>
                <a:latin typeface="Times New Roman" panose="02020603050405020304" pitchFamily="18" charset="0"/>
                <a:cs typeface="Times New Roman" panose="02020603050405020304" pitchFamily="18" charset="0"/>
              </a:rPr>
              <a:t>But what happens if ACK/NAK is lost, or come late?</a:t>
            </a:r>
          </a:p>
          <a:p>
            <a:pPr marL="742950" lvl="1" indent="-285750">
              <a:spcBef>
                <a:spcPct val="20000"/>
              </a:spcBef>
              <a:buFont typeface="Arial" pitchFamily="34" charset="0"/>
              <a:buChar char="–"/>
            </a:pPr>
            <a:r>
              <a:rPr lang="en-US" altLang="zh-CN" sz="2000" dirty="0" smtClean="0">
                <a:solidFill>
                  <a:prstClr val="black"/>
                </a:solidFill>
                <a:latin typeface="Times New Roman" panose="02020603050405020304" pitchFamily="18" charset="0"/>
                <a:cs typeface="Times New Roman" panose="02020603050405020304" pitchFamily="18" charset="0"/>
              </a:rPr>
              <a:t>Sender will re-send</a:t>
            </a:r>
          </a:p>
          <a:p>
            <a:pPr marL="742950" lvl="1" indent="-285750">
              <a:spcBef>
                <a:spcPct val="20000"/>
              </a:spcBef>
              <a:buFont typeface="Arial" pitchFamily="34" charset="0"/>
              <a:buChar char="–"/>
            </a:pPr>
            <a:r>
              <a:rPr lang="en-US" altLang="zh-CN" sz="2000" dirty="0" smtClean="0">
                <a:solidFill>
                  <a:prstClr val="black"/>
                </a:solidFill>
                <a:latin typeface="Times New Roman" panose="02020603050405020304" pitchFamily="18" charset="0"/>
                <a:cs typeface="Times New Roman" panose="02020603050405020304" pitchFamily="18" charset="0"/>
              </a:rPr>
              <a:t>But receiver will not be able to tell whether this is a new one, or a re-sent one</a:t>
            </a:r>
          </a:p>
        </p:txBody>
      </p:sp>
      <p:grpSp>
        <p:nvGrpSpPr>
          <p:cNvPr id="53" name="组合 52"/>
          <p:cNvGrpSpPr/>
          <p:nvPr/>
        </p:nvGrpSpPr>
        <p:grpSpPr>
          <a:xfrm>
            <a:off x="914400" y="4343400"/>
            <a:ext cx="7010400" cy="1512332"/>
            <a:chOff x="914400" y="4343400"/>
            <a:chExt cx="7010400" cy="1512332"/>
          </a:xfrm>
        </p:grpSpPr>
        <p:sp>
          <p:nvSpPr>
            <p:cNvPr id="29" name="矩形 28"/>
            <p:cNvSpPr/>
            <p:nvPr/>
          </p:nvSpPr>
          <p:spPr>
            <a:xfrm>
              <a:off x="1524000" y="4343400"/>
              <a:ext cx="685800" cy="30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smtClean="0">
                <a:solidFill>
                  <a:schemeClr val="tx1"/>
                </a:solidFill>
                <a:latin typeface="Times New Roman" panose="02020603050405020304" pitchFamily="18" charset="0"/>
                <a:cs typeface="Times New Roman" panose="02020603050405020304" pitchFamily="18" charset="0"/>
              </a:endParaRPr>
            </a:p>
          </p:txBody>
        </p:sp>
        <p:sp>
          <p:nvSpPr>
            <p:cNvPr id="30" name="矩形 29"/>
            <p:cNvSpPr/>
            <p:nvPr/>
          </p:nvSpPr>
          <p:spPr>
            <a:xfrm>
              <a:off x="2743200" y="4343400"/>
              <a:ext cx="609600" cy="30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smtClean="0">
                <a:solidFill>
                  <a:schemeClr val="tx1"/>
                </a:solidFill>
                <a:latin typeface="Times New Roman" panose="02020603050405020304" pitchFamily="18" charset="0"/>
                <a:cs typeface="Times New Roman" panose="02020603050405020304" pitchFamily="18" charset="0"/>
              </a:endParaRPr>
            </a:p>
          </p:txBody>
        </p:sp>
        <p:cxnSp>
          <p:nvCxnSpPr>
            <p:cNvPr id="31" name="直接箭头连接符 30"/>
            <p:cNvCxnSpPr/>
            <p:nvPr/>
          </p:nvCxnSpPr>
          <p:spPr>
            <a:xfrm rot="16200000" flipH="1">
              <a:off x="1981200" y="4876800"/>
              <a:ext cx="838200" cy="3810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32" name="组合 31"/>
            <p:cNvGrpSpPr/>
            <p:nvPr/>
          </p:nvGrpSpPr>
          <p:grpSpPr>
            <a:xfrm>
              <a:off x="914400" y="4648200"/>
              <a:ext cx="7010400" cy="307777"/>
              <a:chOff x="914400" y="2133600"/>
              <a:chExt cx="7010400" cy="307777"/>
            </a:xfrm>
          </p:grpSpPr>
          <p:cxnSp>
            <p:nvCxnSpPr>
              <p:cNvPr id="33" name="直接连接符 32"/>
              <p:cNvCxnSpPr/>
              <p:nvPr/>
            </p:nvCxnSpPr>
            <p:spPr>
              <a:xfrm>
                <a:off x="914400" y="2133600"/>
                <a:ext cx="7010400" cy="1588"/>
              </a:xfrm>
              <a:prstGeom prst="line">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4" name="矩形 33"/>
              <p:cNvSpPr/>
              <p:nvPr/>
            </p:nvSpPr>
            <p:spPr>
              <a:xfrm>
                <a:off x="914400" y="2133600"/>
                <a:ext cx="739048" cy="307777"/>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Node A</a:t>
                </a:r>
                <a:endParaRPr lang="zh-CN" altLang="en-US" sz="1400" dirty="0">
                  <a:latin typeface="Times New Roman" panose="02020603050405020304" pitchFamily="18" charset="0"/>
                  <a:cs typeface="Times New Roman" panose="02020603050405020304" pitchFamily="18" charset="0"/>
                </a:endParaRPr>
              </a:p>
            </p:txBody>
          </p:sp>
        </p:grpSp>
        <p:grpSp>
          <p:nvGrpSpPr>
            <p:cNvPr id="35" name="组合 34"/>
            <p:cNvGrpSpPr/>
            <p:nvPr/>
          </p:nvGrpSpPr>
          <p:grpSpPr>
            <a:xfrm>
              <a:off x="914400" y="5181600"/>
              <a:ext cx="7010400" cy="307777"/>
              <a:chOff x="914400" y="2667000"/>
              <a:chExt cx="7010400" cy="307777"/>
            </a:xfrm>
          </p:grpSpPr>
          <p:cxnSp>
            <p:nvCxnSpPr>
              <p:cNvPr id="36" name="直接连接符 35"/>
              <p:cNvCxnSpPr/>
              <p:nvPr/>
            </p:nvCxnSpPr>
            <p:spPr>
              <a:xfrm>
                <a:off x="914400" y="2971800"/>
                <a:ext cx="7010400" cy="1588"/>
              </a:xfrm>
              <a:prstGeom prst="line">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7" name="矩形 36"/>
              <p:cNvSpPr/>
              <p:nvPr/>
            </p:nvSpPr>
            <p:spPr>
              <a:xfrm>
                <a:off x="914400" y="2667000"/>
                <a:ext cx="739305" cy="307777"/>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Node B</a:t>
                </a:r>
                <a:endParaRPr lang="zh-CN" altLang="en-US" sz="1400" dirty="0">
                  <a:latin typeface="Times New Roman" panose="02020603050405020304" pitchFamily="18" charset="0"/>
                  <a:cs typeface="Times New Roman" panose="02020603050405020304" pitchFamily="18" charset="0"/>
                </a:endParaRPr>
              </a:p>
            </p:txBody>
          </p:sp>
        </p:grpSp>
        <p:cxnSp>
          <p:nvCxnSpPr>
            <p:cNvPr id="41" name="直接箭头连接符 40"/>
            <p:cNvCxnSpPr/>
            <p:nvPr/>
          </p:nvCxnSpPr>
          <p:spPr>
            <a:xfrm rot="5400000" flipH="1" flipV="1">
              <a:off x="2933700" y="4914900"/>
              <a:ext cx="838200" cy="3048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0" name="直接箭头连接符 49"/>
            <p:cNvCxnSpPr/>
            <p:nvPr/>
          </p:nvCxnSpPr>
          <p:spPr>
            <a:xfrm rot="16200000" flipH="1">
              <a:off x="3124200" y="4876800"/>
              <a:ext cx="838200" cy="3810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1" name="矩形 50"/>
            <p:cNvSpPr/>
            <p:nvPr/>
          </p:nvSpPr>
          <p:spPr>
            <a:xfrm>
              <a:off x="2895600" y="4876800"/>
              <a:ext cx="671979" cy="369332"/>
            </a:xfrm>
            <a:prstGeom prst="rect">
              <a:avLst/>
            </a:prstGeom>
          </p:spPr>
          <p:txBody>
            <a:bodyPr wrap="none">
              <a:spAutoFit/>
            </a:bodyPr>
            <a:lstStyle/>
            <a:p>
              <a:r>
                <a:rPr lang="en-US" altLang="zh-CN" dirty="0" smtClean="0">
                  <a:latin typeface="Times New Roman" panose="02020603050405020304" pitchFamily="18" charset="0"/>
                  <a:cs typeface="Times New Roman" panose="02020603050405020304" pitchFamily="18" charset="0"/>
                </a:rPr>
                <a:t>ACK</a:t>
              </a:r>
              <a:endParaRPr lang="zh-CN" altLang="en-US" dirty="0">
                <a:latin typeface="Times New Roman" panose="02020603050405020304" pitchFamily="18" charset="0"/>
                <a:cs typeface="Times New Roman" panose="02020603050405020304" pitchFamily="18" charset="0"/>
              </a:endParaRPr>
            </a:p>
          </p:txBody>
        </p:sp>
        <p:sp>
          <p:nvSpPr>
            <p:cNvPr id="52" name="矩形 51"/>
            <p:cNvSpPr/>
            <p:nvPr/>
          </p:nvSpPr>
          <p:spPr>
            <a:xfrm>
              <a:off x="3542793" y="5486400"/>
              <a:ext cx="1362745" cy="369332"/>
            </a:xfrm>
            <a:prstGeom prst="rect">
              <a:avLst/>
            </a:prstGeom>
          </p:spPr>
          <p:txBody>
            <a:bodyPr wrap="none">
              <a:spAutoFit/>
            </a:bodyPr>
            <a:lstStyle/>
            <a:p>
              <a:r>
                <a:rPr lang="en-US" altLang="zh-CN" dirty="0" smtClean="0">
                  <a:solidFill>
                    <a:prstClr val="black"/>
                  </a:solidFill>
                  <a:latin typeface="Times New Roman" panose="02020603050405020304" pitchFamily="18" charset="0"/>
                  <a:cs typeface="Times New Roman" panose="02020603050405020304" pitchFamily="18" charset="0"/>
                </a:rPr>
                <a:t>New, or old?</a:t>
              </a:r>
              <a:endParaRPr lang="zh-CN" altLang="en-US" dirty="0">
                <a:latin typeface="Times New Roman" panose="02020603050405020304" pitchFamily="18" charset="0"/>
                <a:cs typeface="Times New Roman" panose="02020603050405020304"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28">
                                            <p:txEl>
                                              <p:pRg st="0" end="0"/>
                                            </p:txEl>
                                          </p:spTgt>
                                        </p:tgtEl>
                                        <p:attrNameLst>
                                          <p:attrName>style.visibility</p:attrName>
                                        </p:attrNameLst>
                                      </p:cBhvr>
                                      <p:to>
                                        <p:strVal val="visible"/>
                                      </p:to>
                                    </p:set>
                                    <p:animEffect transition="in" filter="wipe(down)">
                                      <p:cBhvr>
                                        <p:cTn id="22" dur="500"/>
                                        <p:tgtEl>
                                          <p:spTgt spid="28">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28">
                                            <p:txEl>
                                              <p:pRg st="1" end="1"/>
                                            </p:txEl>
                                          </p:spTgt>
                                        </p:tgtEl>
                                        <p:attrNameLst>
                                          <p:attrName>style.visibility</p:attrName>
                                        </p:attrNameLst>
                                      </p:cBhvr>
                                      <p:to>
                                        <p:strVal val="visible"/>
                                      </p:to>
                                    </p:set>
                                    <p:animEffect transition="in" filter="wipe(down)">
                                      <p:cBhvr>
                                        <p:cTn id="27" dur="500"/>
                                        <p:tgtEl>
                                          <p:spTgt spid="28">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28">
                                            <p:txEl>
                                              <p:pRg st="2" end="2"/>
                                            </p:txEl>
                                          </p:spTgt>
                                        </p:tgtEl>
                                        <p:attrNameLst>
                                          <p:attrName>style.visibility</p:attrName>
                                        </p:attrNameLst>
                                      </p:cBhvr>
                                      <p:to>
                                        <p:strVal val="visible"/>
                                      </p:to>
                                    </p:set>
                                    <p:animEffect transition="in" filter="wipe(down)">
                                      <p:cBhvr>
                                        <p:cTn id="32" dur="500"/>
                                        <p:tgtEl>
                                          <p:spTgt spid="28">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53"/>
                                        </p:tgtEl>
                                        <p:attrNameLst>
                                          <p:attrName>style.visibility</p:attrName>
                                        </p:attrNameLst>
                                      </p:cBhvr>
                                      <p:to>
                                        <p:strVal val="visible"/>
                                      </p:to>
                                    </p:set>
                                    <p:animEffect transition="in" filter="wipe(left)">
                                      <p:cBhvr>
                                        <p:cTn id="37" dur="500"/>
                                        <p:tgtEl>
                                          <p:spTgt spid="53"/>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wipe(left)">
                                      <p:cBhvr>
                                        <p:cTn id="4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Problems with the simplest Stop-and-Wait ARQ</a:t>
            </a:r>
            <a:endParaRPr lang="zh-CN" altLang="en-US" dirty="0"/>
          </a:p>
        </p:txBody>
      </p:sp>
      <p:sp>
        <p:nvSpPr>
          <p:cNvPr id="4" name="灯片编号占位符 3"/>
          <p:cNvSpPr>
            <a:spLocks noGrp="1"/>
          </p:cNvSpPr>
          <p:nvPr>
            <p:ph type="sldNum" sz="quarter" idx="10"/>
          </p:nvPr>
        </p:nvSpPr>
        <p:spPr/>
        <p:txBody>
          <a:bodyPr/>
          <a:lstStyle/>
          <a:p>
            <a:pPr>
              <a:defRPr/>
            </a:pPr>
            <a:fld id="{8E002F28-71A6-4468-B8DB-D78B04AC4AC8}" type="slidenum">
              <a:rPr lang="en-US" altLang="zh-CN" smtClean="0"/>
              <a:pPr>
                <a:defRPr/>
              </a:pPr>
              <a:t>6</a:t>
            </a:fld>
            <a:endParaRPr lang="en-US" dirty="0"/>
          </a:p>
        </p:txBody>
      </p:sp>
      <p:sp>
        <p:nvSpPr>
          <p:cNvPr id="6" name="矩形 5"/>
          <p:cNvSpPr/>
          <p:nvPr/>
        </p:nvSpPr>
        <p:spPr>
          <a:xfrm>
            <a:off x="457200" y="4343400"/>
            <a:ext cx="7848600" cy="707886"/>
          </a:xfrm>
          <a:prstGeom prst="rect">
            <a:avLst/>
          </a:prstGeom>
          <a:solidFill>
            <a:schemeClr val="accent1">
              <a:lumMod val="20000"/>
              <a:lumOff val="80000"/>
            </a:schemeClr>
          </a:solidFill>
        </p:spPr>
        <p:txBody>
          <a:bodyPr wrap="square">
            <a:spAutoFit/>
          </a:bodyPr>
          <a:lstStyle/>
          <a:p>
            <a:pPr marL="742950" lvl="1" indent="-285750">
              <a:spcBef>
                <a:spcPct val="20000"/>
              </a:spcBef>
            </a:pPr>
            <a:r>
              <a:rPr lang="en-US" altLang="zh-CN" sz="2000" dirty="0" err="1" smtClean="0">
                <a:solidFill>
                  <a:prstClr val="black"/>
                </a:solidFill>
                <a:latin typeface="Times New Roman" panose="02020603050405020304" pitchFamily="18" charset="0"/>
                <a:cs typeface="Times New Roman" panose="02020603050405020304" pitchFamily="18" charset="0"/>
              </a:rPr>
              <a:t>Hotfix</a:t>
            </a:r>
            <a:r>
              <a:rPr lang="en-US" altLang="zh-CN" sz="2000" dirty="0" smtClean="0">
                <a:solidFill>
                  <a:prstClr val="black"/>
                </a:solidFill>
                <a:latin typeface="Times New Roman" panose="02020603050405020304" pitchFamily="18" charset="0"/>
                <a:cs typeface="Times New Roman" panose="02020603050405020304" pitchFamily="18" charset="0"/>
              </a:rPr>
              <a:t> #3: the receiver ACKs not only the reception of a frame, but also the sequence number of the next expected frame</a:t>
            </a:r>
          </a:p>
        </p:txBody>
      </p:sp>
      <p:sp>
        <p:nvSpPr>
          <p:cNvPr id="28" name="矩形 27"/>
          <p:cNvSpPr/>
          <p:nvPr/>
        </p:nvSpPr>
        <p:spPr>
          <a:xfrm>
            <a:off x="457200" y="3140095"/>
            <a:ext cx="7620000" cy="1200329"/>
          </a:xfrm>
          <a:prstGeom prst="rect">
            <a:avLst/>
          </a:prstGeom>
        </p:spPr>
        <p:txBody>
          <a:bodyPr wrap="square">
            <a:spAutoFit/>
          </a:bodyPr>
          <a:lstStyle/>
          <a:p>
            <a:pPr marL="342900" lvl="0" indent="-342900">
              <a:spcBef>
                <a:spcPct val="20000"/>
              </a:spcBef>
              <a:buFont typeface="Arial" pitchFamily="34" charset="0"/>
              <a:buChar char="•"/>
            </a:pPr>
            <a:r>
              <a:rPr lang="en-US" altLang="zh-CN" sz="2400" dirty="0" smtClean="0">
                <a:solidFill>
                  <a:prstClr val="black"/>
                </a:solidFill>
                <a:latin typeface="Times New Roman" panose="02020603050405020304" pitchFamily="18" charset="0"/>
                <a:cs typeface="Times New Roman" panose="02020603050405020304" pitchFamily="18" charset="0"/>
              </a:rPr>
              <a:t>In the above example, receiver ACKs both received packet 1, but sender has no way to tell whether the second ACK is for packet 1, or packet 2</a:t>
            </a:r>
          </a:p>
        </p:txBody>
      </p:sp>
      <p:grpSp>
        <p:nvGrpSpPr>
          <p:cNvPr id="39" name="组合 38"/>
          <p:cNvGrpSpPr/>
          <p:nvPr/>
        </p:nvGrpSpPr>
        <p:grpSpPr>
          <a:xfrm>
            <a:off x="914400" y="1661755"/>
            <a:ext cx="7010400" cy="1233845"/>
            <a:chOff x="914400" y="1661755"/>
            <a:chExt cx="7010400" cy="1233845"/>
          </a:xfrm>
        </p:grpSpPr>
        <p:sp>
          <p:nvSpPr>
            <p:cNvPr id="29" name="矩形 28"/>
            <p:cNvSpPr/>
            <p:nvPr/>
          </p:nvSpPr>
          <p:spPr>
            <a:xfrm>
              <a:off x="1524000" y="1749623"/>
              <a:ext cx="685800" cy="30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anose="02020603050405020304" pitchFamily="18" charset="0"/>
                  <a:cs typeface="Times New Roman" panose="02020603050405020304" pitchFamily="18" charset="0"/>
                </a:rPr>
                <a:t>1</a:t>
              </a:r>
              <a:endParaRPr lang="zh-CN" altLang="en-US" dirty="0" smtClean="0">
                <a:solidFill>
                  <a:schemeClr val="tx1"/>
                </a:solidFill>
                <a:latin typeface="Times New Roman" panose="02020603050405020304" pitchFamily="18" charset="0"/>
                <a:cs typeface="Times New Roman" panose="02020603050405020304" pitchFamily="18" charset="0"/>
              </a:endParaRPr>
            </a:p>
          </p:txBody>
        </p:sp>
        <p:sp>
          <p:nvSpPr>
            <p:cNvPr id="30" name="矩形 29"/>
            <p:cNvSpPr/>
            <p:nvPr/>
          </p:nvSpPr>
          <p:spPr>
            <a:xfrm>
              <a:off x="2667000" y="1737955"/>
              <a:ext cx="685800" cy="31646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anose="02020603050405020304" pitchFamily="18" charset="0"/>
                  <a:cs typeface="Times New Roman" panose="02020603050405020304" pitchFamily="18" charset="0"/>
                </a:rPr>
                <a:t>1</a:t>
              </a:r>
              <a:endParaRPr lang="zh-CN" altLang="en-US" dirty="0" smtClean="0">
                <a:solidFill>
                  <a:schemeClr val="tx1"/>
                </a:solidFill>
                <a:latin typeface="Times New Roman" panose="02020603050405020304" pitchFamily="18" charset="0"/>
                <a:cs typeface="Times New Roman" panose="02020603050405020304" pitchFamily="18" charset="0"/>
              </a:endParaRPr>
            </a:p>
          </p:txBody>
        </p:sp>
        <p:cxnSp>
          <p:nvCxnSpPr>
            <p:cNvPr id="31" name="直接箭头连接符 30"/>
            <p:cNvCxnSpPr/>
            <p:nvPr/>
          </p:nvCxnSpPr>
          <p:spPr>
            <a:xfrm rot="16200000" flipH="1">
              <a:off x="1981200" y="2283023"/>
              <a:ext cx="838200" cy="3810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8" name="组合 31"/>
            <p:cNvGrpSpPr/>
            <p:nvPr/>
          </p:nvGrpSpPr>
          <p:grpSpPr>
            <a:xfrm>
              <a:off x="914400" y="2054423"/>
              <a:ext cx="7010400" cy="307777"/>
              <a:chOff x="914400" y="2133600"/>
              <a:chExt cx="7010400" cy="307777"/>
            </a:xfrm>
          </p:grpSpPr>
          <p:cxnSp>
            <p:nvCxnSpPr>
              <p:cNvPr id="33" name="直接连接符 32"/>
              <p:cNvCxnSpPr/>
              <p:nvPr/>
            </p:nvCxnSpPr>
            <p:spPr>
              <a:xfrm>
                <a:off x="914400" y="2133600"/>
                <a:ext cx="7010400" cy="1588"/>
              </a:xfrm>
              <a:prstGeom prst="line">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4" name="矩形 33"/>
              <p:cNvSpPr/>
              <p:nvPr/>
            </p:nvSpPr>
            <p:spPr>
              <a:xfrm>
                <a:off x="914400" y="2133600"/>
                <a:ext cx="739048" cy="307777"/>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Node A</a:t>
                </a:r>
                <a:endParaRPr lang="zh-CN" altLang="en-US" sz="1400" dirty="0">
                  <a:latin typeface="Times New Roman" panose="02020603050405020304" pitchFamily="18" charset="0"/>
                  <a:cs typeface="Times New Roman" panose="02020603050405020304" pitchFamily="18" charset="0"/>
                </a:endParaRPr>
              </a:p>
            </p:txBody>
          </p:sp>
        </p:grpSp>
        <p:grpSp>
          <p:nvGrpSpPr>
            <p:cNvPr id="9" name="组合 34"/>
            <p:cNvGrpSpPr/>
            <p:nvPr/>
          </p:nvGrpSpPr>
          <p:grpSpPr>
            <a:xfrm>
              <a:off x="914400" y="2587823"/>
              <a:ext cx="7010400" cy="307777"/>
              <a:chOff x="914400" y="2667000"/>
              <a:chExt cx="7010400" cy="307777"/>
            </a:xfrm>
          </p:grpSpPr>
          <p:cxnSp>
            <p:nvCxnSpPr>
              <p:cNvPr id="36" name="直接连接符 35"/>
              <p:cNvCxnSpPr/>
              <p:nvPr/>
            </p:nvCxnSpPr>
            <p:spPr>
              <a:xfrm>
                <a:off x="914400" y="2971800"/>
                <a:ext cx="7010400" cy="1588"/>
              </a:xfrm>
              <a:prstGeom prst="line">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7" name="矩形 36"/>
              <p:cNvSpPr/>
              <p:nvPr/>
            </p:nvSpPr>
            <p:spPr>
              <a:xfrm>
                <a:off x="914400" y="2667000"/>
                <a:ext cx="739305" cy="307777"/>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Node B</a:t>
                </a:r>
                <a:endParaRPr lang="zh-CN" altLang="en-US" sz="1400" dirty="0">
                  <a:latin typeface="Times New Roman" panose="02020603050405020304" pitchFamily="18" charset="0"/>
                  <a:cs typeface="Times New Roman" panose="02020603050405020304" pitchFamily="18" charset="0"/>
                </a:endParaRPr>
              </a:p>
            </p:txBody>
          </p:sp>
        </p:grpSp>
        <p:cxnSp>
          <p:nvCxnSpPr>
            <p:cNvPr id="41" name="直接箭头连接符 40"/>
            <p:cNvCxnSpPr/>
            <p:nvPr/>
          </p:nvCxnSpPr>
          <p:spPr>
            <a:xfrm rot="5400000" flipH="1" flipV="1">
              <a:off x="2933700" y="2321123"/>
              <a:ext cx="838200" cy="3048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0" name="直接箭头连接符 49"/>
            <p:cNvCxnSpPr/>
            <p:nvPr/>
          </p:nvCxnSpPr>
          <p:spPr>
            <a:xfrm rot="16200000" flipH="1">
              <a:off x="3124200" y="2283023"/>
              <a:ext cx="838200" cy="3810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1" name="矩形 50"/>
            <p:cNvSpPr/>
            <p:nvPr/>
          </p:nvSpPr>
          <p:spPr>
            <a:xfrm>
              <a:off x="2895600" y="2283023"/>
              <a:ext cx="671979" cy="369332"/>
            </a:xfrm>
            <a:prstGeom prst="rect">
              <a:avLst/>
            </a:prstGeom>
          </p:spPr>
          <p:txBody>
            <a:bodyPr wrap="none">
              <a:spAutoFit/>
            </a:bodyPr>
            <a:lstStyle/>
            <a:p>
              <a:r>
                <a:rPr lang="en-US" altLang="zh-CN" dirty="0" smtClean="0">
                  <a:latin typeface="Times New Roman" panose="02020603050405020304" pitchFamily="18" charset="0"/>
                  <a:cs typeface="Times New Roman" panose="02020603050405020304" pitchFamily="18" charset="0"/>
                </a:rPr>
                <a:t>ACK</a:t>
              </a:r>
              <a:endParaRPr lang="zh-CN" altLang="en-US" dirty="0">
                <a:latin typeface="Times New Roman" panose="02020603050405020304" pitchFamily="18" charset="0"/>
                <a:cs typeface="Times New Roman" panose="02020603050405020304" pitchFamily="18" charset="0"/>
              </a:endParaRPr>
            </a:p>
          </p:txBody>
        </p:sp>
        <p:sp>
          <p:nvSpPr>
            <p:cNvPr id="23" name="矩形 22"/>
            <p:cNvSpPr/>
            <p:nvPr/>
          </p:nvSpPr>
          <p:spPr>
            <a:xfrm>
              <a:off x="3657600" y="1737955"/>
              <a:ext cx="685800" cy="31646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anose="02020603050405020304" pitchFamily="18" charset="0"/>
                  <a:cs typeface="Times New Roman" panose="02020603050405020304" pitchFamily="18" charset="0"/>
                </a:rPr>
                <a:t>2</a:t>
              </a:r>
              <a:endParaRPr lang="zh-CN" altLang="en-US" dirty="0" smtClean="0">
                <a:solidFill>
                  <a:schemeClr val="tx1"/>
                </a:solidFill>
                <a:latin typeface="Times New Roman" panose="02020603050405020304" pitchFamily="18" charset="0"/>
                <a:cs typeface="Times New Roman" panose="02020603050405020304" pitchFamily="18" charset="0"/>
              </a:endParaRPr>
            </a:p>
          </p:txBody>
        </p:sp>
        <p:cxnSp>
          <p:nvCxnSpPr>
            <p:cNvPr id="24" name="直接箭头连接符 23"/>
            <p:cNvCxnSpPr/>
            <p:nvPr/>
          </p:nvCxnSpPr>
          <p:spPr>
            <a:xfrm rot="16200000" flipH="1">
              <a:off x="4114800" y="2271355"/>
              <a:ext cx="838200" cy="3810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5" name="直接箭头连接符 24"/>
            <p:cNvCxnSpPr/>
            <p:nvPr/>
          </p:nvCxnSpPr>
          <p:spPr>
            <a:xfrm rot="5400000" flipH="1" flipV="1">
              <a:off x="4076700" y="2309455"/>
              <a:ext cx="838200" cy="3048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6" name="矩形 25"/>
            <p:cNvSpPr/>
            <p:nvPr/>
          </p:nvSpPr>
          <p:spPr>
            <a:xfrm>
              <a:off x="4038600" y="2271355"/>
              <a:ext cx="671979" cy="369332"/>
            </a:xfrm>
            <a:prstGeom prst="rect">
              <a:avLst/>
            </a:prstGeom>
          </p:spPr>
          <p:txBody>
            <a:bodyPr wrap="none">
              <a:spAutoFit/>
            </a:bodyPr>
            <a:lstStyle/>
            <a:p>
              <a:r>
                <a:rPr lang="en-US" altLang="zh-CN" dirty="0" smtClean="0">
                  <a:latin typeface="Times New Roman" panose="02020603050405020304" pitchFamily="18" charset="0"/>
                  <a:cs typeface="Times New Roman" panose="02020603050405020304" pitchFamily="18" charset="0"/>
                </a:rPr>
                <a:t>ACK</a:t>
              </a:r>
              <a:endParaRPr lang="zh-CN" altLang="en-US" dirty="0">
                <a:latin typeface="Times New Roman" panose="02020603050405020304" pitchFamily="18" charset="0"/>
                <a:cs typeface="Times New Roman" panose="02020603050405020304" pitchFamily="18" charset="0"/>
              </a:endParaRPr>
            </a:p>
          </p:txBody>
        </p:sp>
        <p:grpSp>
          <p:nvGrpSpPr>
            <p:cNvPr id="27" name="组合 26"/>
            <p:cNvGrpSpPr/>
            <p:nvPr/>
          </p:nvGrpSpPr>
          <p:grpSpPr>
            <a:xfrm rot="2700000">
              <a:off x="4517860" y="2444159"/>
              <a:ext cx="152400" cy="228600"/>
              <a:chOff x="4953000" y="3581400"/>
              <a:chExt cx="228600" cy="308112"/>
            </a:xfrm>
          </p:grpSpPr>
          <p:cxnSp>
            <p:nvCxnSpPr>
              <p:cNvPr id="32" name="直接连接符 31"/>
              <p:cNvCxnSpPr/>
              <p:nvPr/>
            </p:nvCxnSpPr>
            <p:spPr>
              <a:xfrm rot="16200000" flipH="1">
                <a:off x="4914900" y="3619500"/>
                <a:ext cx="304800" cy="2286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rot="5400000">
                <a:off x="4914900" y="3622812"/>
                <a:ext cx="304800" cy="2286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38" name="矩形 37"/>
            <p:cNvSpPr/>
            <p:nvPr/>
          </p:nvSpPr>
          <p:spPr>
            <a:xfrm>
              <a:off x="4572000" y="1661755"/>
              <a:ext cx="1261884" cy="369332"/>
            </a:xfrm>
            <a:prstGeom prst="rect">
              <a:avLst/>
            </a:prstGeom>
          </p:spPr>
          <p:txBody>
            <a:bodyPr wrap="none">
              <a:spAutoFit/>
            </a:bodyPr>
            <a:lstStyle/>
            <a:p>
              <a:r>
                <a:rPr lang="en-US" altLang="zh-CN" dirty="0" smtClean="0">
                  <a:solidFill>
                    <a:prstClr val="black"/>
                  </a:solidFill>
                  <a:latin typeface="Times New Roman" panose="02020603050405020304" pitchFamily="18" charset="0"/>
                  <a:cs typeface="Times New Roman" panose="02020603050405020304" pitchFamily="18" charset="0"/>
                </a:rPr>
                <a:t>For 1, or 2?</a:t>
              </a:r>
              <a:endParaRPr lang="zh-CN" altLang="en-US" dirty="0">
                <a:latin typeface="Times New Roman" panose="02020603050405020304" pitchFamily="18" charset="0"/>
                <a:cs typeface="Times New Roman" panose="02020603050405020304"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8">
                                            <p:txEl>
                                              <p:pRg st="0" end="0"/>
                                            </p:txEl>
                                          </p:spTgt>
                                        </p:tgtEl>
                                        <p:attrNameLst>
                                          <p:attrName>style.visibility</p:attrName>
                                        </p:attrNameLst>
                                      </p:cBhvr>
                                      <p:to>
                                        <p:strVal val="visible"/>
                                      </p:to>
                                    </p:set>
                                    <p:animEffect transition="in" filter="wipe(down)">
                                      <p:cBhvr>
                                        <p:cTn id="12" dur="500"/>
                                        <p:tgtEl>
                                          <p:spTgt spid="2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left)">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Finally the stop-and-wait strategy that works</a:t>
            </a:r>
            <a:endParaRPr lang="zh-CN" altLang="en-US" dirty="0"/>
          </a:p>
        </p:txBody>
      </p:sp>
      <p:sp>
        <p:nvSpPr>
          <p:cNvPr id="3" name="内容占位符 2"/>
          <p:cNvSpPr>
            <a:spLocks noGrp="1"/>
          </p:cNvSpPr>
          <p:nvPr>
            <p:ph idx="1"/>
          </p:nvPr>
        </p:nvSpPr>
        <p:spPr>
          <a:xfrm>
            <a:off x="457200" y="1600200"/>
            <a:ext cx="8229600" cy="2438400"/>
          </a:xfrm>
        </p:spPr>
        <p:txBody>
          <a:bodyPr>
            <a:normAutofit lnSpcReduction="10000"/>
          </a:bodyPr>
          <a:lstStyle/>
          <a:p>
            <a:r>
              <a:rPr lang="en-US" altLang="zh-CN" sz="2000" b="1" dirty="0" smtClean="0"/>
              <a:t>The algorithm for A-to-B transmission</a:t>
            </a:r>
          </a:p>
          <a:p>
            <a:pPr marL="971550" lvl="1" indent="-514350">
              <a:buFont typeface="+mj-lt"/>
              <a:buAutoNum type="arabicPeriod"/>
            </a:pPr>
            <a:r>
              <a:rPr lang="en-US" altLang="zh-CN" sz="1800" dirty="0" smtClean="0"/>
              <a:t>Set the integer variable SN to 0</a:t>
            </a:r>
          </a:p>
          <a:p>
            <a:pPr marL="971550" lvl="1" indent="-514350">
              <a:buFont typeface="+mj-lt"/>
              <a:buAutoNum type="arabicPeriod"/>
            </a:pPr>
            <a:r>
              <a:rPr lang="en-US" altLang="zh-CN" sz="1800" dirty="0" smtClean="0"/>
              <a:t>Wait and accept a packet from the higher layer, assign number SN to the new packet</a:t>
            </a:r>
          </a:p>
          <a:p>
            <a:pPr marL="971550" lvl="1" indent="-514350">
              <a:buFont typeface="+mj-lt"/>
              <a:buAutoNum type="arabicPeriod"/>
            </a:pPr>
            <a:r>
              <a:rPr lang="en-US" altLang="zh-CN" sz="1800" dirty="0" smtClean="0"/>
              <a:t>Transmit the </a:t>
            </a:r>
            <a:r>
              <a:rPr lang="en-US" altLang="zh-CN" sz="1800" dirty="0" err="1" smtClean="0"/>
              <a:t>SNth</a:t>
            </a:r>
            <a:r>
              <a:rPr lang="en-US" altLang="zh-CN" sz="1800" dirty="0" smtClean="0"/>
              <a:t> packet in a frame with SN in the sequence number field</a:t>
            </a:r>
          </a:p>
          <a:p>
            <a:pPr marL="971550" lvl="1" indent="-514350">
              <a:buFont typeface="+mj-lt"/>
              <a:buAutoNum type="arabicPeriod"/>
            </a:pPr>
            <a:r>
              <a:rPr lang="en-US" altLang="zh-CN" sz="1800" dirty="0" smtClean="0"/>
              <a:t>If an error-free frame is received from B containing a request number RN greater than SN, increase SN to RN and go to step 2. If no such frame is received within some finite delay, go to step 3.</a:t>
            </a:r>
            <a:endParaRPr lang="zh-CN" altLang="en-US" sz="1800" dirty="0"/>
          </a:p>
        </p:txBody>
      </p:sp>
      <p:sp>
        <p:nvSpPr>
          <p:cNvPr id="4" name="灯片编号占位符 3"/>
          <p:cNvSpPr>
            <a:spLocks noGrp="1"/>
          </p:cNvSpPr>
          <p:nvPr>
            <p:ph type="sldNum" sz="quarter" idx="10"/>
          </p:nvPr>
        </p:nvSpPr>
        <p:spPr/>
        <p:txBody>
          <a:bodyPr/>
          <a:lstStyle/>
          <a:p>
            <a:pPr>
              <a:defRPr/>
            </a:pPr>
            <a:fld id="{8E002F28-71A6-4468-B8DB-D78B04AC4AC8}" type="slidenum">
              <a:rPr lang="en-US" altLang="zh-CN" smtClean="0"/>
              <a:pPr>
                <a:defRPr/>
              </a:pPr>
              <a:t>7</a:t>
            </a:fld>
            <a:endParaRPr lang="en-US" dirty="0"/>
          </a:p>
        </p:txBody>
      </p:sp>
      <p:sp>
        <p:nvSpPr>
          <p:cNvPr id="5" name="内容占位符 2"/>
          <p:cNvSpPr txBox="1">
            <a:spLocks/>
          </p:cNvSpPr>
          <p:nvPr/>
        </p:nvSpPr>
        <p:spPr>
          <a:xfrm>
            <a:off x="457200" y="4038600"/>
            <a:ext cx="8229600" cy="22860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altLang="zh-CN" sz="2000" b="1" i="0" u="none" strike="noStrike" kern="1200" cap="none" spc="0" normalizeH="0" baseline="0" noProof="0" dirty="0" smtClean="0">
                <a:ln>
                  <a:noFill/>
                </a:ln>
                <a:solidFill>
                  <a:schemeClr val="tx1"/>
                </a:solidFill>
                <a:effectLst/>
                <a:uLnTx/>
                <a:uFillTx/>
                <a:latin typeface="Times New Roman" panose="02020603050405020304" pitchFamily="18" charset="0"/>
                <a:cs typeface="Times New Roman" panose="02020603050405020304" pitchFamily="18" charset="0"/>
              </a:rPr>
              <a:t>The algorithm for B-to-A transmission</a:t>
            </a:r>
          </a:p>
          <a:p>
            <a:pPr marL="971550" marR="0" lvl="1" indent="-514350"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altLang="zh-CN" sz="1800" b="0" i="0" u="none" strike="noStrike" kern="1200" cap="none" spc="0" normalizeH="0" baseline="0" noProof="0" dirty="0" smtClean="0">
                <a:ln>
                  <a:noFill/>
                </a:ln>
                <a:solidFill>
                  <a:schemeClr val="tx1"/>
                </a:solidFill>
                <a:effectLst/>
                <a:uLnTx/>
                <a:uFillTx/>
                <a:latin typeface="Times New Roman" panose="02020603050405020304" pitchFamily="18" charset="0"/>
                <a:cs typeface="Times New Roman" panose="02020603050405020304" pitchFamily="18" charset="0"/>
              </a:rPr>
              <a:t>Set the integer variable RN to 0 and then repeat 2 and 3 forever.</a:t>
            </a:r>
          </a:p>
          <a:p>
            <a:pPr marL="971550" marR="0" lvl="1" indent="-514350" algn="l" defTabSz="914400" rtl="0" eaLnBrk="1" fontAlgn="auto" latinLnBrk="0" hangingPunct="1">
              <a:lnSpc>
                <a:spcPct val="100000"/>
              </a:lnSpc>
              <a:spcBef>
                <a:spcPct val="20000"/>
              </a:spcBef>
              <a:spcAft>
                <a:spcPts val="0"/>
              </a:spcAft>
              <a:buClrTx/>
              <a:buSzTx/>
              <a:buFont typeface="+mj-lt"/>
              <a:buAutoNum type="arabicPeriod"/>
              <a:tabLst/>
              <a:defRPr/>
            </a:pPr>
            <a:r>
              <a:rPr lang="en-US" altLang="zh-CN" dirty="0" smtClean="0">
                <a:latin typeface="Times New Roman" panose="02020603050405020304" pitchFamily="18" charset="0"/>
                <a:cs typeface="Times New Roman" panose="02020603050405020304" pitchFamily="18" charset="0"/>
              </a:rPr>
              <a:t>Whenever an error-free frame is received from A containing a sequence number SN equal to RN, release the received packet to the higher layer and increase RN.</a:t>
            </a:r>
          </a:p>
          <a:p>
            <a:pPr marL="971550" marR="0" lvl="1" indent="-514350"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altLang="zh-CN" sz="1800" b="0" i="0" u="none" strike="noStrike" kern="1200" cap="none" spc="0" normalizeH="0" baseline="0" noProof="0" dirty="0" smtClean="0">
                <a:ln>
                  <a:noFill/>
                </a:ln>
                <a:solidFill>
                  <a:schemeClr val="tx1"/>
                </a:solidFill>
                <a:effectLst/>
                <a:uLnTx/>
                <a:uFillTx/>
                <a:latin typeface="Times New Roman" panose="02020603050405020304" pitchFamily="18" charset="0"/>
                <a:cs typeface="Times New Roman" panose="02020603050405020304" pitchFamily="18" charset="0"/>
              </a:rPr>
              <a:t>Transmit</a:t>
            </a:r>
            <a:r>
              <a:rPr kumimoji="0" lang="en-US" altLang="zh-CN" sz="1800" b="0" i="0" u="none" strike="noStrike" kern="1200" cap="none" spc="0" normalizeH="0" noProof="0" dirty="0" smtClean="0">
                <a:ln>
                  <a:noFill/>
                </a:ln>
                <a:solidFill>
                  <a:schemeClr val="tx1"/>
                </a:solidFill>
                <a:effectLst/>
                <a:uLnTx/>
                <a:uFillTx/>
                <a:latin typeface="Times New Roman" panose="02020603050405020304" pitchFamily="18" charset="0"/>
                <a:cs typeface="Times New Roman" panose="02020603050405020304" pitchFamily="18" charset="0"/>
              </a:rPr>
              <a:t> a frame to A containing RN in the request number field after some bounded delay, </a:t>
            </a:r>
            <a:r>
              <a:rPr lang="en-US" altLang="zh-CN" dirty="0" smtClean="0">
                <a:latin typeface="Times New Roman" panose="02020603050405020304" pitchFamily="18" charset="0"/>
                <a:cs typeface="Times New Roman" panose="02020603050405020304" pitchFamily="18" charset="0"/>
              </a:rPr>
              <a:t>after receiving any error-free data frame from A.</a:t>
            </a:r>
            <a:endParaRPr kumimoji="0" lang="en-US" altLang="zh-CN" sz="1800" b="0" i="0" u="none" strike="noStrike" kern="1200" cap="none" spc="0" normalizeH="0" baseline="0" noProof="0" dirty="0" smtClean="0">
              <a:ln>
                <a:noFill/>
              </a:ln>
              <a:solidFill>
                <a:schemeClr val="tx1"/>
              </a:solidFill>
              <a:effectLst/>
              <a:uLnTx/>
              <a:uFillTx/>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animEffect transition="in" filter="wipe(down)">
                                      <p:cBhvr>
                                        <p:cTn id="27" dur="500"/>
                                        <p:tgtEl>
                                          <p:spTgt spid="5">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5">
                                            <p:txEl>
                                              <p:pRg st="2" end="2"/>
                                            </p:txEl>
                                          </p:spTgt>
                                        </p:tgtEl>
                                        <p:attrNameLst>
                                          <p:attrName>style.visibility</p:attrName>
                                        </p:attrNameLst>
                                      </p:cBhvr>
                                      <p:to>
                                        <p:strVal val="visible"/>
                                      </p:to>
                                    </p:set>
                                    <p:animEffect transition="in" filter="wipe(down)">
                                      <p:cBhvr>
                                        <p:cTn id="32" dur="500"/>
                                        <p:tgtEl>
                                          <p:spTgt spid="5">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5">
                                            <p:txEl>
                                              <p:pRg st="3" end="3"/>
                                            </p:txEl>
                                          </p:spTgt>
                                        </p:tgtEl>
                                        <p:attrNameLst>
                                          <p:attrName>style.visibility</p:attrName>
                                        </p:attrNameLst>
                                      </p:cBhvr>
                                      <p:to>
                                        <p:strVal val="visible"/>
                                      </p:to>
                                    </p:set>
                                    <p:animEffect transition="in" filter="wipe(down)">
                                      <p:cBhvr>
                                        <p:cTn id="3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An example of Stop-and-wait</a:t>
            </a:r>
            <a:endParaRPr lang="zh-CN" altLang="en-US" dirty="0"/>
          </a:p>
        </p:txBody>
      </p:sp>
      <p:sp>
        <p:nvSpPr>
          <p:cNvPr id="4" name="灯片编号占位符 3"/>
          <p:cNvSpPr>
            <a:spLocks noGrp="1"/>
          </p:cNvSpPr>
          <p:nvPr>
            <p:ph type="sldNum" sz="quarter" idx="10"/>
          </p:nvPr>
        </p:nvSpPr>
        <p:spPr/>
        <p:txBody>
          <a:bodyPr/>
          <a:lstStyle/>
          <a:p>
            <a:pPr>
              <a:defRPr/>
            </a:pPr>
            <a:fld id="{8E002F28-71A6-4468-B8DB-D78B04AC4AC8}" type="slidenum">
              <a:rPr lang="en-US" altLang="zh-CN" smtClean="0"/>
              <a:pPr>
                <a:defRPr/>
              </a:pPr>
              <a:t>8</a:t>
            </a:fld>
            <a:endParaRPr lang="en-US" dirty="0"/>
          </a:p>
        </p:txBody>
      </p:sp>
      <p:sp>
        <p:nvSpPr>
          <p:cNvPr id="5" name="矩形 4"/>
          <p:cNvSpPr/>
          <p:nvPr/>
        </p:nvSpPr>
        <p:spPr>
          <a:xfrm>
            <a:off x="1219200" y="2742406"/>
            <a:ext cx="533400" cy="30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anose="02020603050405020304" pitchFamily="18" charset="0"/>
                <a:cs typeface="Times New Roman" panose="02020603050405020304" pitchFamily="18" charset="0"/>
              </a:rPr>
              <a:t>0</a:t>
            </a:r>
            <a:endParaRPr lang="zh-CN" altLang="en-US" dirty="0" smtClean="0">
              <a:solidFill>
                <a:schemeClr val="tx1"/>
              </a:solidFill>
              <a:latin typeface="Times New Roman" panose="02020603050405020304" pitchFamily="18" charset="0"/>
              <a:cs typeface="Times New Roman" panose="02020603050405020304" pitchFamily="18" charset="0"/>
            </a:endParaRPr>
          </a:p>
        </p:txBody>
      </p:sp>
      <p:cxnSp>
        <p:nvCxnSpPr>
          <p:cNvPr id="10" name="直接箭头连接符 9"/>
          <p:cNvCxnSpPr/>
          <p:nvPr/>
        </p:nvCxnSpPr>
        <p:spPr>
          <a:xfrm rot="16200000" flipH="1">
            <a:off x="1485900" y="3313906"/>
            <a:ext cx="838200" cy="3048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11" name="组合 10"/>
          <p:cNvGrpSpPr/>
          <p:nvPr/>
        </p:nvGrpSpPr>
        <p:grpSpPr>
          <a:xfrm>
            <a:off x="457200" y="2742406"/>
            <a:ext cx="7467600" cy="1450777"/>
            <a:chOff x="457200" y="1828800"/>
            <a:chExt cx="7467600" cy="1450777"/>
          </a:xfrm>
        </p:grpSpPr>
        <p:cxnSp>
          <p:nvCxnSpPr>
            <p:cNvPr id="12" name="直接连接符 11"/>
            <p:cNvCxnSpPr/>
            <p:nvPr/>
          </p:nvCxnSpPr>
          <p:spPr>
            <a:xfrm>
              <a:off x="914400" y="2133600"/>
              <a:ext cx="7010400" cy="1588"/>
            </a:xfrm>
            <a:prstGeom prst="line">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 name="矩形 12"/>
            <p:cNvSpPr/>
            <p:nvPr/>
          </p:nvSpPr>
          <p:spPr>
            <a:xfrm>
              <a:off x="914400" y="2133600"/>
              <a:ext cx="739048" cy="307777"/>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Node A</a:t>
              </a:r>
              <a:endParaRPr lang="zh-CN" altLang="en-US" sz="1400" dirty="0">
                <a:latin typeface="Times New Roman" panose="02020603050405020304" pitchFamily="18" charset="0"/>
                <a:cs typeface="Times New Roman" panose="02020603050405020304" pitchFamily="18" charset="0"/>
              </a:endParaRPr>
            </a:p>
          </p:txBody>
        </p:sp>
        <p:sp>
          <p:nvSpPr>
            <p:cNvPr id="24" name="矩形 23"/>
            <p:cNvSpPr/>
            <p:nvPr/>
          </p:nvSpPr>
          <p:spPr>
            <a:xfrm>
              <a:off x="457200" y="1828800"/>
              <a:ext cx="413896" cy="307777"/>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SN</a:t>
              </a:r>
              <a:endParaRPr lang="zh-CN" altLang="en-US" sz="1400" dirty="0">
                <a:latin typeface="Times New Roman" panose="02020603050405020304" pitchFamily="18" charset="0"/>
                <a:cs typeface="Times New Roman" panose="02020603050405020304" pitchFamily="18" charset="0"/>
              </a:endParaRPr>
            </a:p>
          </p:txBody>
        </p:sp>
        <p:sp>
          <p:nvSpPr>
            <p:cNvPr id="25" name="矩形 24"/>
            <p:cNvSpPr/>
            <p:nvPr/>
          </p:nvSpPr>
          <p:spPr>
            <a:xfrm>
              <a:off x="533400" y="2971800"/>
              <a:ext cx="434734" cy="307777"/>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RN</a:t>
              </a:r>
              <a:endParaRPr lang="zh-CN" altLang="en-US" sz="1400" dirty="0">
                <a:latin typeface="Times New Roman" panose="02020603050405020304" pitchFamily="18" charset="0"/>
                <a:cs typeface="Times New Roman" panose="02020603050405020304" pitchFamily="18" charset="0"/>
              </a:endParaRPr>
            </a:p>
          </p:txBody>
        </p:sp>
      </p:grpSp>
      <p:grpSp>
        <p:nvGrpSpPr>
          <p:cNvPr id="14" name="组合 13"/>
          <p:cNvGrpSpPr/>
          <p:nvPr/>
        </p:nvGrpSpPr>
        <p:grpSpPr>
          <a:xfrm>
            <a:off x="914400" y="3580606"/>
            <a:ext cx="7010400" cy="307777"/>
            <a:chOff x="914400" y="2667000"/>
            <a:chExt cx="7010400" cy="307777"/>
          </a:xfrm>
        </p:grpSpPr>
        <p:cxnSp>
          <p:nvCxnSpPr>
            <p:cNvPr id="15" name="直接连接符 14"/>
            <p:cNvCxnSpPr/>
            <p:nvPr/>
          </p:nvCxnSpPr>
          <p:spPr>
            <a:xfrm>
              <a:off x="914400" y="2971800"/>
              <a:ext cx="7010400" cy="1588"/>
            </a:xfrm>
            <a:prstGeom prst="line">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6" name="矩形 15"/>
            <p:cNvSpPr/>
            <p:nvPr/>
          </p:nvSpPr>
          <p:spPr>
            <a:xfrm>
              <a:off x="914400" y="2667000"/>
              <a:ext cx="739305" cy="307777"/>
            </a:xfrm>
            <a:prstGeom prst="rect">
              <a:avLst/>
            </a:prstGeom>
          </p:spPr>
          <p:txBody>
            <a:bodyPr wrap="none">
              <a:spAutoFit/>
            </a:bodyPr>
            <a:lstStyle/>
            <a:p>
              <a:r>
                <a:rPr lang="en-US" altLang="zh-CN" sz="1400" dirty="0" smtClean="0">
                  <a:latin typeface="Times New Roman" panose="02020603050405020304" pitchFamily="18" charset="0"/>
                  <a:cs typeface="Times New Roman" panose="02020603050405020304" pitchFamily="18" charset="0"/>
                </a:rPr>
                <a:t>Node B</a:t>
              </a:r>
              <a:endParaRPr lang="zh-CN" altLang="en-US" sz="1400" dirty="0">
                <a:latin typeface="Times New Roman" panose="02020603050405020304" pitchFamily="18" charset="0"/>
                <a:cs typeface="Times New Roman" panose="02020603050405020304" pitchFamily="18" charset="0"/>
              </a:endParaRPr>
            </a:p>
          </p:txBody>
        </p:sp>
      </p:grpSp>
      <p:sp>
        <p:nvSpPr>
          <p:cNvPr id="26" name="矩形 25"/>
          <p:cNvSpPr/>
          <p:nvPr/>
        </p:nvSpPr>
        <p:spPr>
          <a:xfrm>
            <a:off x="1219200" y="3885406"/>
            <a:ext cx="533400" cy="30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anose="02020603050405020304" pitchFamily="18" charset="0"/>
                <a:cs typeface="Times New Roman" panose="02020603050405020304" pitchFamily="18" charset="0"/>
              </a:rPr>
              <a:t>0</a:t>
            </a:r>
            <a:endParaRPr lang="zh-CN" altLang="en-US" dirty="0" smtClean="0">
              <a:solidFill>
                <a:schemeClr val="tx1"/>
              </a:solidFill>
              <a:latin typeface="Times New Roman" panose="02020603050405020304" pitchFamily="18" charset="0"/>
              <a:cs typeface="Times New Roman" panose="02020603050405020304" pitchFamily="18" charset="0"/>
            </a:endParaRPr>
          </a:p>
        </p:txBody>
      </p:sp>
      <p:cxnSp>
        <p:nvCxnSpPr>
          <p:cNvPr id="28" name="直接箭头连接符 27"/>
          <p:cNvCxnSpPr/>
          <p:nvPr/>
        </p:nvCxnSpPr>
        <p:spPr>
          <a:xfrm rot="5400000">
            <a:off x="1828800" y="4114006"/>
            <a:ext cx="457200" cy="1588"/>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0" name="矩形 29"/>
          <p:cNvSpPr/>
          <p:nvPr/>
        </p:nvSpPr>
        <p:spPr>
          <a:xfrm>
            <a:off x="2133600" y="3885406"/>
            <a:ext cx="533400" cy="30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anose="02020603050405020304" pitchFamily="18" charset="0"/>
                <a:cs typeface="Times New Roman" panose="02020603050405020304" pitchFamily="18" charset="0"/>
              </a:rPr>
              <a:t>1</a:t>
            </a:r>
            <a:endParaRPr lang="zh-CN" altLang="en-US" dirty="0" smtClean="0">
              <a:solidFill>
                <a:schemeClr val="tx1"/>
              </a:solidFill>
              <a:latin typeface="Times New Roman" panose="02020603050405020304" pitchFamily="18" charset="0"/>
              <a:cs typeface="Times New Roman" panose="02020603050405020304" pitchFamily="18" charset="0"/>
            </a:endParaRPr>
          </a:p>
        </p:txBody>
      </p:sp>
      <p:cxnSp>
        <p:nvCxnSpPr>
          <p:cNvPr id="31" name="直接箭头连接符 30"/>
          <p:cNvCxnSpPr/>
          <p:nvPr/>
        </p:nvCxnSpPr>
        <p:spPr>
          <a:xfrm rot="5400000" flipH="1" flipV="1">
            <a:off x="2400300" y="3313906"/>
            <a:ext cx="838200" cy="3048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3" name="矩形 32"/>
          <p:cNvSpPr/>
          <p:nvPr/>
        </p:nvSpPr>
        <p:spPr>
          <a:xfrm>
            <a:off x="2590800" y="2742406"/>
            <a:ext cx="533400" cy="30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anose="02020603050405020304" pitchFamily="18" charset="0"/>
                <a:cs typeface="Times New Roman" panose="02020603050405020304" pitchFamily="18" charset="0"/>
              </a:rPr>
              <a:t>0</a:t>
            </a:r>
            <a:endParaRPr lang="zh-CN" altLang="en-US" dirty="0" smtClean="0">
              <a:solidFill>
                <a:schemeClr val="tx1"/>
              </a:solidFill>
              <a:latin typeface="Times New Roman" panose="02020603050405020304" pitchFamily="18" charset="0"/>
              <a:cs typeface="Times New Roman" panose="02020603050405020304" pitchFamily="18" charset="0"/>
            </a:endParaRPr>
          </a:p>
        </p:txBody>
      </p:sp>
      <p:cxnSp>
        <p:nvCxnSpPr>
          <p:cNvPr id="34" name="直接箭头连接符 33"/>
          <p:cNvCxnSpPr/>
          <p:nvPr/>
        </p:nvCxnSpPr>
        <p:spPr>
          <a:xfrm rot="16200000" flipH="1">
            <a:off x="2857500" y="3313906"/>
            <a:ext cx="838200" cy="3048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6" name="矩形 35"/>
          <p:cNvSpPr/>
          <p:nvPr/>
        </p:nvSpPr>
        <p:spPr>
          <a:xfrm>
            <a:off x="3352800" y="2742406"/>
            <a:ext cx="533400" cy="30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anose="02020603050405020304" pitchFamily="18" charset="0"/>
                <a:cs typeface="Times New Roman" panose="02020603050405020304" pitchFamily="18" charset="0"/>
              </a:rPr>
              <a:t>1</a:t>
            </a:r>
            <a:endParaRPr lang="zh-CN" altLang="en-US" dirty="0" smtClean="0">
              <a:solidFill>
                <a:schemeClr val="tx1"/>
              </a:solidFill>
              <a:latin typeface="Times New Roman" panose="02020603050405020304" pitchFamily="18" charset="0"/>
              <a:cs typeface="Times New Roman" panose="02020603050405020304" pitchFamily="18" charset="0"/>
            </a:endParaRPr>
          </a:p>
        </p:txBody>
      </p:sp>
      <p:cxnSp>
        <p:nvCxnSpPr>
          <p:cNvPr id="38" name="直接箭头连接符 37"/>
          <p:cNvCxnSpPr/>
          <p:nvPr/>
        </p:nvCxnSpPr>
        <p:spPr>
          <a:xfrm rot="16200000" flipH="1">
            <a:off x="3619500" y="3313906"/>
            <a:ext cx="838200" cy="3048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9" name="直接箭头连接符 38"/>
          <p:cNvCxnSpPr/>
          <p:nvPr/>
        </p:nvCxnSpPr>
        <p:spPr>
          <a:xfrm rot="5400000">
            <a:off x="3963194" y="4113212"/>
            <a:ext cx="457200" cy="1588"/>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0" name="矩形 39"/>
          <p:cNvSpPr/>
          <p:nvPr/>
        </p:nvSpPr>
        <p:spPr>
          <a:xfrm>
            <a:off x="4267200" y="3885406"/>
            <a:ext cx="533400" cy="30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anose="02020603050405020304" pitchFamily="18" charset="0"/>
                <a:cs typeface="Times New Roman" panose="02020603050405020304" pitchFamily="18" charset="0"/>
              </a:rPr>
              <a:t>2</a:t>
            </a:r>
            <a:endParaRPr lang="zh-CN" altLang="en-US" dirty="0" smtClean="0">
              <a:solidFill>
                <a:schemeClr val="tx1"/>
              </a:solidFill>
              <a:latin typeface="Times New Roman" panose="02020603050405020304" pitchFamily="18" charset="0"/>
              <a:cs typeface="Times New Roman" panose="02020603050405020304" pitchFamily="18" charset="0"/>
            </a:endParaRPr>
          </a:p>
        </p:txBody>
      </p:sp>
      <p:cxnSp>
        <p:nvCxnSpPr>
          <p:cNvPr id="41" name="直接箭头连接符 40"/>
          <p:cNvCxnSpPr/>
          <p:nvPr/>
        </p:nvCxnSpPr>
        <p:spPr>
          <a:xfrm rot="5400000" flipH="1" flipV="1">
            <a:off x="4533900" y="3313906"/>
            <a:ext cx="838200" cy="3048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2" name="矩形 41"/>
          <p:cNvSpPr/>
          <p:nvPr/>
        </p:nvSpPr>
        <p:spPr>
          <a:xfrm>
            <a:off x="5181600" y="2742406"/>
            <a:ext cx="533400" cy="30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anose="02020603050405020304" pitchFamily="18" charset="0"/>
                <a:cs typeface="Times New Roman" panose="02020603050405020304" pitchFamily="18" charset="0"/>
              </a:rPr>
              <a:t>2</a:t>
            </a:r>
            <a:endParaRPr lang="zh-CN" altLang="en-US" dirty="0" smtClean="0">
              <a:solidFill>
                <a:schemeClr val="tx1"/>
              </a:solidFill>
              <a:latin typeface="Times New Roman" panose="02020603050405020304" pitchFamily="18" charset="0"/>
              <a:cs typeface="Times New Roman" panose="02020603050405020304" pitchFamily="18" charset="0"/>
            </a:endParaRPr>
          </a:p>
        </p:txBody>
      </p:sp>
      <p:cxnSp>
        <p:nvCxnSpPr>
          <p:cNvPr id="43" name="直接箭头连接符 42"/>
          <p:cNvCxnSpPr/>
          <p:nvPr/>
        </p:nvCxnSpPr>
        <p:spPr>
          <a:xfrm rot="16200000" flipH="1">
            <a:off x="5448300" y="3313906"/>
            <a:ext cx="838200" cy="3048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4" name="直接箭头连接符 43"/>
          <p:cNvCxnSpPr/>
          <p:nvPr/>
        </p:nvCxnSpPr>
        <p:spPr>
          <a:xfrm rot="5400000">
            <a:off x="5791994" y="4113212"/>
            <a:ext cx="457200" cy="1588"/>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5" name="直接箭头连接符 44"/>
          <p:cNvCxnSpPr/>
          <p:nvPr/>
        </p:nvCxnSpPr>
        <p:spPr>
          <a:xfrm rot="5400000" flipH="1" flipV="1">
            <a:off x="3352403" y="3428603"/>
            <a:ext cx="838994" cy="76200"/>
          </a:xfrm>
          <a:prstGeom prst="straightConnector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6" name="圆角矩形标注 45"/>
          <p:cNvSpPr/>
          <p:nvPr/>
        </p:nvSpPr>
        <p:spPr>
          <a:xfrm>
            <a:off x="685800" y="4724400"/>
            <a:ext cx="1371600" cy="838200"/>
          </a:xfrm>
          <a:prstGeom prst="wedgeRoundRectCallout">
            <a:avLst>
              <a:gd name="adj1" fmla="val 49154"/>
              <a:gd name="adj2" fmla="val -95010"/>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anose="02020603050405020304" pitchFamily="18" charset="0"/>
                <a:cs typeface="Times New Roman" panose="02020603050405020304" pitchFamily="18" charset="0"/>
              </a:rPr>
              <a:t>Packet 0 release to up layer</a:t>
            </a:r>
            <a:endParaRPr lang="zh-CN" altLang="en-US" dirty="0" smtClean="0">
              <a:solidFill>
                <a:schemeClr val="tx1"/>
              </a:solidFill>
              <a:latin typeface="Times New Roman" panose="02020603050405020304" pitchFamily="18" charset="0"/>
              <a:cs typeface="Times New Roman" panose="02020603050405020304" pitchFamily="18" charset="0"/>
            </a:endParaRPr>
          </a:p>
        </p:txBody>
      </p:sp>
      <p:sp>
        <p:nvSpPr>
          <p:cNvPr id="47" name="圆角矩形标注 46"/>
          <p:cNvSpPr/>
          <p:nvPr/>
        </p:nvSpPr>
        <p:spPr>
          <a:xfrm>
            <a:off x="1066800" y="1524000"/>
            <a:ext cx="1371600" cy="838200"/>
          </a:xfrm>
          <a:prstGeom prst="wedgeRoundRectCallout">
            <a:avLst>
              <a:gd name="adj1" fmla="val 59782"/>
              <a:gd name="adj2" fmla="val 102619"/>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anose="02020603050405020304" pitchFamily="18" charset="0"/>
                <a:cs typeface="Times New Roman" panose="02020603050405020304" pitchFamily="18" charset="0"/>
              </a:rPr>
              <a:t>Packet 0 timed out</a:t>
            </a:r>
            <a:endParaRPr lang="zh-CN" altLang="en-US" dirty="0" smtClean="0">
              <a:solidFill>
                <a:schemeClr val="tx1"/>
              </a:solidFill>
              <a:latin typeface="Times New Roman" panose="02020603050405020304" pitchFamily="18" charset="0"/>
              <a:cs typeface="Times New Roman" panose="02020603050405020304" pitchFamily="18" charset="0"/>
            </a:endParaRPr>
          </a:p>
        </p:txBody>
      </p:sp>
      <p:sp>
        <p:nvSpPr>
          <p:cNvPr id="48" name="圆角矩形标注 47"/>
          <p:cNvSpPr/>
          <p:nvPr/>
        </p:nvSpPr>
        <p:spPr>
          <a:xfrm>
            <a:off x="1905000" y="5715000"/>
            <a:ext cx="1371600" cy="838200"/>
          </a:xfrm>
          <a:prstGeom prst="wedgeRoundRectCallout">
            <a:avLst>
              <a:gd name="adj1" fmla="val -10749"/>
              <a:gd name="adj2" fmla="val -230978"/>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anose="02020603050405020304" pitchFamily="18" charset="0"/>
                <a:cs typeface="Times New Roman" panose="02020603050405020304" pitchFamily="18" charset="0"/>
              </a:rPr>
              <a:t>Update RN</a:t>
            </a:r>
            <a:endParaRPr lang="zh-CN" altLang="en-US" dirty="0" smtClean="0">
              <a:solidFill>
                <a:schemeClr val="tx1"/>
              </a:solidFill>
              <a:latin typeface="Times New Roman" panose="02020603050405020304" pitchFamily="18" charset="0"/>
              <a:cs typeface="Times New Roman" panose="02020603050405020304" pitchFamily="18" charset="0"/>
            </a:endParaRPr>
          </a:p>
        </p:txBody>
      </p:sp>
      <p:sp>
        <p:nvSpPr>
          <p:cNvPr id="49" name="圆角矩形标注 48"/>
          <p:cNvSpPr/>
          <p:nvPr/>
        </p:nvSpPr>
        <p:spPr>
          <a:xfrm>
            <a:off x="5029200" y="4724400"/>
            <a:ext cx="1981200" cy="838200"/>
          </a:xfrm>
          <a:prstGeom prst="wedgeRoundRectCallout">
            <a:avLst>
              <a:gd name="adj1" fmla="val -90943"/>
              <a:gd name="adj2" fmla="val -96591"/>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anose="02020603050405020304" pitchFamily="18" charset="0"/>
                <a:cs typeface="Times New Roman" panose="02020603050405020304" pitchFamily="18" charset="0"/>
              </a:rPr>
              <a:t>Packet 1 received and released to up layer</a:t>
            </a:r>
            <a:endParaRPr lang="zh-CN" altLang="en-US" dirty="0" smtClean="0">
              <a:solidFill>
                <a:schemeClr val="tx1"/>
              </a:solidFill>
              <a:latin typeface="Times New Roman" panose="02020603050405020304" pitchFamily="18" charset="0"/>
              <a:cs typeface="Times New Roman" panose="02020603050405020304" pitchFamily="18" charset="0"/>
            </a:endParaRPr>
          </a:p>
        </p:txBody>
      </p:sp>
      <p:sp>
        <p:nvSpPr>
          <p:cNvPr id="35" name="圆角矩形标注 34"/>
          <p:cNvSpPr/>
          <p:nvPr/>
        </p:nvSpPr>
        <p:spPr>
          <a:xfrm>
            <a:off x="2895600" y="4724400"/>
            <a:ext cx="1905000" cy="838200"/>
          </a:xfrm>
          <a:prstGeom prst="wedgeRoundRectCallout">
            <a:avLst>
              <a:gd name="adj1" fmla="val -59638"/>
              <a:gd name="adj2" fmla="val -140860"/>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anose="02020603050405020304" pitchFamily="18" charset="0"/>
                <a:cs typeface="Times New Roman" panose="02020603050405020304" pitchFamily="18" charset="0"/>
              </a:rPr>
              <a:t>Frame received with no error, send ACK (1)</a:t>
            </a:r>
            <a:endParaRPr lang="zh-CN" altLang="en-US" dirty="0" smtClean="0">
              <a:solidFill>
                <a:schemeClr val="tx1"/>
              </a:solidFill>
              <a:latin typeface="Times New Roman" panose="02020603050405020304" pitchFamily="18" charset="0"/>
              <a:cs typeface="Times New Roman" panose="02020603050405020304" pitchFamily="18" charset="0"/>
            </a:endParaRPr>
          </a:p>
        </p:txBody>
      </p:sp>
      <p:sp>
        <p:nvSpPr>
          <p:cNvPr id="37" name="圆角矩形标注 36"/>
          <p:cNvSpPr/>
          <p:nvPr/>
        </p:nvSpPr>
        <p:spPr>
          <a:xfrm>
            <a:off x="2819400" y="1524000"/>
            <a:ext cx="1600200" cy="838200"/>
          </a:xfrm>
          <a:prstGeom prst="wedgeRoundRectCallout">
            <a:avLst>
              <a:gd name="adj1" fmla="val -38769"/>
              <a:gd name="adj2" fmla="val 129496"/>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anose="02020603050405020304" pitchFamily="18" charset="0"/>
                <a:cs typeface="Times New Roman" panose="02020603050405020304" pitchFamily="18" charset="0"/>
              </a:rPr>
              <a:t>ACK received, update SN</a:t>
            </a:r>
            <a:endParaRPr lang="zh-CN" altLang="en-US" dirty="0" smtClean="0">
              <a:solidFill>
                <a:schemeClr val="tx1"/>
              </a:solidFill>
              <a:latin typeface="Times New Roman" panose="02020603050405020304" pitchFamily="18" charset="0"/>
              <a:cs typeface="Times New Roman" panose="02020603050405020304" pitchFamily="18" charset="0"/>
            </a:endParaRPr>
          </a:p>
        </p:txBody>
      </p:sp>
      <p:sp>
        <p:nvSpPr>
          <p:cNvPr id="50" name="圆角矩形标注 49"/>
          <p:cNvSpPr/>
          <p:nvPr/>
        </p:nvSpPr>
        <p:spPr>
          <a:xfrm>
            <a:off x="3810000" y="5715000"/>
            <a:ext cx="1905000" cy="838200"/>
          </a:xfrm>
          <a:prstGeom prst="wedgeRoundRectCallout">
            <a:avLst>
              <a:gd name="adj1" fmla="val -54171"/>
              <a:gd name="adj2" fmla="val -265761"/>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anose="02020603050405020304" pitchFamily="18" charset="0"/>
                <a:cs typeface="Times New Roman" panose="02020603050405020304" pitchFamily="18" charset="0"/>
              </a:rPr>
              <a:t>Frame received with no error, send ACK (1)</a:t>
            </a:r>
            <a:endParaRPr lang="zh-CN" altLang="en-US" dirty="0" smtClean="0">
              <a:solidFill>
                <a:schemeClr val="tx1"/>
              </a:solidFill>
              <a:latin typeface="Times New Roman" panose="02020603050405020304" pitchFamily="18" charset="0"/>
              <a:cs typeface="Times New Roman" panose="02020603050405020304" pitchFamily="18" charset="0"/>
            </a:endParaRPr>
          </a:p>
        </p:txBody>
      </p:sp>
      <p:sp>
        <p:nvSpPr>
          <p:cNvPr id="51" name="圆角矩形标注 50"/>
          <p:cNvSpPr/>
          <p:nvPr/>
        </p:nvSpPr>
        <p:spPr>
          <a:xfrm>
            <a:off x="7162800" y="5638800"/>
            <a:ext cx="1981200" cy="838200"/>
          </a:xfrm>
          <a:prstGeom prst="wedgeRoundRectCallout">
            <a:avLst>
              <a:gd name="adj1" fmla="val -106997"/>
              <a:gd name="adj2" fmla="val -200939"/>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anose="02020603050405020304" pitchFamily="18" charset="0"/>
                <a:cs typeface="Times New Roman" panose="02020603050405020304" pitchFamily="18" charset="0"/>
              </a:rPr>
              <a:t>Packet 2 received and released to up layer</a:t>
            </a:r>
            <a:endParaRPr lang="zh-CN" altLang="en-US" dirty="0" smtClean="0">
              <a:solidFill>
                <a:schemeClr val="tx1"/>
              </a:solidFill>
              <a:latin typeface="Times New Roman" panose="02020603050405020304" pitchFamily="18" charset="0"/>
              <a:cs typeface="Times New Roman" panose="02020603050405020304" pitchFamily="18" charset="0"/>
            </a:endParaRPr>
          </a:p>
        </p:txBody>
      </p:sp>
      <p:sp>
        <p:nvSpPr>
          <p:cNvPr id="52" name="圆角矩形标注 51"/>
          <p:cNvSpPr/>
          <p:nvPr/>
        </p:nvSpPr>
        <p:spPr>
          <a:xfrm>
            <a:off x="4495800" y="1524000"/>
            <a:ext cx="1600200" cy="838200"/>
          </a:xfrm>
          <a:prstGeom prst="wedgeRoundRectCallout">
            <a:avLst>
              <a:gd name="adj1" fmla="val -90943"/>
              <a:gd name="adj2" fmla="val 127915"/>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anose="02020603050405020304" pitchFamily="18" charset="0"/>
                <a:cs typeface="Times New Roman" panose="02020603050405020304" pitchFamily="18" charset="0"/>
              </a:rPr>
              <a:t>ACK received, update SN</a:t>
            </a:r>
            <a:endParaRPr lang="zh-CN" altLang="en-US" dirty="0" smtClean="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par>
                                <p:cTn id="8" presetID="22" presetClass="entr" presetSubtype="8" fill="hold"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wipe(left)">
                                      <p:cBhvr>
                                        <p:cTn id="10" dur="5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left)">
                                      <p:cBhvr>
                                        <p:cTn id="15" dur="500"/>
                                        <p:tgtEl>
                                          <p:spTgt spid="5"/>
                                        </p:tgtEl>
                                      </p:cBhvr>
                                    </p:animEffect>
                                  </p:childTnLst>
                                </p:cTn>
                              </p:par>
                            </p:childTnLst>
                          </p:cTn>
                        </p:par>
                        <p:par>
                          <p:cTn id="16" fill="hold">
                            <p:stCondLst>
                              <p:cond delay="500"/>
                            </p:stCondLst>
                            <p:childTnLst>
                              <p:par>
                                <p:cTn id="17" presetID="22" presetClass="entr" presetSubtype="8" fill="hold" grpId="0" nodeType="afterEffect">
                                  <p:stCondLst>
                                    <p:cond delay="0"/>
                                  </p:stCondLst>
                                  <p:childTnLst>
                                    <p:set>
                                      <p:cBhvr>
                                        <p:cTn id="18" dur="1" fill="hold">
                                          <p:stCondLst>
                                            <p:cond delay="0"/>
                                          </p:stCondLst>
                                        </p:cTn>
                                        <p:tgtEl>
                                          <p:spTgt spid="26"/>
                                        </p:tgtEl>
                                        <p:attrNameLst>
                                          <p:attrName>style.visibility</p:attrName>
                                        </p:attrNameLst>
                                      </p:cBhvr>
                                      <p:to>
                                        <p:strVal val="visible"/>
                                      </p:to>
                                    </p:set>
                                    <p:animEffect transition="in" filter="wipe(left)">
                                      <p:cBhvr>
                                        <p:cTn id="19" dur="500"/>
                                        <p:tgtEl>
                                          <p:spTgt spid="26"/>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1" fill="hold"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wipe(up)">
                                      <p:cBhvr>
                                        <p:cTn id="24" dur="500"/>
                                        <p:tgtEl>
                                          <p:spTgt spid="10"/>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1" fill="hold" nodeType="click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wipe(up)">
                                      <p:cBhvr>
                                        <p:cTn id="29" dur="500"/>
                                        <p:tgtEl>
                                          <p:spTgt spid="28"/>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46"/>
                                        </p:tgtEl>
                                        <p:attrNameLst>
                                          <p:attrName>style.visibility</p:attrName>
                                        </p:attrNameLst>
                                      </p:cBhvr>
                                      <p:to>
                                        <p:strVal val="visible"/>
                                      </p:to>
                                    </p:set>
                                    <p:animEffect transition="in" filter="wipe(down)">
                                      <p:cBhvr>
                                        <p:cTn id="34" dur="500"/>
                                        <p:tgtEl>
                                          <p:spTgt spid="46"/>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30"/>
                                        </p:tgtEl>
                                        <p:attrNameLst>
                                          <p:attrName>style.visibility</p:attrName>
                                        </p:attrNameLst>
                                      </p:cBhvr>
                                      <p:to>
                                        <p:strVal val="visible"/>
                                      </p:to>
                                    </p:set>
                                    <p:animEffect transition="in" filter="wipe(left)">
                                      <p:cBhvr>
                                        <p:cTn id="39" dur="500"/>
                                        <p:tgtEl>
                                          <p:spTgt spid="30"/>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grpId="0" nodeType="clickEffect">
                                  <p:stCondLst>
                                    <p:cond delay="0"/>
                                  </p:stCondLst>
                                  <p:childTnLst>
                                    <p:set>
                                      <p:cBhvr>
                                        <p:cTn id="43" dur="1" fill="hold">
                                          <p:stCondLst>
                                            <p:cond delay="0"/>
                                          </p:stCondLst>
                                        </p:cTn>
                                        <p:tgtEl>
                                          <p:spTgt spid="48"/>
                                        </p:tgtEl>
                                        <p:attrNameLst>
                                          <p:attrName>style.visibility</p:attrName>
                                        </p:attrNameLst>
                                      </p:cBhvr>
                                      <p:to>
                                        <p:strVal val="visible"/>
                                      </p:to>
                                    </p:set>
                                    <p:animEffect transition="in" filter="wipe(down)">
                                      <p:cBhvr>
                                        <p:cTn id="44" dur="500"/>
                                        <p:tgtEl>
                                          <p:spTgt spid="48"/>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grpId="0" nodeType="clickEffect">
                                  <p:stCondLst>
                                    <p:cond delay="0"/>
                                  </p:stCondLst>
                                  <p:childTnLst>
                                    <p:set>
                                      <p:cBhvr>
                                        <p:cTn id="48" dur="1" fill="hold">
                                          <p:stCondLst>
                                            <p:cond delay="0"/>
                                          </p:stCondLst>
                                        </p:cTn>
                                        <p:tgtEl>
                                          <p:spTgt spid="35"/>
                                        </p:tgtEl>
                                        <p:attrNameLst>
                                          <p:attrName>style.visibility</p:attrName>
                                        </p:attrNameLst>
                                      </p:cBhvr>
                                      <p:to>
                                        <p:strVal val="visible"/>
                                      </p:to>
                                    </p:set>
                                    <p:animEffect transition="in" filter="wipe(down)">
                                      <p:cBhvr>
                                        <p:cTn id="49" dur="500"/>
                                        <p:tgtEl>
                                          <p:spTgt spid="35"/>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4" fill="hold" nodeType="clickEffect">
                                  <p:stCondLst>
                                    <p:cond delay="0"/>
                                  </p:stCondLst>
                                  <p:childTnLst>
                                    <p:set>
                                      <p:cBhvr>
                                        <p:cTn id="53" dur="1" fill="hold">
                                          <p:stCondLst>
                                            <p:cond delay="0"/>
                                          </p:stCondLst>
                                        </p:cTn>
                                        <p:tgtEl>
                                          <p:spTgt spid="31"/>
                                        </p:tgtEl>
                                        <p:attrNameLst>
                                          <p:attrName>style.visibility</p:attrName>
                                        </p:attrNameLst>
                                      </p:cBhvr>
                                      <p:to>
                                        <p:strVal val="visible"/>
                                      </p:to>
                                    </p:set>
                                    <p:animEffect transition="in" filter="wipe(down)">
                                      <p:cBhvr>
                                        <p:cTn id="54" dur="500"/>
                                        <p:tgtEl>
                                          <p:spTgt spid="31"/>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1" fill="hold" grpId="0" nodeType="clickEffect">
                                  <p:stCondLst>
                                    <p:cond delay="0"/>
                                  </p:stCondLst>
                                  <p:childTnLst>
                                    <p:set>
                                      <p:cBhvr>
                                        <p:cTn id="58" dur="1" fill="hold">
                                          <p:stCondLst>
                                            <p:cond delay="0"/>
                                          </p:stCondLst>
                                        </p:cTn>
                                        <p:tgtEl>
                                          <p:spTgt spid="37"/>
                                        </p:tgtEl>
                                        <p:attrNameLst>
                                          <p:attrName>style.visibility</p:attrName>
                                        </p:attrNameLst>
                                      </p:cBhvr>
                                      <p:to>
                                        <p:strVal val="visible"/>
                                      </p:to>
                                    </p:set>
                                    <p:animEffect transition="in" filter="wipe(up)">
                                      <p:cBhvr>
                                        <p:cTn id="59" dur="500"/>
                                        <p:tgtEl>
                                          <p:spTgt spid="37"/>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childTnLst>
                                    <p:set>
                                      <p:cBhvr>
                                        <p:cTn id="63" dur="1" fill="hold">
                                          <p:stCondLst>
                                            <p:cond delay="0"/>
                                          </p:stCondLst>
                                        </p:cTn>
                                        <p:tgtEl>
                                          <p:spTgt spid="33"/>
                                        </p:tgtEl>
                                        <p:attrNameLst>
                                          <p:attrName>style.visibility</p:attrName>
                                        </p:attrNameLst>
                                      </p:cBhvr>
                                      <p:to>
                                        <p:strVal val="visible"/>
                                      </p:to>
                                    </p:set>
                                    <p:animEffect transition="in" filter="wipe(left)">
                                      <p:cBhvr>
                                        <p:cTn id="64" dur="500"/>
                                        <p:tgtEl>
                                          <p:spTgt spid="33"/>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1" fill="hold" grpId="0" nodeType="clickEffect">
                                  <p:stCondLst>
                                    <p:cond delay="0"/>
                                  </p:stCondLst>
                                  <p:childTnLst>
                                    <p:set>
                                      <p:cBhvr>
                                        <p:cTn id="68" dur="1" fill="hold">
                                          <p:stCondLst>
                                            <p:cond delay="0"/>
                                          </p:stCondLst>
                                        </p:cTn>
                                        <p:tgtEl>
                                          <p:spTgt spid="47"/>
                                        </p:tgtEl>
                                        <p:attrNameLst>
                                          <p:attrName>style.visibility</p:attrName>
                                        </p:attrNameLst>
                                      </p:cBhvr>
                                      <p:to>
                                        <p:strVal val="visible"/>
                                      </p:to>
                                    </p:set>
                                    <p:animEffect transition="in" filter="wipe(up)">
                                      <p:cBhvr>
                                        <p:cTn id="69" dur="500"/>
                                        <p:tgtEl>
                                          <p:spTgt spid="47"/>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1" fill="hold" nodeType="clickEffect">
                                  <p:stCondLst>
                                    <p:cond delay="0"/>
                                  </p:stCondLst>
                                  <p:childTnLst>
                                    <p:set>
                                      <p:cBhvr>
                                        <p:cTn id="73" dur="1" fill="hold">
                                          <p:stCondLst>
                                            <p:cond delay="0"/>
                                          </p:stCondLst>
                                        </p:cTn>
                                        <p:tgtEl>
                                          <p:spTgt spid="34"/>
                                        </p:tgtEl>
                                        <p:attrNameLst>
                                          <p:attrName>style.visibility</p:attrName>
                                        </p:attrNameLst>
                                      </p:cBhvr>
                                      <p:to>
                                        <p:strVal val="visible"/>
                                      </p:to>
                                    </p:set>
                                    <p:animEffect transition="in" filter="wipe(up)">
                                      <p:cBhvr>
                                        <p:cTn id="74" dur="500"/>
                                        <p:tgtEl>
                                          <p:spTgt spid="34"/>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4" fill="hold" grpId="0" nodeType="clickEffect">
                                  <p:stCondLst>
                                    <p:cond delay="0"/>
                                  </p:stCondLst>
                                  <p:childTnLst>
                                    <p:set>
                                      <p:cBhvr>
                                        <p:cTn id="78" dur="1" fill="hold">
                                          <p:stCondLst>
                                            <p:cond delay="0"/>
                                          </p:stCondLst>
                                        </p:cTn>
                                        <p:tgtEl>
                                          <p:spTgt spid="50"/>
                                        </p:tgtEl>
                                        <p:attrNameLst>
                                          <p:attrName>style.visibility</p:attrName>
                                        </p:attrNameLst>
                                      </p:cBhvr>
                                      <p:to>
                                        <p:strVal val="visible"/>
                                      </p:to>
                                    </p:set>
                                    <p:animEffect transition="in" filter="wipe(down)">
                                      <p:cBhvr>
                                        <p:cTn id="79" dur="500"/>
                                        <p:tgtEl>
                                          <p:spTgt spid="50"/>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4" fill="hold" nodeType="clickEffect">
                                  <p:stCondLst>
                                    <p:cond delay="0"/>
                                  </p:stCondLst>
                                  <p:childTnLst>
                                    <p:set>
                                      <p:cBhvr>
                                        <p:cTn id="83" dur="1" fill="hold">
                                          <p:stCondLst>
                                            <p:cond delay="0"/>
                                          </p:stCondLst>
                                        </p:cTn>
                                        <p:tgtEl>
                                          <p:spTgt spid="45"/>
                                        </p:tgtEl>
                                        <p:attrNameLst>
                                          <p:attrName>style.visibility</p:attrName>
                                        </p:attrNameLst>
                                      </p:cBhvr>
                                      <p:to>
                                        <p:strVal val="visible"/>
                                      </p:to>
                                    </p:set>
                                    <p:animEffect transition="in" filter="wipe(down)">
                                      <p:cBhvr>
                                        <p:cTn id="84" dur="500"/>
                                        <p:tgtEl>
                                          <p:spTgt spid="45"/>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8" fill="hold" grpId="0" nodeType="clickEffect">
                                  <p:stCondLst>
                                    <p:cond delay="0"/>
                                  </p:stCondLst>
                                  <p:childTnLst>
                                    <p:set>
                                      <p:cBhvr>
                                        <p:cTn id="88" dur="1" fill="hold">
                                          <p:stCondLst>
                                            <p:cond delay="0"/>
                                          </p:stCondLst>
                                        </p:cTn>
                                        <p:tgtEl>
                                          <p:spTgt spid="36"/>
                                        </p:tgtEl>
                                        <p:attrNameLst>
                                          <p:attrName>style.visibility</p:attrName>
                                        </p:attrNameLst>
                                      </p:cBhvr>
                                      <p:to>
                                        <p:strVal val="visible"/>
                                      </p:to>
                                    </p:set>
                                    <p:animEffect transition="in" filter="wipe(left)">
                                      <p:cBhvr>
                                        <p:cTn id="89" dur="500"/>
                                        <p:tgtEl>
                                          <p:spTgt spid="36"/>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1" fill="hold" grpId="0" nodeType="clickEffect">
                                  <p:stCondLst>
                                    <p:cond delay="0"/>
                                  </p:stCondLst>
                                  <p:childTnLst>
                                    <p:set>
                                      <p:cBhvr>
                                        <p:cTn id="93" dur="1" fill="hold">
                                          <p:stCondLst>
                                            <p:cond delay="0"/>
                                          </p:stCondLst>
                                        </p:cTn>
                                        <p:tgtEl>
                                          <p:spTgt spid="52"/>
                                        </p:tgtEl>
                                        <p:attrNameLst>
                                          <p:attrName>style.visibility</p:attrName>
                                        </p:attrNameLst>
                                      </p:cBhvr>
                                      <p:to>
                                        <p:strVal val="visible"/>
                                      </p:to>
                                    </p:set>
                                    <p:animEffect transition="in" filter="wipe(up)">
                                      <p:cBhvr>
                                        <p:cTn id="94" dur="500"/>
                                        <p:tgtEl>
                                          <p:spTgt spid="52"/>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8" fill="hold" nodeType="clickEffect">
                                  <p:stCondLst>
                                    <p:cond delay="0"/>
                                  </p:stCondLst>
                                  <p:childTnLst>
                                    <p:set>
                                      <p:cBhvr>
                                        <p:cTn id="98" dur="1" fill="hold">
                                          <p:stCondLst>
                                            <p:cond delay="0"/>
                                          </p:stCondLst>
                                        </p:cTn>
                                        <p:tgtEl>
                                          <p:spTgt spid="38"/>
                                        </p:tgtEl>
                                        <p:attrNameLst>
                                          <p:attrName>style.visibility</p:attrName>
                                        </p:attrNameLst>
                                      </p:cBhvr>
                                      <p:to>
                                        <p:strVal val="visible"/>
                                      </p:to>
                                    </p:set>
                                    <p:animEffect transition="in" filter="wipe(left)">
                                      <p:cBhvr>
                                        <p:cTn id="99" dur="500"/>
                                        <p:tgtEl>
                                          <p:spTgt spid="38"/>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8" fill="hold" nodeType="clickEffect">
                                  <p:stCondLst>
                                    <p:cond delay="0"/>
                                  </p:stCondLst>
                                  <p:childTnLst>
                                    <p:set>
                                      <p:cBhvr>
                                        <p:cTn id="103" dur="1" fill="hold">
                                          <p:stCondLst>
                                            <p:cond delay="0"/>
                                          </p:stCondLst>
                                        </p:cTn>
                                        <p:tgtEl>
                                          <p:spTgt spid="39"/>
                                        </p:tgtEl>
                                        <p:attrNameLst>
                                          <p:attrName>style.visibility</p:attrName>
                                        </p:attrNameLst>
                                      </p:cBhvr>
                                      <p:to>
                                        <p:strVal val="visible"/>
                                      </p:to>
                                    </p:set>
                                    <p:animEffect transition="in" filter="wipe(left)">
                                      <p:cBhvr>
                                        <p:cTn id="104" dur="500"/>
                                        <p:tgtEl>
                                          <p:spTgt spid="39"/>
                                        </p:tgtEl>
                                      </p:cBhvr>
                                    </p:animEffect>
                                  </p:childTnLst>
                                </p:cTn>
                              </p:par>
                            </p:childTnLst>
                          </p:cTn>
                        </p:par>
                      </p:childTnLst>
                    </p:cTn>
                  </p:par>
                  <p:par>
                    <p:cTn id="105" fill="hold">
                      <p:stCondLst>
                        <p:cond delay="indefinite"/>
                      </p:stCondLst>
                      <p:childTnLst>
                        <p:par>
                          <p:cTn id="106" fill="hold">
                            <p:stCondLst>
                              <p:cond delay="0"/>
                            </p:stCondLst>
                            <p:childTnLst>
                              <p:par>
                                <p:cTn id="107" presetID="22" presetClass="entr" presetSubtype="4" fill="hold" grpId="0" nodeType="clickEffect">
                                  <p:stCondLst>
                                    <p:cond delay="0"/>
                                  </p:stCondLst>
                                  <p:childTnLst>
                                    <p:set>
                                      <p:cBhvr>
                                        <p:cTn id="108" dur="1" fill="hold">
                                          <p:stCondLst>
                                            <p:cond delay="0"/>
                                          </p:stCondLst>
                                        </p:cTn>
                                        <p:tgtEl>
                                          <p:spTgt spid="49"/>
                                        </p:tgtEl>
                                        <p:attrNameLst>
                                          <p:attrName>style.visibility</p:attrName>
                                        </p:attrNameLst>
                                      </p:cBhvr>
                                      <p:to>
                                        <p:strVal val="visible"/>
                                      </p:to>
                                    </p:set>
                                    <p:animEffect transition="in" filter="wipe(down)">
                                      <p:cBhvr>
                                        <p:cTn id="109" dur="500"/>
                                        <p:tgtEl>
                                          <p:spTgt spid="49"/>
                                        </p:tgtEl>
                                      </p:cBhvr>
                                    </p:animEffect>
                                  </p:childTnLst>
                                </p:cTn>
                              </p:par>
                            </p:childTnLst>
                          </p:cTn>
                        </p:par>
                      </p:childTnLst>
                    </p:cTn>
                  </p:par>
                  <p:par>
                    <p:cTn id="110" fill="hold">
                      <p:stCondLst>
                        <p:cond delay="indefinite"/>
                      </p:stCondLst>
                      <p:childTnLst>
                        <p:par>
                          <p:cTn id="111" fill="hold">
                            <p:stCondLst>
                              <p:cond delay="0"/>
                            </p:stCondLst>
                            <p:childTnLst>
                              <p:par>
                                <p:cTn id="112" presetID="22" presetClass="entr" presetSubtype="8" fill="hold" grpId="0" nodeType="clickEffect">
                                  <p:stCondLst>
                                    <p:cond delay="0"/>
                                  </p:stCondLst>
                                  <p:childTnLst>
                                    <p:set>
                                      <p:cBhvr>
                                        <p:cTn id="113" dur="1" fill="hold">
                                          <p:stCondLst>
                                            <p:cond delay="0"/>
                                          </p:stCondLst>
                                        </p:cTn>
                                        <p:tgtEl>
                                          <p:spTgt spid="40"/>
                                        </p:tgtEl>
                                        <p:attrNameLst>
                                          <p:attrName>style.visibility</p:attrName>
                                        </p:attrNameLst>
                                      </p:cBhvr>
                                      <p:to>
                                        <p:strVal val="visible"/>
                                      </p:to>
                                    </p:set>
                                    <p:animEffect transition="in" filter="wipe(left)">
                                      <p:cBhvr>
                                        <p:cTn id="114" dur="500"/>
                                        <p:tgtEl>
                                          <p:spTgt spid="40"/>
                                        </p:tgtEl>
                                      </p:cBhvr>
                                    </p:animEffect>
                                  </p:childTnLst>
                                </p:cTn>
                              </p:par>
                            </p:childTnLst>
                          </p:cTn>
                        </p:par>
                      </p:childTnLst>
                    </p:cTn>
                  </p:par>
                  <p:par>
                    <p:cTn id="115" fill="hold">
                      <p:stCondLst>
                        <p:cond delay="indefinite"/>
                      </p:stCondLst>
                      <p:childTnLst>
                        <p:par>
                          <p:cTn id="116" fill="hold">
                            <p:stCondLst>
                              <p:cond delay="0"/>
                            </p:stCondLst>
                            <p:childTnLst>
                              <p:par>
                                <p:cTn id="117" presetID="22" presetClass="entr" presetSubtype="1" fill="hold" nodeType="clickEffect">
                                  <p:stCondLst>
                                    <p:cond delay="0"/>
                                  </p:stCondLst>
                                  <p:childTnLst>
                                    <p:set>
                                      <p:cBhvr>
                                        <p:cTn id="118" dur="1" fill="hold">
                                          <p:stCondLst>
                                            <p:cond delay="0"/>
                                          </p:stCondLst>
                                        </p:cTn>
                                        <p:tgtEl>
                                          <p:spTgt spid="41"/>
                                        </p:tgtEl>
                                        <p:attrNameLst>
                                          <p:attrName>style.visibility</p:attrName>
                                        </p:attrNameLst>
                                      </p:cBhvr>
                                      <p:to>
                                        <p:strVal val="visible"/>
                                      </p:to>
                                    </p:set>
                                    <p:animEffect transition="in" filter="wipe(up)">
                                      <p:cBhvr>
                                        <p:cTn id="119" dur="500"/>
                                        <p:tgtEl>
                                          <p:spTgt spid="41"/>
                                        </p:tgtEl>
                                      </p:cBhvr>
                                    </p:animEffect>
                                  </p:childTnLst>
                                </p:cTn>
                              </p:par>
                            </p:childTnLst>
                          </p:cTn>
                        </p:par>
                      </p:childTnLst>
                    </p:cTn>
                  </p:par>
                  <p:par>
                    <p:cTn id="120" fill="hold">
                      <p:stCondLst>
                        <p:cond delay="indefinite"/>
                      </p:stCondLst>
                      <p:childTnLst>
                        <p:par>
                          <p:cTn id="121" fill="hold">
                            <p:stCondLst>
                              <p:cond delay="0"/>
                            </p:stCondLst>
                            <p:childTnLst>
                              <p:par>
                                <p:cTn id="122" presetID="22" presetClass="entr" presetSubtype="8" fill="hold" grpId="0" nodeType="clickEffect">
                                  <p:stCondLst>
                                    <p:cond delay="0"/>
                                  </p:stCondLst>
                                  <p:childTnLst>
                                    <p:set>
                                      <p:cBhvr>
                                        <p:cTn id="123" dur="1" fill="hold">
                                          <p:stCondLst>
                                            <p:cond delay="0"/>
                                          </p:stCondLst>
                                        </p:cTn>
                                        <p:tgtEl>
                                          <p:spTgt spid="42"/>
                                        </p:tgtEl>
                                        <p:attrNameLst>
                                          <p:attrName>style.visibility</p:attrName>
                                        </p:attrNameLst>
                                      </p:cBhvr>
                                      <p:to>
                                        <p:strVal val="visible"/>
                                      </p:to>
                                    </p:set>
                                    <p:animEffect transition="in" filter="wipe(left)">
                                      <p:cBhvr>
                                        <p:cTn id="124" dur="500"/>
                                        <p:tgtEl>
                                          <p:spTgt spid="42"/>
                                        </p:tgtEl>
                                      </p:cBhvr>
                                    </p:animEffect>
                                  </p:childTnLst>
                                </p:cTn>
                              </p:par>
                            </p:childTnLst>
                          </p:cTn>
                        </p:par>
                      </p:childTnLst>
                    </p:cTn>
                  </p:par>
                  <p:par>
                    <p:cTn id="125" fill="hold">
                      <p:stCondLst>
                        <p:cond delay="indefinite"/>
                      </p:stCondLst>
                      <p:childTnLst>
                        <p:par>
                          <p:cTn id="126" fill="hold">
                            <p:stCondLst>
                              <p:cond delay="0"/>
                            </p:stCondLst>
                            <p:childTnLst>
                              <p:par>
                                <p:cTn id="127" presetID="22" presetClass="entr" presetSubtype="8" fill="hold" nodeType="clickEffect">
                                  <p:stCondLst>
                                    <p:cond delay="0"/>
                                  </p:stCondLst>
                                  <p:childTnLst>
                                    <p:set>
                                      <p:cBhvr>
                                        <p:cTn id="128" dur="1" fill="hold">
                                          <p:stCondLst>
                                            <p:cond delay="0"/>
                                          </p:stCondLst>
                                        </p:cTn>
                                        <p:tgtEl>
                                          <p:spTgt spid="43"/>
                                        </p:tgtEl>
                                        <p:attrNameLst>
                                          <p:attrName>style.visibility</p:attrName>
                                        </p:attrNameLst>
                                      </p:cBhvr>
                                      <p:to>
                                        <p:strVal val="visible"/>
                                      </p:to>
                                    </p:set>
                                    <p:animEffect transition="in" filter="wipe(left)">
                                      <p:cBhvr>
                                        <p:cTn id="129" dur="500"/>
                                        <p:tgtEl>
                                          <p:spTgt spid="43"/>
                                        </p:tgtEl>
                                      </p:cBhvr>
                                    </p:animEffect>
                                  </p:childTnLst>
                                </p:cTn>
                              </p:par>
                            </p:childTnLst>
                          </p:cTn>
                        </p:par>
                      </p:childTnLst>
                    </p:cTn>
                  </p:par>
                  <p:par>
                    <p:cTn id="130" fill="hold">
                      <p:stCondLst>
                        <p:cond delay="indefinite"/>
                      </p:stCondLst>
                      <p:childTnLst>
                        <p:par>
                          <p:cTn id="131" fill="hold">
                            <p:stCondLst>
                              <p:cond delay="0"/>
                            </p:stCondLst>
                            <p:childTnLst>
                              <p:par>
                                <p:cTn id="132" presetID="22" presetClass="entr" presetSubtype="8" fill="hold" nodeType="clickEffect">
                                  <p:stCondLst>
                                    <p:cond delay="0"/>
                                  </p:stCondLst>
                                  <p:childTnLst>
                                    <p:set>
                                      <p:cBhvr>
                                        <p:cTn id="133" dur="1" fill="hold">
                                          <p:stCondLst>
                                            <p:cond delay="0"/>
                                          </p:stCondLst>
                                        </p:cTn>
                                        <p:tgtEl>
                                          <p:spTgt spid="44"/>
                                        </p:tgtEl>
                                        <p:attrNameLst>
                                          <p:attrName>style.visibility</p:attrName>
                                        </p:attrNameLst>
                                      </p:cBhvr>
                                      <p:to>
                                        <p:strVal val="visible"/>
                                      </p:to>
                                    </p:set>
                                    <p:animEffect transition="in" filter="wipe(left)">
                                      <p:cBhvr>
                                        <p:cTn id="134" dur="500"/>
                                        <p:tgtEl>
                                          <p:spTgt spid="44"/>
                                        </p:tgtEl>
                                      </p:cBhvr>
                                    </p:animEffect>
                                  </p:childTnLst>
                                </p:cTn>
                              </p:par>
                            </p:childTnLst>
                          </p:cTn>
                        </p:par>
                      </p:childTnLst>
                    </p:cTn>
                  </p:par>
                  <p:par>
                    <p:cTn id="135" fill="hold">
                      <p:stCondLst>
                        <p:cond delay="indefinite"/>
                      </p:stCondLst>
                      <p:childTnLst>
                        <p:par>
                          <p:cTn id="136" fill="hold">
                            <p:stCondLst>
                              <p:cond delay="0"/>
                            </p:stCondLst>
                            <p:childTnLst>
                              <p:par>
                                <p:cTn id="137" presetID="22" presetClass="entr" presetSubtype="4" fill="hold" grpId="0" nodeType="clickEffect">
                                  <p:stCondLst>
                                    <p:cond delay="0"/>
                                  </p:stCondLst>
                                  <p:childTnLst>
                                    <p:set>
                                      <p:cBhvr>
                                        <p:cTn id="138" dur="1" fill="hold">
                                          <p:stCondLst>
                                            <p:cond delay="0"/>
                                          </p:stCondLst>
                                        </p:cTn>
                                        <p:tgtEl>
                                          <p:spTgt spid="51"/>
                                        </p:tgtEl>
                                        <p:attrNameLst>
                                          <p:attrName>style.visibility</p:attrName>
                                        </p:attrNameLst>
                                      </p:cBhvr>
                                      <p:to>
                                        <p:strVal val="visible"/>
                                      </p:to>
                                    </p:set>
                                    <p:animEffect transition="in" filter="wipe(down)">
                                      <p:cBhvr>
                                        <p:cTn id="139"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6" grpId="0" animBg="1"/>
      <p:bldP spid="30" grpId="0" animBg="1"/>
      <p:bldP spid="33" grpId="0" animBg="1"/>
      <p:bldP spid="36" grpId="0" animBg="1"/>
      <p:bldP spid="40" grpId="0" animBg="1"/>
      <p:bldP spid="42" grpId="0" animBg="1"/>
      <p:bldP spid="46" grpId="0" animBg="1"/>
      <p:bldP spid="47" grpId="0" animBg="1"/>
      <p:bldP spid="48" grpId="0" animBg="1"/>
      <p:bldP spid="49" grpId="0" animBg="1"/>
      <p:bldP spid="35" grpId="0" animBg="1"/>
      <p:bldP spid="37" grpId="0" animBg="1"/>
      <p:bldP spid="50" grpId="0" animBg="1"/>
      <p:bldP spid="51" grpId="0" animBg="1"/>
      <p:bldP spid="5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Correctness of stop and wait</a:t>
            </a:r>
            <a:endParaRPr lang="zh-CN" altLang="en-US" dirty="0"/>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p:txBody>
              <a:bodyPr>
                <a:normAutofit/>
              </a:bodyPr>
              <a:lstStyle/>
              <a:p>
                <a:r>
                  <a:rPr lang="en-US" altLang="zh-CN" sz="2400" dirty="0" smtClean="0"/>
                  <a:t>Correctness means:</a:t>
                </a:r>
              </a:p>
              <a:p>
                <a:pPr lvl="1"/>
                <a:r>
                  <a:rPr lang="en-US" altLang="zh-CN" sz="2000" dirty="0" smtClean="0"/>
                  <a:t>A never-ending stream of packets can be accepted from higher layer at A and delivered to the higher layer at B in order and without repetitions or deletions</a:t>
                </a:r>
              </a:p>
              <a:p>
                <a:r>
                  <a:rPr lang="en-US" altLang="zh-CN" sz="2400" dirty="0" smtClean="0"/>
                  <a:t>Assumptions</a:t>
                </a:r>
              </a:p>
              <a:p>
                <a:pPr lvl="1"/>
                <a:r>
                  <a:rPr lang="en-US" altLang="zh-CN" sz="2000" dirty="0" smtClean="0"/>
                  <a:t>All errors can be detected</a:t>
                </a:r>
              </a:p>
              <a:p>
                <a:pPr lvl="1"/>
                <a:r>
                  <a:rPr lang="en-US" altLang="zh-CN" sz="2000" dirty="0" smtClean="0"/>
                  <a:t>Initially no frame on link (SN = RN = 0)</a:t>
                </a:r>
              </a:p>
              <a:p>
                <a:pPr lvl="1"/>
                <a:r>
                  <a:rPr lang="en-US" altLang="zh-CN" sz="2000" dirty="0" smtClean="0"/>
                  <a:t>All frames can eventually arrive after some (finite number of) retransmissions, success with at least probability </a:t>
                </a:r>
                <a14:m>
                  <m:oMath xmlns:m="http://schemas.openxmlformats.org/officeDocument/2006/math">
                    <m:r>
                      <a:rPr lang="en-US" altLang="zh-CN" sz="2000" i="1" dirty="0" smtClean="0">
                        <a:latin typeface="Cambria Math" panose="02040503050406030204" pitchFamily="18" charset="0"/>
                      </a:rPr>
                      <m:t>𝑃</m:t>
                    </m:r>
                    <m:r>
                      <a:rPr lang="en-US" altLang="zh-CN" sz="2000" i="1" dirty="0" smtClean="0">
                        <a:latin typeface="Cambria Math" panose="02040503050406030204" pitchFamily="18" charset="0"/>
                      </a:rPr>
                      <m:t>&gt;0</m:t>
                    </m:r>
                  </m:oMath>
                </a14:m>
                <a:endParaRPr lang="en-US" altLang="zh-CN" sz="2000" dirty="0" smtClean="0"/>
              </a:p>
              <a:p>
                <a:pPr lvl="1"/>
                <a:r>
                  <a:rPr lang="en-US" altLang="zh-CN" sz="2000" dirty="0" smtClean="0"/>
                  <a:t>Frames may experience an arbitrary delay</a:t>
                </a:r>
              </a:p>
              <a:p>
                <a:r>
                  <a:rPr lang="en-US" altLang="zh-CN" sz="2400" dirty="0" smtClean="0"/>
                  <a:t>Proof of Correctness in divided into two parts:</a:t>
                </a:r>
              </a:p>
              <a:p>
                <a:pPr lvl="1"/>
                <a:r>
                  <a:rPr lang="en-US" altLang="zh-CN" sz="2000" b="1" dirty="0" smtClean="0"/>
                  <a:t>Safety</a:t>
                </a:r>
                <a:r>
                  <a:rPr lang="en-US" altLang="zh-CN" sz="2000" dirty="0" smtClean="0"/>
                  <a:t>: every packet is delivered once and only once, and in order</a:t>
                </a:r>
              </a:p>
              <a:p>
                <a:pPr lvl="1"/>
                <a:r>
                  <a:rPr lang="en-US" altLang="zh-CN" sz="2000" b="1" dirty="0" err="1" smtClean="0"/>
                  <a:t>Liveness</a:t>
                </a:r>
                <a:r>
                  <a:rPr lang="en-US" altLang="zh-CN" sz="2000" dirty="0" smtClean="0"/>
                  <a:t>: can work forever to deliver packets</a:t>
                </a:r>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blipFill rotWithShape="0">
                <a:blip r:embed="rId2"/>
                <a:stretch>
                  <a:fillRect l="-963" t="-1000" r="-963" b="-750"/>
                </a:stretch>
              </a:blipFill>
            </p:spPr>
            <p:txBody>
              <a:bodyPr/>
              <a:lstStyle/>
              <a:p>
                <a:r>
                  <a:rPr lang="zh-CN" altLang="en-US">
                    <a:noFill/>
                  </a:rPr>
                  <a:t> </a:t>
                </a:r>
              </a:p>
            </p:txBody>
          </p:sp>
        </mc:Fallback>
      </mc:AlternateContent>
      <p:sp>
        <p:nvSpPr>
          <p:cNvPr id="4" name="灯片编号占位符 3"/>
          <p:cNvSpPr>
            <a:spLocks noGrp="1"/>
          </p:cNvSpPr>
          <p:nvPr>
            <p:ph type="sldNum" sz="quarter" idx="10"/>
          </p:nvPr>
        </p:nvSpPr>
        <p:spPr/>
        <p:txBody>
          <a:bodyPr/>
          <a:lstStyle/>
          <a:p>
            <a:pPr>
              <a:defRPr/>
            </a:pPr>
            <a:fld id="{8E002F28-71A6-4468-B8DB-D78B04AC4AC8}" type="slidenum">
              <a:rPr lang="en-US" altLang="zh-CN" smtClean="0"/>
              <a:pPr>
                <a:defRPr/>
              </a:pPr>
              <a:t>9</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5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wipe(up)">
                                      <p:cBhvr>
                                        <p:cTn id="16" dur="500"/>
                                        <p:tgtEl>
                                          <p:spTgt spid="3">
                                            <p:txEl>
                                              <p:pRg st="2" end="2"/>
                                            </p:txEl>
                                          </p:spTgt>
                                        </p:tgtEl>
                                      </p:cBhvr>
                                    </p:animEffect>
                                  </p:childTnLst>
                                </p:cTn>
                              </p:par>
                            </p:childTnLst>
                          </p:cTn>
                        </p:par>
                        <p:par>
                          <p:cTn id="17" fill="hold">
                            <p:stCondLst>
                              <p:cond delay="500"/>
                            </p:stCondLst>
                            <p:childTnLst>
                              <p:par>
                                <p:cTn id="18" presetID="22" presetClass="entr" presetSubtype="1" fill="hold" nodeType="after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up)">
                                      <p:cBhvr>
                                        <p:cTn id="20" dur="500"/>
                                        <p:tgtEl>
                                          <p:spTgt spid="3">
                                            <p:txEl>
                                              <p:pRg st="3" end="3"/>
                                            </p:txEl>
                                          </p:spTgt>
                                        </p:tgtEl>
                                      </p:cBhvr>
                                    </p:animEffect>
                                  </p:childTnLst>
                                </p:cTn>
                              </p:par>
                            </p:childTnLst>
                          </p:cTn>
                        </p:par>
                        <p:par>
                          <p:cTn id="21" fill="hold">
                            <p:stCondLst>
                              <p:cond delay="1000"/>
                            </p:stCondLst>
                            <p:childTnLst>
                              <p:par>
                                <p:cTn id="22" presetID="22" presetClass="entr" presetSubtype="1" fill="hold" nodeType="after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wipe(up)">
                                      <p:cBhvr>
                                        <p:cTn id="24" dur="500"/>
                                        <p:tgtEl>
                                          <p:spTgt spid="3">
                                            <p:txEl>
                                              <p:pRg st="4" end="4"/>
                                            </p:txEl>
                                          </p:spTgt>
                                        </p:tgtEl>
                                      </p:cBhvr>
                                    </p:animEffect>
                                  </p:childTnLst>
                                </p:cTn>
                              </p:par>
                            </p:childTnLst>
                          </p:cTn>
                        </p:par>
                        <p:par>
                          <p:cTn id="25" fill="hold">
                            <p:stCondLst>
                              <p:cond delay="1500"/>
                            </p:stCondLst>
                            <p:childTnLst>
                              <p:par>
                                <p:cTn id="26" presetID="22" presetClass="entr" presetSubtype="1" fill="hold" nodeType="after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up)">
                                      <p:cBhvr>
                                        <p:cTn id="28" dur="500"/>
                                        <p:tgtEl>
                                          <p:spTgt spid="3">
                                            <p:txEl>
                                              <p:pRg st="5" end="5"/>
                                            </p:txEl>
                                          </p:spTgt>
                                        </p:tgtEl>
                                      </p:cBhvr>
                                    </p:animEffect>
                                  </p:childTnLst>
                                </p:cTn>
                              </p:par>
                            </p:childTnLst>
                          </p:cTn>
                        </p:par>
                        <p:par>
                          <p:cTn id="29" fill="hold">
                            <p:stCondLst>
                              <p:cond delay="2000"/>
                            </p:stCondLst>
                            <p:childTnLst>
                              <p:par>
                                <p:cTn id="30" presetID="22" presetClass="entr" presetSubtype="1" fill="hold" nodeType="after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up)">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wipe(up)">
                                      <p:cBhvr>
                                        <p:cTn id="37" dur="500"/>
                                        <p:tgtEl>
                                          <p:spTgt spid="3">
                                            <p:txEl>
                                              <p:pRg st="7" end="7"/>
                                            </p:txEl>
                                          </p:spTgt>
                                        </p:tgtEl>
                                      </p:cBhvr>
                                    </p:animEffect>
                                  </p:childTnLst>
                                </p:cTn>
                              </p:par>
                            </p:childTnLst>
                          </p:cTn>
                        </p:par>
                        <p:par>
                          <p:cTn id="38" fill="hold">
                            <p:stCondLst>
                              <p:cond delay="500"/>
                            </p:stCondLst>
                            <p:childTnLst>
                              <p:par>
                                <p:cTn id="39" presetID="22" presetClass="entr" presetSubtype="1" fill="hold" nodeType="after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Effect transition="in" filter="wipe(up)">
                                      <p:cBhvr>
                                        <p:cTn id="41" dur="500"/>
                                        <p:tgtEl>
                                          <p:spTgt spid="3">
                                            <p:txEl>
                                              <p:pRg st="8" end="8"/>
                                            </p:txEl>
                                          </p:spTgt>
                                        </p:tgtEl>
                                      </p:cBhvr>
                                    </p:animEffect>
                                  </p:childTnLst>
                                </p:cTn>
                              </p:par>
                            </p:childTnLst>
                          </p:cTn>
                        </p:par>
                        <p:par>
                          <p:cTn id="42" fill="hold">
                            <p:stCondLst>
                              <p:cond delay="1000"/>
                            </p:stCondLst>
                            <p:childTnLst>
                              <p:par>
                                <p:cTn id="43" presetID="22" presetClass="entr" presetSubtype="1" fill="hold" nodeType="afterEffect">
                                  <p:stCondLst>
                                    <p:cond delay="0"/>
                                  </p:stCondLst>
                                  <p:childTnLst>
                                    <p:set>
                                      <p:cBhvr>
                                        <p:cTn id="44" dur="1" fill="hold">
                                          <p:stCondLst>
                                            <p:cond delay="0"/>
                                          </p:stCondLst>
                                        </p:cTn>
                                        <p:tgtEl>
                                          <p:spTgt spid="3">
                                            <p:txEl>
                                              <p:pRg st="9" end="9"/>
                                            </p:txEl>
                                          </p:spTgt>
                                        </p:tgtEl>
                                        <p:attrNameLst>
                                          <p:attrName>style.visibility</p:attrName>
                                        </p:attrNameLst>
                                      </p:cBhvr>
                                      <p:to>
                                        <p:strVal val="visible"/>
                                      </p:to>
                                    </p:set>
                                    <p:animEffect transition="in" filter="wipe(up)">
                                      <p:cBhvr>
                                        <p:cTn id="45"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spPr>
      <a:bodyPr rtlCol="0" anchor="ctr"/>
      <a:lstStyle>
        <a:defPPr algn="ctr">
          <a:defRPr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17676</TotalTime>
  <Words>2723</Words>
  <Application>Microsoft Office PowerPoint</Application>
  <PresentationFormat>全屏显示(4:3)</PresentationFormat>
  <Paragraphs>577</Paragraphs>
  <Slides>36</Slides>
  <Notes>9</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36</vt:i4>
      </vt:variant>
    </vt:vector>
  </HeadingPairs>
  <TitlesOfParts>
    <vt:vector size="44" baseType="lpstr">
      <vt:lpstr>宋体</vt:lpstr>
      <vt:lpstr>Arial</vt:lpstr>
      <vt:lpstr>Calibri</vt:lpstr>
      <vt:lpstr>Cambria Math</vt:lpstr>
      <vt:lpstr>Symbol</vt:lpstr>
      <vt:lpstr>Times New Roman</vt:lpstr>
      <vt:lpstr>Wingdings</vt:lpstr>
      <vt:lpstr>1_Office 主题</vt:lpstr>
      <vt:lpstr>data link Control layer (DLC) – ARQ protocols</vt:lpstr>
      <vt:lpstr>ARQ: retransmission strategies</vt:lpstr>
      <vt:lpstr>Frame transmission models and assumptions</vt:lpstr>
      <vt:lpstr>Stop-and-Wait ARQ</vt:lpstr>
      <vt:lpstr>Problems with the simplest Stop-and-Wait ARQ</vt:lpstr>
      <vt:lpstr>Problems with the simplest Stop-and-Wait ARQ</vt:lpstr>
      <vt:lpstr>Finally the stop-and-wait strategy that works</vt:lpstr>
      <vt:lpstr>An example of Stop-and-wait</vt:lpstr>
      <vt:lpstr>Correctness of stop and wait</vt:lpstr>
      <vt:lpstr>Safety</vt:lpstr>
      <vt:lpstr>Liveness</vt:lpstr>
      <vt:lpstr>Liveness argument</vt:lpstr>
      <vt:lpstr>Stop and wait with binary SN and RN</vt:lpstr>
      <vt:lpstr>Efficiency of stop and wait</vt:lpstr>
      <vt:lpstr>Efficiency of stop and wait in presence of errors</vt:lpstr>
      <vt:lpstr>Go back n ARQ</vt:lpstr>
      <vt:lpstr>Example: Go back 4 in the case of transmission error in data packets</vt:lpstr>
      <vt:lpstr>Example: Go back 4 in the case of transmission error in ACK packets</vt:lpstr>
      <vt:lpstr>Example: Effect of delayed feedback for go back 4</vt:lpstr>
      <vt:lpstr>Go back N transmission algorithm at A</vt:lpstr>
      <vt:lpstr>Example: Evolution of SNmax and SNmin</vt:lpstr>
      <vt:lpstr>Go back N transmission algorithm at B</vt:lpstr>
      <vt:lpstr>Efficiency of an ideal Go Back N</vt:lpstr>
      <vt:lpstr>Efficiency when there are errors</vt:lpstr>
      <vt:lpstr>Notes on go back N</vt:lpstr>
      <vt:lpstr>Selective Repeat Protocol (SRP)</vt:lpstr>
      <vt:lpstr>SRP Rules</vt:lpstr>
      <vt:lpstr>Buffering in SRP</vt:lpstr>
      <vt:lpstr>Efficiency of SRP</vt:lpstr>
      <vt:lpstr>Framing</vt:lpstr>
      <vt:lpstr>Character Based Framing</vt:lpstr>
      <vt:lpstr>Issues with character based framing</vt:lpstr>
      <vt:lpstr>Bit Oriented Framing (Flags)</vt:lpstr>
      <vt:lpstr>Bit stuffing at sender</vt:lpstr>
      <vt:lpstr>De-stuffing at receiver</vt:lpstr>
      <vt:lpstr>Homework</vt:lpstr>
    </vt:vector>
  </TitlesOfParts>
  <Company>SJTU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Burke’s theorem and  networks of queues</dc:title>
  <dc:creator>Weiqiang Sun</dc:creator>
  <cp:lastModifiedBy>Windows 用户</cp:lastModifiedBy>
  <cp:revision>1946</cp:revision>
  <dcterms:created xsi:type="dcterms:W3CDTF">2010-11-23T05:31:27Z</dcterms:created>
  <dcterms:modified xsi:type="dcterms:W3CDTF">2018-02-07T02:44:50Z</dcterms:modified>
</cp:coreProperties>
</file>