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16"/>
  </p:notesMasterIdLst>
  <p:sldIdLst>
    <p:sldId id="256" r:id="rId2"/>
    <p:sldId id="257" r:id="rId3"/>
    <p:sldId id="258" r:id="rId4"/>
    <p:sldId id="269" r:id="rId5"/>
    <p:sldId id="259" r:id="rId6"/>
    <p:sldId id="266" r:id="rId7"/>
    <p:sldId id="260" r:id="rId8"/>
    <p:sldId id="261" r:id="rId9"/>
    <p:sldId id="268" r:id="rId10"/>
    <p:sldId id="267" r:id="rId11"/>
    <p:sldId id="262" r:id="rId12"/>
    <p:sldId id="264" r:id="rId13"/>
    <p:sldId id="263" r:id="rId14"/>
    <p:sldId id="265" r:id="rId1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41" autoAdjust="0"/>
  </p:normalViewPr>
  <p:slideViewPr>
    <p:cSldViewPr>
      <p:cViewPr varScale="1">
        <p:scale>
          <a:sx n="87" d="100"/>
          <a:sy n="87" d="100"/>
        </p:scale>
        <p:origin x="612"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6E804-092C-4F6F-BED8-26B17210C75C}" type="datetimeFigureOut">
              <a:rPr lang="zh-CN" altLang="en-US" smtClean="0"/>
              <a:t>2018/3/28</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44C523-0FE3-4F0B-8EB0-5ACDB41BEAD6}" type="slidenum">
              <a:rPr lang="zh-CN" altLang="en-US" smtClean="0"/>
              <a:t>‹#›</a:t>
            </a:fld>
            <a:endParaRPr lang="zh-CN" altLang="en-US"/>
          </a:p>
        </p:txBody>
      </p:sp>
    </p:spTree>
    <p:extLst>
      <p:ext uri="{BB962C8B-B14F-4D97-AF65-F5344CB8AC3E}">
        <p14:creationId xmlns:p14="http://schemas.microsoft.com/office/powerpoint/2010/main" val="1306157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latin typeface="Times New Roman" panose="02020603050405020304" pitchFamily="18" charset="0"/>
                <a:cs typeface="Times New Roman" panose="02020603050405020304" pitchFamily="18" charset="0"/>
              </a:rPr>
              <a:t>Why do we study the reversed process?</a:t>
            </a:r>
          </a:p>
          <a:p>
            <a:pPr>
              <a:buFontTx/>
              <a:buChar char="-"/>
            </a:pPr>
            <a:r>
              <a:rPr lang="en-US" altLang="zh-CN" dirty="0" smtClean="0">
                <a:latin typeface="Times New Roman" panose="02020603050405020304" pitchFamily="18" charset="0"/>
                <a:cs typeface="Times New Roman" panose="02020603050405020304" pitchFamily="18" charset="0"/>
              </a:rPr>
              <a:t> To aid the analysis and to get more insight of the forward process</a:t>
            </a:r>
          </a:p>
          <a:p>
            <a:r>
              <a:rPr lang="en-US" altLang="zh-CN" sz="1800" dirty="0" smtClean="0"/>
              <a:t>In the </a:t>
            </a:r>
            <a:r>
              <a:rPr lang="en-US" altLang="zh-CN" sz="1800" b="1" dirty="0" smtClean="0"/>
              <a:t>forward</a:t>
            </a:r>
            <a:r>
              <a:rPr lang="en-US" altLang="zh-CN" sz="1800" dirty="0" smtClean="0"/>
              <a:t> direction:</a:t>
            </a:r>
          </a:p>
          <a:p>
            <a:pPr lvl="1"/>
            <a:r>
              <a:rPr lang="en-US" altLang="zh-CN" sz="1400" dirty="0" smtClean="0"/>
              <a:t>X0 = 0</a:t>
            </a:r>
          </a:p>
          <a:p>
            <a:pPr lvl="1"/>
            <a:r>
              <a:rPr lang="en-US" altLang="zh-CN" sz="1400" dirty="0" smtClean="0"/>
              <a:t>X1 = 1, A1 = 1</a:t>
            </a:r>
          </a:p>
          <a:p>
            <a:pPr lvl="1"/>
            <a:r>
              <a:rPr lang="en-US" altLang="zh-CN" sz="1400" dirty="0" smtClean="0"/>
              <a:t>X2 = 2, A2 = 1</a:t>
            </a:r>
          </a:p>
          <a:p>
            <a:pPr lvl="1"/>
            <a:r>
              <a:rPr lang="en-US" altLang="zh-CN" sz="1400" dirty="0" smtClean="0"/>
              <a:t>X3 = 1, D3 = 1</a:t>
            </a:r>
          </a:p>
          <a:p>
            <a:pPr lvl="1"/>
            <a:r>
              <a:rPr lang="en-US" altLang="zh-CN" sz="1400" dirty="0" smtClean="0"/>
              <a:t>X4 = 2, A4 = 1</a:t>
            </a:r>
          </a:p>
          <a:p>
            <a:pPr lvl="1"/>
            <a:r>
              <a:rPr lang="en-US" altLang="zh-CN" sz="1400" dirty="0" smtClean="0"/>
              <a:t>….</a:t>
            </a:r>
          </a:p>
          <a:p>
            <a:r>
              <a:rPr lang="en-US" altLang="zh-CN" sz="1800" dirty="0" smtClean="0"/>
              <a:t>In the </a:t>
            </a:r>
            <a:r>
              <a:rPr lang="en-US" altLang="zh-CN" sz="1800" b="1" dirty="0" smtClean="0"/>
              <a:t>backward</a:t>
            </a:r>
            <a:r>
              <a:rPr lang="en-US" altLang="zh-CN" sz="1800" dirty="0" smtClean="0"/>
              <a:t> direction, i.e. </a:t>
            </a:r>
            <a:r>
              <a:rPr lang="en-US" altLang="zh-CN" sz="1800" b="1" dirty="0" smtClean="0"/>
              <a:t>reverse</a:t>
            </a:r>
            <a:r>
              <a:rPr lang="en-US" altLang="zh-CN" sz="1800" dirty="0" smtClean="0"/>
              <a:t> direction, departure as arrivals and arrivals as departures.</a:t>
            </a:r>
          </a:p>
          <a:p>
            <a:pPr>
              <a:buFontTx/>
              <a:buNone/>
            </a:pPr>
            <a:endParaRPr lang="en-US" altLang="zh-CN" dirty="0" smtClean="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0"/>
          </p:nvPr>
        </p:nvSpPr>
        <p:spPr/>
        <p:txBody>
          <a:bodyPr/>
          <a:lstStyle/>
          <a:p>
            <a:fld id="{DD44C523-0FE3-4F0B-8EB0-5ACDB41BEAD6}" type="slidenum">
              <a:rPr lang="zh-CN" altLang="en-US" smtClean="0"/>
              <a:t>2</a:t>
            </a:fld>
            <a:endParaRPr lang="zh-CN" altLang="en-US"/>
          </a:p>
        </p:txBody>
      </p:sp>
    </p:spTree>
    <p:extLst>
      <p:ext uri="{BB962C8B-B14F-4D97-AF65-F5344CB8AC3E}">
        <p14:creationId xmlns:p14="http://schemas.microsoft.com/office/powerpoint/2010/main" val="1022967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我们现在已知的是当前的状态概率分布只跟前一个状态有关，这是正向的无记忆性。反向（当前的状态概率分布只跟后一个状态有关）是否成立需要通过前面正向无记忆性推导得出。</a:t>
            </a:r>
            <a:endParaRPr lang="zh-CN" altLang="en-US" dirty="0"/>
          </a:p>
        </p:txBody>
      </p:sp>
      <p:sp>
        <p:nvSpPr>
          <p:cNvPr id="4" name="灯片编号占位符 3"/>
          <p:cNvSpPr>
            <a:spLocks noGrp="1"/>
          </p:cNvSpPr>
          <p:nvPr>
            <p:ph type="sldNum" sz="quarter" idx="10"/>
          </p:nvPr>
        </p:nvSpPr>
        <p:spPr/>
        <p:txBody>
          <a:bodyPr/>
          <a:lstStyle/>
          <a:p>
            <a:fld id="{DD44C523-0FE3-4F0B-8EB0-5ACDB41BEAD6}" type="slidenum">
              <a:rPr lang="zh-CN" altLang="en-US" smtClean="0"/>
              <a:t>3</a:t>
            </a:fld>
            <a:endParaRPr lang="zh-CN" altLang="en-US"/>
          </a:p>
        </p:txBody>
      </p:sp>
    </p:spTree>
    <p:extLst>
      <p:ext uri="{BB962C8B-B14F-4D97-AF65-F5344CB8AC3E}">
        <p14:creationId xmlns:p14="http://schemas.microsoft.com/office/powerpoint/2010/main" val="4000383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b="1" dirty="0" smtClean="0">
                <a:latin typeface="Times New Roman" panose="02020603050405020304" pitchFamily="18" charset="0"/>
                <a:cs typeface="Times New Roman" panose="02020603050405020304" pitchFamily="18" charset="0"/>
              </a:rPr>
              <a:t>Why do we study the reversed process?</a:t>
            </a:r>
          </a:p>
          <a:p>
            <a:pPr>
              <a:buFontTx/>
              <a:buChar char="-"/>
            </a:pPr>
            <a:r>
              <a:rPr lang="en-US" altLang="zh-CN" dirty="0" smtClean="0">
                <a:latin typeface="Times New Roman" panose="02020603050405020304" pitchFamily="18" charset="0"/>
                <a:cs typeface="Times New Roman" panose="02020603050405020304" pitchFamily="18" charset="0"/>
              </a:rPr>
              <a:t> To aid the analysis and to get more insight of the forward process</a:t>
            </a:r>
          </a:p>
          <a:p>
            <a:r>
              <a:rPr lang="en-US" altLang="zh-CN" sz="1800" dirty="0" smtClean="0"/>
              <a:t>In the </a:t>
            </a:r>
            <a:r>
              <a:rPr lang="en-US" altLang="zh-CN" sz="1800" b="1" dirty="0" smtClean="0"/>
              <a:t>forward</a:t>
            </a:r>
            <a:r>
              <a:rPr lang="en-US" altLang="zh-CN" sz="1800" dirty="0" smtClean="0"/>
              <a:t> direction:</a:t>
            </a:r>
          </a:p>
          <a:p>
            <a:pPr lvl="1"/>
            <a:r>
              <a:rPr lang="en-US" altLang="zh-CN" sz="1400" dirty="0" smtClean="0"/>
              <a:t>X0 = 0</a:t>
            </a:r>
          </a:p>
          <a:p>
            <a:pPr lvl="1"/>
            <a:r>
              <a:rPr lang="en-US" altLang="zh-CN" sz="1400" dirty="0" smtClean="0"/>
              <a:t>X1 = 1, A1 = 1</a:t>
            </a:r>
          </a:p>
          <a:p>
            <a:pPr lvl="1"/>
            <a:r>
              <a:rPr lang="en-US" altLang="zh-CN" sz="1400" dirty="0" smtClean="0"/>
              <a:t>X2 = 2, A2 = 1</a:t>
            </a:r>
          </a:p>
          <a:p>
            <a:pPr lvl="1"/>
            <a:r>
              <a:rPr lang="en-US" altLang="zh-CN" sz="1400" dirty="0" smtClean="0"/>
              <a:t>X3 = 1, D3 = 1</a:t>
            </a:r>
          </a:p>
          <a:p>
            <a:pPr lvl="1"/>
            <a:r>
              <a:rPr lang="en-US" altLang="zh-CN" sz="1400" dirty="0" smtClean="0"/>
              <a:t>X4 = 2, A4 = 1</a:t>
            </a:r>
          </a:p>
          <a:p>
            <a:pPr lvl="1"/>
            <a:r>
              <a:rPr lang="en-US" altLang="zh-CN" sz="1400" dirty="0" smtClean="0"/>
              <a:t>….</a:t>
            </a:r>
          </a:p>
          <a:p>
            <a:r>
              <a:rPr lang="en-US" altLang="zh-CN" sz="1800" dirty="0" smtClean="0"/>
              <a:t>In the </a:t>
            </a:r>
            <a:r>
              <a:rPr lang="en-US" altLang="zh-CN" sz="1800" b="1" dirty="0" smtClean="0"/>
              <a:t>backward</a:t>
            </a:r>
            <a:r>
              <a:rPr lang="en-US" altLang="zh-CN" sz="1800" dirty="0" smtClean="0"/>
              <a:t> direction, i.e. </a:t>
            </a:r>
            <a:r>
              <a:rPr lang="en-US" altLang="zh-CN" sz="1800" b="1" dirty="0" smtClean="0"/>
              <a:t>reverse</a:t>
            </a:r>
            <a:r>
              <a:rPr lang="en-US" altLang="zh-CN" sz="1800" dirty="0" smtClean="0"/>
              <a:t> direction, departure as arrivals and arrivals as departures.</a:t>
            </a:r>
          </a:p>
          <a:p>
            <a:pPr>
              <a:buFontTx/>
              <a:buNone/>
            </a:pPr>
            <a:endParaRPr lang="en-US" altLang="zh-CN" dirty="0" smtClean="0">
              <a:latin typeface="Times New Roman" panose="02020603050405020304" pitchFamily="18" charset="0"/>
              <a:cs typeface="Times New Roman" panose="02020603050405020304" pitchFamily="18" charset="0"/>
            </a:endParaRPr>
          </a:p>
        </p:txBody>
      </p:sp>
      <p:sp>
        <p:nvSpPr>
          <p:cNvPr id="4" name="灯片编号占位符 3"/>
          <p:cNvSpPr>
            <a:spLocks noGrp="1"/>
          </p:cNvSpPr>
          <p:nvPr>
            <p:ph type="sldNum" sz="quarter" idx="10"/>
          </p:nvPr>
        </p:nvSpPr>
        <p:spPr/>
        <p:txBody>
          <a:bodyPr/>
          <a:lstStyle/>
          <a:p>
            <a:fld id="{DD44C523-0FE3-4F0B-8EB0-5ACDB41BEAD6}" type="slidenum">
              <a:rPr lang="zh-CN" altLang="en-US" smtClean="0"/>
              <a:t>4</a:t>
            </a:fld>
            <a:endParaRPr lang="zh-CN" altLang="en-US"/>
          </a:p>
        </p:txBody>
      </p:sp>
    </p:spTree>
    <p:extLst>
      <p:ext uri="{BB962C8B-B14F-4D97-AF65-F5344CB8AC3E}">
        <p14:creationId xmlns:p14="http://schemas.microsoft.com/office/powerpoint/2010/main" val="2301209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B</a:t>
            </a:r>
            <a:r>
              <a:rPr lang="zh-CN" altLang="en-US" dirty="0" smtClean="0"/>
              <a:t>说明系统刚刚有大量输出的时候并不意味着系统中现在有大量的顾客</a:t>
            </a:r>
            <a:endParaRPr lang="zh-CN" altLang="en-US" dirty="0"/>
          </a:p>
        </p:txBody>
      </p:sp>
      <p:sp>
        <p:nvSpPr>
          <p:cNvPr id="4" name="灯片编号占位符 3"/>
          <p:cNvSpPr>
            <a:spLocks noGrp="1"/>
          </p:cNvSpPr>
          <p:nvPr>
            <p:ph type="sldNum" sz="quarter" idx="10"/>
          </p:nvPr>
        </p:nvSpPr>
        <p:spPr/>
        <p:txBody>
          <a:bodyPr/>
          <a:lstStyle/>
          <a:p>
            <a:fld id="{DD44C523-0FE3-4F0B-8EB0-5ACDB41BEAD6}" type="slidenum">
              <a:rPr lang="zh-CN" altLang="en-US" smtClean="0"/>
              <a:t>8</a:t>
            </a:fld>
            <a:endParaRPr lang="zh-CN" altLang="en-US"/>
          </a:p>
        </p:txBody>
      </p:sp>
    </p:spTree>
    <p:extLst>
      <p:ext uri="{BB962C8B-B14F-4D97-AF65-F5344CB8AC3E}">
        <p14:creationId xmlns:p14="http://schemas.microsoft.com/office/powerpoint/2010/main" val="2027057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lvl1pPr>
              <a:defRPr sz="3200">
                <a:latin typeface="Times New Roman" panose="02020603050405020304" pitchFamily="18" charset="0"/>
                <a:cs typeface="Times New Roman" panose="02020603050405020304" pitchFamily="18" charset="0"/>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a:xfrm>
            <a:off x="457200" y="1600200"/>
            <a:ext cx="8229600" cy="4953000"/>
          </a:xfrm>
        </p:spPr>
        <p:txBody>
          <a:bodyPr/>
          <a:lstStyle>
            <a:lvl1pPr>
              <a:defRPr sz="2400">
                <a:latin typeface="Times New Roman" panose="02020603050405020304" pitchFamily="18" charset="0"/>
                <a:cs typeface="Times New Roman" panose="02020603050405020304" pitchFamily="18" charset="0"/>
              </a:defRPr>
            </a:lvl1pPr>
            <a:lvl2pPr>
              <a:defRPr sz="2000">
                <a:latin typeface="Times New Roman" panose="02020603050405020304" pitchFamily="18" charset="0"/>
                <a:cs typeface="Times New Roman" panose="02020603050405020304" pitchFamily="18" charset="0"/>
              </a:defRPr>
            </a:lvl2pPr>
            <a:lvl3pPr>
              <a:defRPr sz="1800">
                <a:latin typeface="Times New Roman" panose="02020603050405020304" pitchFamily="18" charset="0"/>
                <a:cs typeface="Times New Roman" panose="02020603050405020304" pitchFamily="18" charset="0"/>
              </a:defRPr>
            </a:lvl3pPr>
            <a:lvl4pPr>
              <a:defRPr sz="1600">
                <a:latin typeface="Times New Roman" panose="02020603050405020304" pitchFamily="18" charset="0"/>
                <a:cs typeface="Times New Roman" panose="02020603050405020304" pitchFamily="18" charset="0"/>
              </a:defRPr>
            </a:lvl4pPr>
            <a:lvl5pPr>
              <a:defRPr sz="1400">
                <a:latin typeface="Times New Roman" panose="02020603050405020304" pitchFamily="18" charset="0"/>
                <a:cs typeface="Times New Roman" panose="02020603050405020304" pitchFamily="18"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16" name="灯片编号占位符 15"/>
          <p:cNvSpPr>
            <a:spLocks noGrp="1"/>
          </p:cNvSpPr>
          <p:nvPr>
            <p:ph type="sldNum" sz="quarter" idx="10"/>
          </p:nvPr>
        </p:nvSpPr>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2" name="灯片编号占位符 11"/>
          <p:cNvSpPr>
            <a:spLocks noGrp="1"/>
          </p:cNvSpPr>
          <p:nvPr>
            <p:ph type="sldNum" sz="quarter" idx="10"/>
          </p:nvPr>
        </p:nvSpPr>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pic>
        <p:nvPicPr>
          <p:cNvPr id="7" name="Picture 2" descr="G:\lab\OPS\banner.jpg"/>
          <p:cNvPicPr>
            <a:picLocks noChangeAspect="1" noChangeArrowheads="1"/>
          </p:cNvPicPr>
          <p:nvPr userDrawn="1"/>
        </p:nvPicPr>
        <p:blipFill>
          <a:blip r:embed="rId2" cstate="print"/>
          <a:srcRect/>
          <a:stretch>
            <a:fillRect/>
          </a:stretch>
        </p:blipFill>
        <p:spPr bwMode="auto">
          <a:xfrm>
            <a:off x="0" y="0"/>
            <a:ext cx="9144000" cy="1630456"/>
          </a:xfrm>
          <a:prstGeom prst="rect">
            <a:avLst/>
          </a:prstGeom>
          <a:noFill/>
        </p:spPr>
      </p:pic>
      <p:sp>
        <p:nvSpPr>
          <p:cNvPr id="9" name="灯片编号占位符 8"/>
          <p:cNvSpPr>
            <a:spLocks noGrp="1"/>
          </p:cNvSpPr>
          <p:nvPr>
            <p:ph type="sldNum" sz="quarter" idx="10"/>
          </p:nvPr>
        </p:nvSpPr>
        <p:spPr/>
        <p:txBody>
          <a:bodyPr/>
          <a:lstStyle/>
          <a:p>
            <a:pPr>
              <a:defRPr/>
            </a:pPr>
            <a:fld id="{8E002F28-71A6-4468-B8DB-D78B04AC4AC8}" type="slidenum">
              <a:rPr lang="en-US" altLang="zh-CN" smtClean="0"/>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矩形 6"/>
          <p:cNvSpPr/>
          <p:nvPr/>
        </p:nvSpPr>
        <p:spPr>
          <a:xfrm>
            <a:off x="0" y="6688184"/>
            <a:ext cx="9144000" cy="16923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980217"/>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9" name="灯片编号占位符 8"/>
          <p:cNvSpPr>
            <a:spLocks noGrp="1"/>
          </p:cNvSpPr>
          <p:nvPr>
            <p:ph type="sldNum" sz="quarter" idx="4"/>
          </p:nvPr>
        </p:nvSpPr>
        <p:spPr>
          <a:xfrm>
            <a:off x="6553200" y="6640033"/>
            <a:ext cx="2133600" cy="217967"/>
          </a:xfrm>
          <a:prstGeom prst="rect">
            <a:avLst/>
          </a:prstGeom>
        </p:spPr>
        <p:txBody>
          <a:bodyPr/>
          <a:lstStyle>
            <a:lvl1pPr marL="0" algn="r" defTabSz="914400" rtl="0" eaLnBrk="1" latinLnBrk="0" hangingPunct="1">
              <a:defRPr kumimoji="0" lang="zh-CN" altLang="en-US" sz="1200" b="0" i="0" u="none" strike="noStrike" kern="1200" cap="none" spc="0" normalizeH="0" baseline="0" noProof="0" smtClean="0">
                <a:ln>
                  <a:noFill/>
                </a:ln>
                <a:solidFill>
                  <a:schemeClr val="bg1"/>
                </a:solidFill>
                <a:effectLst/>
                <a:uLnTx/>
                <a:uFillTx/>
                <a:latin typeface="+mn-lt"/>
                <a:ea typeface="+mn-ea"/>
                <a:cs typeface="+mn-cs"/>
              </a:defRPr>
            </a:lvl1pPr>
          </a:lstStyle>
          <a:p>
            <a:pPr>
              <a:defRPr/>
            </a:pPr>
            <a:fld id="{8E002F28-71A6-4468-B8DB-D78B04AC4AC8}" type="slidenum">
              <a:rPr lang="en-US" altLang="zh-CN" smtClean="0"/>
              <a:pPr>
                <a:defRPr/>
              </a:pPr>
              <a:t>‹#›</a:t>
            </a:fld>
            <a:endParaRPr lang="en-US" dirty="0"/>
          </a:p>
        </p:txBody>
      </p:sp>
      <p:cxnSp>
        <p:nvCxnSpPr>
          <p:cNvPr id="16" name="直接连接符 15"/>
          <p:cNvCxnSpPr/>
          <p:nvPr/>
        </p:nvCxnSpPr>
        <p:spPr>
          <a:xfrm>
            <a:off x="457200" y="1447800"/>
            <a:ext cx="8229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3521086" y="6629400"/>
            <a:ext cx="2101827" cy="276999"/>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schemeClr val="bg1"/>
                </a:solidFill>
                <a:effectLst/>
                <a:uLnTx/>
                <a:uFillTx/>
                <a:latin typeface="+mn-lt"/>
                <a:ea typeface="+mn-ea"/>
                <a:cs typeface="+mn-cs"/>
              </a:rPr>
              <a:t>Communication Networks</a:t>
            </a:r>
            <a:endParaRPr kumimoji="0" lang="zh-CN" alt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53" r:id="rId1"/>
    <p:sldLayoutId id="2147483655" r:id="rId2"/>
    <p:sldLayoutId id="2147483654"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00.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0.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9.wmf"/><Relationship Id="rId3" Type="http://schemas.openxmlformats.org/officeDocument/2006/relationships/image" Target="../media/image27.png"/><Relationship Id="rId7" Type="http://schemas.openxmlformats.org/officeDocument/2006/relationships/image" Target="../media/image31.png"/><Relationship Id="rId12"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30.png"/><Relationship Id="rId11" Type="http://schemas.openxmlformats.org/officeDocument/2006/relationships/image" Target="../media/image18.wmf"/><Relationship Id="rId5" Type="http://schemas.openxmlformats.org/officeDocument/2006/relationships/image" Target="../media/image29.png"/><Relationship Id="rId10" Type="http://schemas.openxmlformats.org/officeDocument/2006/relationships/oleObject" Target="../embeddings/oleObject4.bin"/><Relationship Id="rId4" Type="http://schemas.openxmlformats.org/officeDocument/2006/relationships/image" Target="../media/image28.png"/><Relationship Id="rId9" Type="http://schemas.openxmlformats.org/officeDocument/2006/relationships/image" Target="../media/image17.w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smtClean="0"/>
              <a:t>Burke’s theorem </a:t>
            </a:r>
            <a:r>
              <a:rPr lang="en-US" altLang="zh-CN" sz="2800" dirty="0" smtClean="0"/>
              <a:t>and </a:t>
            </a:r>
            <a:br>
              <a:rPr lang="en-US" altLang="zh-CN" sz="2800" dirty="0" smtClean="0"/>
            </a:br>
            <a:r>
              <a:rPr lang="en-US" altLang="zh-CN" dirty="0" smtClean="0"/>
              <a:t>networks of queues</a:t>
            </a:r>
            <a:endParaRPr lang="zh-CN" altLang="en-US" dirty="0"/>
          </a:p>
        </p:txBody>
      </p:sp>
      <p:sp>
        <p:nvSpPr>
          <p:cNvPr id="5" name="文本占位符 4"/>
          <p:cNvSpPr>
            <a:spLocks noGrp="1"/>
          </p:cNvSpPr>
          <p:nvPr>
            <p:ph type="body" idx="1"/>
          </p:nvPr>
        </p:nvSpPr>
        <p:spPr/>
        <p:txBody>
          <a:bodyPr/>
          <a:lstStyle/>
          <a:p>
            <a:r>
              <a:rPr lang="en-US" altLang="zh-CN" dirty="0" smtClean="0"/>
              <a:t>Shanghai Jiao Tong University</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内容占位符 1"/>
              <p:cNvSpPr>
                <a:spLocks noGrp="1"/>
              </p:cNvSpPr>
              <p:nvPr>
                <p:ph idx="1"/>
              </p:nvPr>
            </p:nvSpPr>
            <p:spPr/>
            <p:txBody>
              <a:bodyPr>
                <a:normAutofit/>
              </a:bodyPr>
              <a:lstStyle/>
              <a:p>
                <a:pPr lvl="0"/>
                <a:r>
                  <a:rPr lang="en-US" altLang="zh-CN" dirty="0" smtClean="0">
                    <a:solidFill>
                      <a:prstClr val="black"/>
                    </a:solidFill>
                  </a:rPr>
                  <a:t>Two M/M/1 queues in tandem.</a:t>
                </a:r>
              </a:p>
              <a:p>
                <a:pPr lvl="1"/>
                <a:r>
                  <a:rPr lang="en-US" altLang="zh-CN" dirty="0"/>
                  <a:t>Assume service time in both queues are independent, and also independent from arrival </a:t>
                </a:r>
                <a:r>
                  <a:rPr lang="en-US" altLang="zh-CN" dirty="0" smtClean="0"/>
                  <a:t>process</a:t>
                </a:r>
              </a:p>
              <a:p>
                <a:pPr lvl="1"/>
                <a:endParaRPr lang="en-US" altLang="zh-CN" dirty="0"/>
              </a:p>
              <a:p>
                <a:pPr lvl="1"/>
                <a:endParaRPr lang="en-US" altLang="zh-CN" dirty="0" smtClean="0"/>
              </a:p>
              <a:p>
                <a:pPr lvl="1"/>
                <a:endParaRPr lang="en-US" altLang="zh-CN" dirty="0"/>
              </a:p>
              <a:p>
                <a:pPr lvl="1"/>
                <a:endParaRPr lang="en-US" altLang="zh-CN" dirty="0" smtClean="0"/>
              </a:p>
              <a:p>
                <a:pPr lvl="1"/>
                <a:r>
                  <a:rPr lang="en-US" altLang="zh-CN" dirty="0" smtClean="0"/>
                  <a:t>Let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𝜌</m:t>
                        </m:r>
                      </m:e>
                      <m:sub>
                        <m:r>
                          <a:rPr lang="en-US" altLang="zh-CN" b="0" i="1" smtClean="0">
                            <a:latin typeface="Cambria Math" panose="02040503050406030204" pitchFamily="18" charset="0"/>
                          </a:rPr>
                          <m:t>1</m:t>
                        </m:r>
                      </m:sub>
                    </m:sSub>
                    <m:r>
                      <a:rPr lang="en-US" altLang="zh-CN" b="0" i="1" smtClean="0">
                        <a:latin typeface="Cambria Math" panose="02040503050406030204" pitchFamily="18" charset="0"/>
                      </a:rPr>
                      <m:t>=</m:t>
                    </m:r>
                    <m:r>
                      <a:rPr lang="en-US" altLang="zh-CN" b="0" i="1" smtClean="0">
                        <a:latin typeface="Cambria Math" panose="02040503050406030204" pitchFamily="18" charset="0"/>
                      </a:rPr>
                      <m:t>𝜆</m:t>
                    </m:r>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𝜇</m:t>
                        </m:r>
                      </m:e>
                      <m:sub>
                        <m:r>
                          <a:rPr lang="en-US" altLang="zh-CN" b="0" i="1" smtClean="0">
                            <a:latin typeface="Cambria Math" panose="02040503050406030204" pitchFamily="18" charset="0"/>
                          </a:rPr>
                          <m:t>1</m:t>
                        </m:r>
                      </m:sub>
                    </m:sSub>
                  </m:oMath>
                </a14:m>
                <a:r>
                  <a:rPr lang="en-US" altLang="zh-CN" dirty="0" smtClean="0"/>
                  <a:t>, and </a:t>
                </a:r>
                <a14:m>
                  <m:oMath xmlns:m="http://schemas.openxmlformats.org/officeDocument/2006/math">
                    <m:sSub>
                      <m:sSubPr>
                        <m:ctrlPr>
                          <a:rPr lang="en-US" altLang="zh-CN" i="1">
                            <a:latin typeface="Cambria Math" panose="02040503050406030204" pitchFamily="18" charset="0"/>
                          </a:rPr>
                        </m:ctrlPr>
                      </m:sSubPr>
                      <m:e>
                        <m:r>
                          <a:rPr lang="en-US" altLang="zh-CN" i="1">
                            <a:latin typeface="Cambria Math" panose="02040503050406030204" pitchFamily="18" charset="0"/>
                          </a:rPr>
                          <m:t>𝜌</m:t>
                        </m:r>
                      </m:e>
                      <m:sub>
                        <m:r>
                          <a:rPr lang="en-US" altLang="zh-CN" b="0" i="1" smtClean="0">
                            <a:latin typeface="Cambria Math" panose="02040503050406030204" pitchFamily="18" charset="0"/>
                          </a:rPr>
                          <m:t>2</m:t>
                        </m:r>
                      </m:sub>
                    </m:sSub>
                    <m:r>
                      <a:rPr lang="en-US" altLang="zh-CN" i="1">
                        <a:latin typeface="Cambria Math" panose="02040503050406030204" pitchFamily="18" charset="0"/>
                      </a:rPr>
                      <m:t>=</m:t>
                    </m:r>
                    <m:r>
                      <a:rPr lang="en-US" altLang="zh-CN" i="1">
                        <a:latin typeface="Cambria Math" panose="02040503050406030204" pitchFamily="18" charset="0"/>
                      </a:rPr>
                      <m:t>𝜆</m:t>
                    </m:r>
                    <m:r>
                      <a:rPr lang="en-US" altLang="zh-CN" i="1">
                        <a:latin typeface="Cambria Math" panose="02040503050406030204" pitchFamily="18" charset="0"/>
                      </a:rPr>
                      <m:t>/</m:t>
                    </m:r>
                    <m:sSub>
                      <m:sSubPr>
                        <m:ctrlPr>
                          <a:rPr lang="en-US" altLang="zh-CN" i="1">
                            <a:latin typeface="Cambria Math" panose="02040503050406030204" pitchFamily="18" charset="0"/>
                          </a:rPr>
                        </m:ctrlPr>
                      </m:sSubPr>
                      <m:e>
                        <m:r>
                          <a:rPr lang="en-US" altLang="zh-CN" i="1">
                            <a:latin typeface="Cambria Math" panose="02040503050406030204" pitchFamily="18" charset="0"/>
                          </a:rPr>
                          <m:t>𝜇</m:t>
                        </m:r>
                      </m:e>
                      <m:sub>
                        <m:r>
                          <a:rPr lang="en-US" altLang="zh-CN" i="1" smtClean="0">
                            <a:latin typeface="Cambria Math" panose="02040503050406030204" pitchFamily="18" charset="0"/>
                          </a:rPr>
                          <m:t>2</m:t>
                        </m:r>
                      </m:sub>
                    </m:sSub>
                  </m:oMath>
                </a14:m>
                <a:endParaRPr lang="en-US" altLang="zh-CN" dirty="0" smtClean="0"/>
              </a:p>
              <a:p>
                <a:pPr marL="457200" lvl="1" indent="0">
                  <a:buNone/>
                </a:pPr>
                <a:endParaRPr lang="en-US" altLang="zh-CN" dirty="0"/>
              </a:p>
              <a:p>
                <a:pPr marL="0" indent="0">
                  <a:buNone/>
                </a:pPr>
                <a14:m>
                  <m:oMathPara xmlns:m="http://schemas.openxmlformats.org/officeDocument/2006/math">
                    <m:oMathParaPr>
                      <m:jc m:val="centerGroup"/>
                    </m:oMathParaPr>
                    <m:oMath xmlns:m="http://schemas.openxmlformats.org/officeDocument/2006/math">
                      <m:r>
                        <a:rPr lang="en-US" altLang="zh-CN" i="1">
                          <a:latin typeface="Cambria Math" panose="02040503050406030204" pitchFamily="18" charset="0"/>
                        </a:rPr>
                        <m:t>𝑃</m:t>
                      </m:r>
                      <m:d>
                        <m:dPr>
                          <m:ctrlPr>
                            <a:rPr lang="zh-CN" altLang="zh-CN" i="1">
                              <a:latin typeface="Cambria Math" panose="02040503050406030204" pitchFamily="18" charset="0"/>
                            </a:rPr>
                          </m:ctrlPr>
                        </m:dPr>
                        <m:e>
                          <m:r>
                            <a:rPr lang="en-US" altLang="zh-CN" i="1">
                              <a:latin typeface="Cambria Math" panose="02040503050406030204" pitchFamily="18" charset="0"/>
                            </a:rPr>
                            <m:t>𝑛</m:t>
                          </m:r>
                          <m:r>
                            <a:rPr lang="en-US" altLang="zh-CN" i="1">
                              <a:latin typeface="Cambria Math" panose="02040503050406030204" pitchFamily="18" charset="0"/>
                            </a:rPr>
                            <m:t> </m:t>
                          </m:r>
                          <m:r>
                            <m:rPr>
                              <m:sty m:val="p"/>
                            </m:rPr>
                            <a:rPr lang="en-US" altLang="zh-CN">
                              <a:latin typeface="Cambria Math" panose="02040503050406030204" pitchFamily="18" charset="0"/>
                            </a:rPr>
                            <m:t>customers</m:t>
                          </m:r>
                          <m:r>
                            <a:rPr lang="en-US" altLang="zh-CN">
                              <a:latin typeface="Cambria Math" panose="02040503050406030204" pitchFamily="18" charset="0"/>
                            </a:rPr>
                            <m:t> </m:t>
                          </m:r>
                          <m:r>
                            <m:rPr>
                              <m:sty m:val="p"/>
                            </m:rPr>
                            <a:rPr lang="en-US" altLang="zh-CN">
                              <a:latin typeface="Cambria Math" panose="02040503050406030204" pitchFamily="18" charset="0"/>
                            </a:rPr>
                            <m:t>in</m:t>
                          </m:r>
                          <m:r>
                            <a:rPr lang="en-US" altLang="zh-CN">
                              <a:latin typeface="Cambria Math" panose="02040503050406030204" pitchFamily="18" charset="0"/>
                            </a:rPr>
                            <m:t> </m:t>
                          </m:r>
                          <m:r>
                            <m:rPr>
                              <m:sty m:val="p"/>
                            </m:rPr>
                            <a:rPr lang="en-US" altLang="zh-CN">
                              <a:latin typeface="Cambria Math" panose="02040503050406030204" pitchFamily="18" charset="0"/>
                            </a:rPr>
                            <m:t>queue</m:t>
                          </m:r>
                          <m:r>
                            <a:rPr lang="en-US" altLang="zh-CN">
                              <a:latin typeface="Cambria Math" panose="02040503050406030204" pitchFamily="18" charset="0"/>
                            </a:rPr>
                            <m:t> 1</m:t>
                          </m:r>
                          <m:r>
                            <a:rPr lang="en-US" altLang="zh-CN" i="1">
                              <a:latin typeface="Cambria Math" panose="02040503050406030204" pitchFamily="18" charset="0"/>
                            </a:rPr>
                            <m:t>, </m:t>
                          </m:r>
                          <m:r>
                            <a:rPr lang="en-US" altLang="zh-CN" i="1">
                              <a:latin typeface="Cambria Math" panose="02040503050406030204" pitchFamily="18" charset="0"/>
                            </a:rPr>
                            <m:t>𝑚</m:t>
                          </m:r>
                          <m:r>
                            <a:rPr lang="en-US" altLang="zh-CN" i="1">
                              <a:latin typeface="Cambria Math" panose="02040503050406030204" pitchFamily="18" charset="0"/>
                            </a:rPr>
                            <m:t> </m:t>
                          </m:r>
                          <m:r>
                            <m:rPr>
                              <m:sty m:val="p"/>
                            </m:rPr>
                            <a:rPr lang="en-US" altLang="zh-CN">
                              <a:latin typeface="Cambria Math" panose="02040503050406030204" pitchFamily="18" charset="0"/>
                            </a:rPr>
                            <m:t>customers</m:t>
                          </m:r>
                          <m:r>
                            <a:rPr lang="en-US" altLang="zh-CN">
                              <a:latin typeface="Cambria Math" panose="02040503050406030204" pitchFamily="18" charset="0"/>
                            </a:rPr>
                            <m:t> </m:t>
                          </m:r>
                          <m:r>
                            <m:rPr>
                              <m:sty m:val="p"/>
                            </m:rPr>
                            <a:rPr lang="en-US" altLang="zh-CN">
                              <a:latin typeface="Cambria Math" panose="02040503050406030204" pitchFamily="18" charset="0"/>
                            </a:rPr>
                            <m:t>in</m:t>
                          </m:r>
                          <m:r>
                            <a:rPr lang="en-US" altLang="zh-CN">
                              <a:latin typeface="Cambria Math" panose="02040503050406030204" pitchFamily="18" charset="0"/>
                            </a:rPr>
                            <m:t> </m:t>
                          </m:r>
                          <m:r>
                            <m:rPr>
                              <m:sty m:val="p"/>
                            </m:rPr>
                            <a:rPr lang="en-US" altLang="zh-CN">
                              <a:latin typeface="Cambria Math" panose="02040503050406030204" pitchFamily="18" charset="0"/>
                            </a:rPr>
                            <m:t>queue</m:t>
                          </m:r>
                          <m:r>
                            <a:rPr lang="en-US" altLang="zh-CN">
                              <a:latin typeface="Cambria Math" panose="02040503050406030204" pitchFamily="18" charset="0"/>
                            </a:rPr>
                            <m:t> 2</m:t>
                          </m:r>
                        </m:e>
                      </m:d>
                    </m:oMath>
                    <m:oMath xmlns:m="http://schemas.openxmlformats.org/officeDocument/2006/math">
                      <m:r>
                        <m:rPr>
                          <m:aln/>
                        </m:rPr>
                        <a:rPr lang="en-US" altLang="zh-CN" i="1">
                          <a:latin typeface="Cambria Math" panose="02040503050406030204" pitchFamily="18" charset="0"/>
                        </a:rPr>
                        <m:t>=</m:t>
                      </m:r>
                      <m:r>
                        <a:rPr lang="en-US" altLang="zh-CN" i="1">
                          <a:latin typeface="Cambria Math" panose="02040503050406030204" pitchFamily="18" charset="0"/>
                        </a:rPr>
                        <m:t>𝑃</m:t>
                      </m:r>
                      <m:d>
                        <m:dPr>
                          <m:ctrlPr>
                            <a:rPr lang="zh-CN" altLang="zh-CN" i="1">
                              <a:latin typeface="Cambria Math" panose="02040503050406030204" pitchFamily="18" charset="0"/>
                            </a:rPr>
                          </m:ctrlPr>
                        </m:dPr>
                        <m:e>
                          <m:r>
                            <a:rPr lang="en-US" altLang="zh-CN" i="1">
                              <a:latin typeface="Cambria Math" panose="02040503050406030204" pitchFamily="18" charset="0"/>
                            </a:rPr>
                            <m:t>𝑛</m:t>
                          </m:r>
                          <m:r>
                            <a:rPr lang="en-US" altLang="zh-CN" i="1">
                              <a:latin typeface="Cambria Math" panose="02040503050406030204" pitchFamily="18" charset="0"/>
                            </a:rPr>
                            <m:t> </m:t>
                          </m:r>
                          <m:r>
                            <m:rPr>
                              <m:sty m:val="p"/>
                            </m:rPr>
                            <a:rPr lang="en-US" altLang="zh-CN">
                              <a:latin typeface="Cambria Math" panose="02040503050406030204" pitchFamily="18" charset="0"/>
                            </a:rPr>
                            <m:t>customers</m:t>
                          </m:r>
                          <m:r>
                            <a:rPr lang="en-US" altLang="zh-CN">
                              <a:latin typeface="Cambria Math" panose="02040503050406030204" pitchFamily="18" charset="0"/>
                            </a:rPr>
                            <m:t> </m:t>
                          </m:r>
                          <m:r>
                            <m:rPr>
                              <m:sty m:val="p"/>
                            </m:rPr>
                            <a:rPr lang="en-US" altLang="zh-CN">
                              <a:latin typeface="Cambria Math" panose="02040503050406030204" pitchFamily="18" charset="0"/>
                            </a:rPr>
                            <m:t>in</m:t>
                          </m:r>
                          <m:r>
                            <a:rPr lang="en-US" altLang="zh-CN">
                              <a:latin typeface="Cambria Math" panose="02040503050406030204" pitchFamily="18" charset="0"/>
                            </a:rPr>
                            <m:t> </m:t>
                          </m:r>
                          <m:r>
                            <m:rPr>
                              <m:sty m:val="p"/>
                            </m:rPr>
                            <a:rPr lang="en-US" altLang="zh-CN">
                              <a:latin typeface="Cambria Math" panose="02040503050406030204" pitchFamily="18" charset="0"/>
                            </a:rPr>
                            <m:t>queue</m:t>
                          </m:r>
                          <m:r>
                            <a:rPr lang="en-US" altLang="zh-CN">
                              <a:latin typeface="Cambria Math" panose="02040503050406030204" pitchFamily="18" charset="0"/>
                            </a:rPr>
                            <m:t> 1</m:t>
                          </m:r>
                        </m:e>
                      </m:d>
                      <m:r>
                        <a:rPr lang="en-US" altLang="zh-CN" b="0" i="1" smtClean="0">
                          <a:latin typeface="Cambria Math" panose="02040503050406030204" pitchFamily="18" charset="0"/>
                        </a:rPr>
                        <m:t>×</m:t>
                      </m:r>
                      <m:r>
                        <a:rPr lang="en-US" altLang="zh-CN" i="1">
                          <a:latin typeface="Cambria Math" panose="02040503050406030204" pitchFamily="18" charset="0"/>
                        </a:rPr>
                        <m:t>𝑃</m:t>
                      </m:r>
                      <m:d>
                        <m:dPr>
                          <m:ctrlPr>
                            <a:rPr lang="zh-CN" altLang="zh-CN" i="1">
                              <a:latin typeface="Cambria Math" panose="02040503050406030204" pitchFamily="18" charset="0"/>
                            </a:rPr>
                          </m:ctrlPr>
                        </m:dPr>
                        <m:e>
                          <m:r>
                            <a:rPr lang="en-US" altLang="zh-CN" i="1">
                              <a:latin typeface="Cambria Math" panose="02040503050406030204" pitchFamily="18" charset="0"/>
                            </a:rPr>
                            <m:t>𝑚</m:t>
                          </m:r>
                          <m:r>
                            <a:rPr lang="en-US" altLang="zh-CN" i="1">
                              <a:latin typeface="Cambria Math" panose="02040503050406030204" pitchFamily="18" charset="0"/>
                            </a:rPr>
                            <m:t> </m:t>
                          </m:r>
                          <m:r>
                            <m:rPr>
                              <m:sty m:val="p"/>
                            </m:rPr>
                            <a:rPr lang="en-US" altLang="zh-CN">
                              <a:latin typeface="Cambria Math" panose="02040503050406030204" pitchFamily="18" charset="0"/>
                            </a:rPr>
                            <m:t>customers</m:t>
                          </m:r>
                          <m:r>
                            <a:rPr lang="en-US" altLang="zh-CN">
                              <a:latin typeface="Cambria Math" panose="02040503050406030204" pitchFamily="18" charset="0"/>
                            </a:rPr>
                            <m:t> </m:t>
                          </m:r>
                          <m:r>
                            <m:rPr>
                              <m:sty m:val="p"/>
                            </m:rPr>
                            <a:rPr lang="en-US" altLang="zh-CN">
                              <a:latin typeface="Cambria Math" panose="02040503050406030204" pitchFamily="18" charset="0"/>
                            </a:rPr>
                            <m:t>in</m:t>
                          </m:r>
                          <m:r>
                            <a:rPr lang="en-US" altLang="zh-CN">
                              <a:latin typeface="Cambria Math" panose="02040503050406030204" pitchFamily="18" charset="0"/>
                            </a:rPr>
                            <m:t> </m:t>
                          </m:r>
                          <m:r>
                            <m:rPr>
                              <m:sty m:val="p"/>
                            </m:rPr>
                            <a:rPr lang="en-US" altLang="zh-CN">
                              <a:latin typeface="Cambria Math" panose="02040503050406030204" pitchFamily="18" charset="0"/>
                            </a:rPr>
                            <m:t>queue</m:t>
                          </m:r>
                          <m:r>
                            <a:rPr lang="en-US" altLang="zh-CN">
                              <a:latin typeface="Cambria Math" panose="02040503050406030204" pitchFamily="18" charset="0"/>
                            </a:rPr>
                            <m:t> 2</m:t>
                          </m:r>
                        </m:e>
                      </m:d>
                    </m:oMath>
                    <m:oMath xmlns:m="http://schemas.openxmlformats.org/officeDocument/2006/math">
                      <m:r>
                        <m:rPr>
                          <m:aln/>
                        </m:rPr>
                        <a:rPr lang="en-US" altLang="zh-CN" i="1">
                          <a:latin typeface="Cambria Math" panose="02040503050406030204" pitchFamily="18" charset="0"/>
                        </a:rPr>
                        <m:t>=</m:t>
                      </m:r>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𝜌</m:t>
                          </m:r>
                        </m:e>
                        <m:sub>
                          <m:r>
                            <a:rPr lang="en-US" altLang="zh-CN" i="1">
                              <a:latin typeface="Cambria Math" panose="02040503050406030204" pitchFamily="18" charset="0"/>
                            </a:rPr>
                            <m:t>1</m:t>
                          </m:r>
                        </m:sub>
                        <m:sup>
                          <m:r>
                            <a:rPr lang="en-US" altLang="zh-CN" i="1">
                              <a:latin typeface="Cambria Math" panose="02040503050406030204" pitchFamily="18" charset="0"/>
                            </a:rPr>
                            <m:t>𝑛</m:t>
                          </m:r>
                        </m:sup>
                      </m:sSubSup>
                      <m:d>
                        <m:dPr>
                          <m:ctrlPr>
                            <a:rPr lang="zh-CN" altLang="zh-CN" i="1">
                              <a:latin typeface="Cambria Math" panose="02040503050406030204" pitchFamily="18" charset="0"/>
                            </a:rPr>
                          </m:ctrlPr>
                        </m:dPr>
                        <m:e>
                          <m:r>
                            <a:rPr lang="en-US" altLang="zh-CN" i="1">
                              <a:latin typeface="Cambria Math" panose="02040503050406030204" pitchFamily="18" charset="0"/>
                            </a:rPr>
                            <m:t>1−</m:t>
                          </m:r>
                          <m:sSub>
                            <m:sSubPr>
                              <m:ctrlPr>
                                <a:rPr lang="zh-CN" altLang="zh-CN" i="1">
                                  <a:latin typeface="Cambria Math" panose="02040503050406030204" pitchFamily="18" charset="0"/>
                                </a:rPr>
                              </m:ctrlPr>
                            </m:sSubPr>
                            <m:e>
                              <m:r>
                                <a:rPr lang="en-US" altLang="zh-CN" i="1">
                                  <a:latin typeface="Cambria Math" panose="02040503050406030204" pitchFamily="18" charset="0"/>
                                </a:rPr>
                                <m:t>𝜌</m:t>
                              </m:r>
                            </m:e>
                            <m:sub>
                              <m:r>
                                <a:rPr lang="en-US" altLang="zh-CN" i="1">
                                  <a:latin typeface="Cambria Math" panose="02040503050406030204" pitchFamily="18" charset="0"/>
                                </a:rPr>
                                <m:t>1</m:t>
                              </m:r>
                            </m:sub>
                          </m:sSub>
                        </m:e>
                      </m:d>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𝜌</m:t>
                          </m:r>
                        </m:e>
                        <m:sub>
                          <m:r>
                            <a:rPr lang="en-US" altLang="zh-CN" i="1">
                              <a:latin typeface="Cambria Math" panose="02040503050406030204" pitchFamily="18" charset="0"/>
                            </a:rPr>
                            <m:t>2</m:t>
                          </m:r>
                        </m:sub>
                        <m:sup>
                          <m:r>
                            <a:rPr lang="en-US" altLang="zh-CN" i="1">
                              <a:latin typeface="Cambria Math" panose="02040503050406030204" pitchFamily="18" charset="0"/>
                            </a:rPr>
                            <m:t>𝑛</m:t>
                          </m:r>
                        </m:sup>
                      </m:sSubSup>
                      <m:d>
                        <m:dPr>
                          <m:ctrlPr>
                            <a:rPr lang="zh-CN" altLang="zh-CN" i="1">
                              <a:latin typeface="Cambria Math" panose="02040503050406030204" pitchFamily="18" charset="0"/>
                            </a:rPr>
                          </m:ctrlPr>
                        </m:dPr>
                        <m:e>
                          <m:r>
                            <a:rPr lang="en-US" altLang="zh-CN" i="1">
                              <a:latin typeface="Cambria Math" panose="02040503050406030204" pitchFamily="18" charset="0"/>
                            </a:rPr>
                            <m:t>1−</m:t>
                          </m:r>
                          <m:sSub>
                            <m:sSubPr>
                              <m:ctrlPr>
                                <a:rPr lang="zh-CN" altLang="zh-CN" i="1">
                                  <a:latin typeface="Cambria Math" panose="02040503050406030204" pitchFamily="18" charset="0"/>
                                </a:rPr>
                              </m:ctrlPr>
                            </m:sSubPr>
                            <m:e>
                              <m:r>
                                <a:rPr lang="en-US" altLang="zh-CN" i="1">
                                  <a:latin typeface="Cambria Math" panose="02040503050406030204" pitchFamily="18" charset="0"/>
                                </a:rPr>
                                <m:t>𝜌</m:t>
                              </m:r>
                            </m:e>
                            <m:sub>
                              <m:r>
                                <a:rPr lang="en-US" altLang="zh-CN" i="1">
                                  <a:latin typeface="Cambria Math" panose="02040503050406030204" pitchFamily="18" charset="0"/>
                                </a:rPr>
                                <m:t>2</m:t>
                              </m:r>
                            </m:sub>
                          </m:sSub>
                        </m:e>
                      </m:d>
                    </m:oMath>
                  </m:oMathPara>
                </a14:m>
                <a:endParaRPr lang="zh-CN" altLang="zh-CN" dirty="0"/>
              </a:p>
              <a:p>
                <a:pPr marL="0" indent="0">
                  <a:buNone/>
                </a:pPr>
                <a:endParaRPr lang="zh-CN" altLang="en-US" dirty="0"/>
              </a:p>
            </p:txBody>
          </p:sp>
        </mc:Choice>
        <mc:Fallback>
          <p:sp>
            <p:nvSpPr>
              <p:cNvPr id="2" name="内容占位符 1"/>
              <p:cNvSpPr>
                <a:spLocks noGrp="1" noRot="1" noChangeAspect="1" noMove="1" noResize="1" noEditPoints="1" noAdjustHandles="1" noChangeArrowheads="1" noChangeShapeType="1" noTextEdit="1"/>
              </p:cNvSpPr>
              <p:nvPr>
                <p:ph idx="1"/>
              </p:nvPr>
            </p:nvSpPr>
            <p:spPr>
              <a:blipFill rotWithShape="0">
                <a:blip r:embed="rId2"/>
                <a:stretch>
                  <a:fillRect l="-963" t="-985"/>
                </a:stretch>
              </a:blipFill>
            </p:spPr>
            <p:txBody>
              <a:bodyPr/>
              <a:lstStyle/>
              <a:p>
                <a:r>
                  <a:rPr lang="zh-CN" altLang="en-US">
                    <a:noFill/>
                  </a:rPr>
                  <a:t> </a:t>
                </a:r>
              </a:p>
            </p:txBody>
          </p:sp>
        </mc:Fallback>
      </mc:AlternateContent>
      <p:sp>
        <p:nvSpPr>
          <p:cNvPr id="8" name="标题 7"/>
          <p:cNvSpPr>
            <a:spLocks noGrp="1"/>
          </p:cNvSpPr>
          <p:nvPr>
            <p:ph type="title"/>
          </p:nvPr>
        </p:nvSpPr>
        <p:spPr/>
        <p:txBody>
          <a:bodyPr>
            <a:normAutofit/>
          </a:bodyPr>
          <a:lstStyle/>
          <a:p>
            <a:r>
              <a:rPr lang="en-US" altLang="zh-CN" dirty="0" smtClean="0"/>
              <a:t>Example</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10</a:t>
            </a:fld>
            <a:endParaRPr lang="en-US" dirty="0"/>
          </a:p>
        </p:txBody>
      </p:sp>
      <mc:AlternateContent xmlns:mc="http://schemas.openxmlformats.org/markup-compatibility/2006" xmlns:a14="http://schemas.microsoft.com/office/drawing/2010/main">
        <mc:Choice Requires="a14">
          <p:sp>
            <p:nvSpPr>
              <p:cNvPr id="6" name="矩形 5"/>
              <p:cNvSpPr/>
              <p:nvPr/>
            </p:nvSpPr>
            <p:spPr>
              <a:xfrm>
                <a:off x="3276600" y="2971800"/>
                <a:ext cx="1066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Queue 1</a:t>
                </a:r>
              </a:p>
              <a:p>
                <a:pPr algn="ctr"/>
                <a14:m>
                  <m:oMathPara xmlns:m="http://schemas.openxmlformats.org/officeDocument/2006/math">
                    <m:oMathParaPr>
                      <m:jc m:val="centerGroup"/>
                    </m:oMathParaPr>
                    <m:oMath xmlns:m="http://schemas.openxmlformats.org/officeDocument/2006/math">
                      <m:sSub>
                        <m:sSubPr>
                          <m:ctrlPr>
                            <a:rPr lang="en-US" altLang="zh-CN" b="0" i="1" dirty="0" smtClean="0">
                              <a:solidFill>
                                <a:schemeClr val="tx1"/>
                              </a:solidFill>
                              <a:latin typeface="Cambria Math" panose="02040503050406030204" pitchFamily="18" charset="0"/>
                            </a:rPr>
                          </m:ctrlPr>
                        </m:sSubPr>
                        <m:e>
                          <m:r>
                            <a:rPr lang="en-US" altLang="zh-CN" i="1" dirty="0" smtClean="0">
                              <a:solidFill>
                                <a:schemeClr val="tx1"/>
                              </a:solidFill>
                              <a:latin typeface="Cambria Math" panose="02040503050406030204" pitchFamily="18" charset="0"/>
                            </a:rPr>
                            <m:t>𝜇</m:t>
                          </m:r>
                        </m:e>
                        <m:sub>
                          <m:r>
                            <a:rPr lang="en-US" altLang="zh-CN" i="1" dirty="0" smtClean="0">
                              <a:solidFill>
                                <a:schemeClr val="tx1"/>
                              </a:solidFill>
                              <a:latin typeface="Cambria Math" panose="02040503050406030204" pitchFamily="18" charset="0"/>
                            </a:rPr>
                            <m:t>1</m:t>
                          </m:r>
                        </m:sub>
                      </m:sSub>
                    </m:oMath>
                  </m:oMathPara>
                </a14:m>
                <a:endParaRPr lang="zh-CN" altLang="en-US"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6" name="矩形 5"/>
              <p:cNvSpPr>
                <a:spLocks noRot="1" noChangeAspect="1" noMove="1" noResize="1" noEditPoints="1" noAdjustHandles="1" noChangeArrowheads="1" noChangeShapeType="1" noTextEdit="1"/>
              </p:cNvSpPr>
              <p:nvPr/>
            </p:nvSpPr>
            <p:spPr>
              <a:xfrm>
                <a:off x="3276600" y="2971800"/>
                <a:ext cx="1066800" cy="76200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0" name="矩形 9"/>
              <p:cNvSpPr/>
              <p:nvPr/>
            </p:nvSpPr>
            <p:spPr>
              <a:xfrm>
                <a:off x="4800600" y="2971800"/>
                <a:ext cx="10668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Queue 2</a:t>
                </a:r>
              </a:p>
              <a:p>
                <a:pPr algn="ctr"/>
                <a14:m>
                  <m:oMathPara xmlns:m="http://schemas.openxmlformats.org/officeDocument/2006/math">
                    <m:oMathParaPr>
                      <m:jc m:val="centerGroup"/>
                    </m:oMathParaPr>
                    <m:oMath xmlns:m="http://schemas.openxmlformats.org/officeDocument/2006/math">
                      <m:sSub>
                        <m:sSubPr>
                          <m:ctrlPr>
                            <a:rPr lang="en-US" altLang="zh-CN" b="0" i="1" dirty="0" smtClean="0">
                              <a:solidFill>
                                <a:schemeClr val="tx1"/>
                              </a:solidFill>
                              <a:latin typeface="Cambria Math" panose="02040503050406030204" pitchFamily="18" charset="0"/>
                            </a:rPr>
                          </m:ctrlPr>
                        </m:sSubPr>
                        <m:e>
                          <m:r>
                            <a:rPr lang="en-US" altLang="zh-CN" i="1" dirty="0" smtClean="0">
                              <a:solidFill>
                                <a:schemeClr val="tx1"/>
                              </a:solidFill>
                              <a:latin typeface="Cambria Math" panose="02040503050406030204" pitchFamily="18" charset="0"/>
                            </a:rPr>
                            <m:t>𝜇</m:t>
                          </m:r>
                        </m:e>
                        <m:sub>
                          <m:r>
                            <a:rPr lang="en-US" altLang="zh-CN" i="1" dirty="0" smtClean="0">
                              <a:solidFill>
                                <a:schemeClr val="tx1"/>
                              </a:solidFill>
                              <a:latin typeface="Cambria Math" panose="02040503050406030204" pitchFamily="18" charset="0"/>
                            </a:rPr>
                            <m:t>2</m:t>
                          </m:r>
                        </m:sub>
                      </m:sSub>
                    </m:oMath>
                  </m:oMathPara>
                </a14:m>
                <a:endParaRPr lang="zh-CN" altLang="en-US"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10" name="矩形 9"/>
              <p:cNvSpPr>
                <a:spLocks noRot="1" noChangeAspect="1" noMove="1" noResize="1" noEditPoints="1" noAdjustHandles="1" noChangeArrowheads="1" noChangeShapeType="1" noTextEdit="1"/>
              </p:cNvSpPr>
              <p:nvPr/>
            </p:nvSpPr>
            <p:spPr>
              <a:xfrm>
                <a:off x="4800600" y="2971800"/>
                <a:ext cx="1066800" cy="762000"/>
              </a:xfrm>
              <a:prstGeom prst="rect">
                <a:avLst/>
              </a:prstGeom>
              <a:blipFill rotWithShape="0">
                <a:blip r:embed="rId4"/>
                <a:stretch>
                  <a:fillRect/>
                </a:stretch>
              </a:blipFill>
            </p:spPr>
            <p:txBody>
              <a:bodyPr/>
              <a:lstStyle/>
              <a:p>
                <a:r>
                  <a:rPr lang="zh-CN" altLang="en-US">
                    <a:noFill/>
                  </a:rPr>
                  <a:t> </a:t>
                </a:r>
              </a:p>
            </p:txBody>
          </p:sp>
        </mc:Fallback>
      </mc:AlternateContent>
      <p:cxnSp>
        <p:nvCxnSpPr>
          <p:cNvPr id="12" name="直接箭头连接符 11"/>
          <p:cNvCxnSpPr>
            <a:stCxn id="6" idx="3"/>
            <a:endCxn id="10" idx="1"/>
          </p:cNvCxnSpPr>
          <p:nvPr/>
        </p:nvCxnSpPr>
        <p:spPr>
          <a:xfrm>
            <a:off x="4343400" y="3352800"/>
            <a:ext cx="4572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endCxn id="6" idx="1"/>
          </p:cNvCxnSpPr>
          <p:nvPr/>
        </p:nvCxnSpPr>
        <p:spPr>
          <a:xfrm>
            <a:off x="2667000" y="3352800"/>
            <a:ext cx="6096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a:stCxn id="10" idx="3"/>
          </p:cNvCxnSpPr>
          <p:nvPr/>
        </p:nvCxnSpPr>
        <p:spPr>
          <a:xfrm>
            <a:off x="5867400" y="3352800"/>
            <a:ext cx="609600" cy="15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17" name="矩形 16"/>
              <p:cNvSpPr/>
              <p:nvPr/>
            </p:nvSpPr>
            <p:spPr>
              <a:xfrm>
                <a:off x="2209800" y="2971800"/>
                <a:ext cx="1084721" cy="369332"/>
              </a:xfrm>
              <a:prstGeom prst="rect">
                <a:avLst/>
              </a:prstGeom>
            </p:spPr>
            <p:txBody>
              <a:bodyPr wrap="none">
                <a:spAutoFit/>
              </a:bodyPr>
              <a:lstStyle/>
              <a:p>
                <a:r>
                  <a:rPr lang="en-US" altLang="zh-CN" dirty="0" smtClean="0">
                    <a:latin typeface="Times New Roman" panose="02020603050405020304" pitchFamily="18" charset="0"/>
                    <a:cs typeface="Times New Roman" panose="02020603050405020304" pitchFamily="18" charset="0"/>
                  </a:rPr>
                  <a:t>Poisson </a:t>
                </a:r>
                <a14:m>
                  <m:oMath xmlns:m="http://schemas.openxmlformats.org/officeDocument/2006/math">
                    <m:r>
                      <a:rPr lang="el-GR" altLang="zh-CN" i="1" dirty="0" smtClean="0">
                        <a:latin typeface="Cambria Math" panose="02040503050406030204" pitchFamily="18" charset="0"/>
                      </a:rPr>
                      <m:t>𝜆</m:t>
                    </m:r>
                  </m:oMath>
                </a14:m>
                <a:endParaRPr lang="zh-CN" altLang="en-US" dirty="0">
                  <a:latin typeface="Times New Roman" panose="02020603050405020304" pitchFamily="18" charset="0"/>
                  <a:cs typeface="Times New Roman" panose="02020603050405020304" pitchFamily="18" charset="0"/>
                </a:endParaRPr>
              </a:p>
            </p:txBody>
          </p:sp>
        </mc:Choice>
        <mc:Fallback>
          <p:sp>
            <p:nvSpPr>
              <p:cNvPr id="17" name="矩形 16"/>
              <p:cNvSpPr>
                <a:spLocks noRot="1" noChangeAspect="1" noMove="1" noResize="1" noEditPoints="1" noAdjustHandles="1" noChangeArrowheads="1" noChangeShapeType="1" noTextEdit="1"/>
              </p:cNvSpPr>
              <p:nvPr/>
            </p:nvSpPr>
            <p:spPr>
              <a:xfrm>
                <a:off x="2209800" y="2971800"/>
                <a:ext cx="1084721" cy="369332"/>
              </a:xfrm>
              <a:prstGeom prst="rect">
                <a:avLst/>
              </a:prstGeom>
              <a:blipFill rotWithShape="0">
                <a:blip r:embed="rId5"/>
                <a:stretch>
                  <a:fillRect l="-5085" t="-10000" b="-2500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8" name="矩形 17"/>
              <p:cNvSpPr/>
              <p:nvPr/>
            </p:nvSpPr>
            <p:spPr>
              <a:xfrm>
                <a:off x="4419600" y="2971800"/>
                <a:ext cx="36657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i="1" dirty="0" smtClean="0">
                          <a:latin typeface="Cambria Math" panose="02040503050406030204" pitchFamily="18" charset="0"/>
                        </a:rPr>
                        <m:t>𝜆</m:t>
                      </m:r>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18" name="矩形 17"/>
              <p:cNvSpPr>
                <a:spLocks noRot="1" noChangeAspect="1" noMove="1" noResize="1" noEditPoints="1" noAdjustHandles="1" noChangeArrowheads="1" noChangeShapeType="1" noTextEdit="1"/>
              </p:cNvSpPr>
              <p:nvPr/>
            </p:nvSpPr>
            <p:spPr>
              <a:xfrm>
                <a:off x="4419600" y="2971800"/>
                <a:ext cx="366574" cy="369332"/>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9" name="矩形 18"/>
              <p:cNvSpPr/>
              <p:nvPr/>
            </p:nvSpPr>
            <p:spPr>
              <a:xfrm>
                <a:off x="5958026" y="2971800"/>
                <a:ext cx="36657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i="1" dirty="0" smtClean="0">
                          <a:latin typeface="Cambria Math" panose="02040503050406030204" pitchFamily="18" charset="0"/>
                        </a:rPr>
                        <m:t>𝜆</m:t>
                      </m:r>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19" name="矩形 18"/>
              <p:cNvSpPr>
                <a:spLocks noRot="1" noChangeAspect="1" noMove="1" noResize="1" noEditPoints="1" noAdjustHandles="1" noChangeArrowheads="1" noChangeShapeType="1" noTextEdit="1"/>
              </p:cNvSpPr>
              <p:nvPr/>
            </p:nvSpPr>
            <p:spPr>
              <a:xfrm>
                <a:off x="5958026" y="2971800"/>
                <a:ext cx="366574" cy="369332"/>
              </a:xfrm>
              <a:prstGeom prst="rect">
                <a:avLst/>
              </a:prstGeom>
              <a:blipFill rotWithShape="0">
                <a:blip r:embed="rId7"/>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508841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Jackson Networks</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11</a:t>
            </a:fld>
            <a:endParaRPr lang="en-US" dirty="0"/>
          </a:p>
        </p:txBody>
      </p:sp>
      <p:grpSp>
        <p:nvGrpSpPr>
          <p:cNvPr id="10" name="内容占位符 9"/>
          <p:cNvGrpSpPr>
            <a:grpSpLocks noGrp="1"/>
          </p:cNvGrpSpPr>
          <p:nvPr/>
        </p:nvGrpSpPr>
        <p:grpSpPr>
          <a:xfrm>
            <a:off x="6172200" y="1600200"/>
            <a:ext cx="2724110" cy="1371600"/>
            <a:chOff x="1066798" y="1524000"/>
            <a:chExt cx="6629402" cy="3352800"/>
          </a:xfrm>
        </p:grpSpPr>
        <p:grpSp>
          <p:nvGrpSpPr>
            <p:cNvPr id="11" name="组合 27"/>
            <p:cNvGrpSpPr/>
            <p:nvPr/>
          </p:nvGrpSpPr>
          <p:grpSpPr>
            <a:xfrm>
              <a:off x="1066798" y="1809750"/>
              <a:ext cx="6629402" cy="2838450"/>
              <a:chOff x="1066798" y="2114550"/>
              <a:chExt cx="6629402" cy="2838450"/>
            </a:xfrm>
          </p:grpSpPr>
          <p:sp>
            <p:nvSpPr>
              <p:cNvPr id="21" name="任意多边形 20"/>
              <p:cNvSpPr/>
              <p:nvPr/>
            </p:nvSpPr>
            <p:spPr>
              <a:xfrm>
                <a:off x="1900238" y="2114550"/>
                <a:ext cx="4800600" cy="2800350"/>
              </a:xfrm>
              <a:custGeom>
                <a:avLst/>
                <a:gdLst>
                  <a:gd name="connsiteX0" fmla="*/ 1728787 w 4800600"/>
                  <a:gd name="connsiteY0" fmla="*/ 0 h 2800350"/>
                  <a:gd name="connsiteX1" fmla="*/ 4800600 w 4800600"/>
                  <a:gd name="connsiteY1" fmla="*/ 500063 h 2800350"/>
                  <a:gd name="connsiteX2" fmla="*/ 3328987 w 4800600"/>
                  <a:gd name="connsiteY2" fmla="*/ 1257300 h 2800350"/>
                  <a:gd name="connsiteX3" fmla="*/ 4743450 w 4800600"/>
                  <a:gd name="connsiteY3" fmla="*/ 2471738 h 2800350"/>
                  <a:gd name="connsiteX4" fmla="*/ 2371725 w 4800600"/>
                  <a:gd name="connsiteY4" fmla="*/ 2800350 h 2800350"/>
                  <a:gd name="connsiteX5" fmla="*/ 300037 w 4800600"/>
                  <a:gd name="connsiteY5" fmla="*/ 2800350 h 2800350"/>
                  <a:gd name="connsiteX6" fmla="*/ 0 w 4800600"/>
                  <a:gd name="connsiteY6" fmla="*/ 914400 h 2800350"/>
                  <a:gd name="connsiteX7" fmla="*/ 2243137 w 4800600"/>
                  <a:gd name="connsiteY7" fmla="*/ 2771775 h 2800350"/>
                  <a:gd name="connsiteX8" fmla="*/ 3328987 w 4800600"/>
                  <a:gd name="connsiteY8" fmla="*/ 1243013 h 2800350"/>
                  <a:gd name="connsiteX9" fmla="*/ 1728787 w 4800600"/>
                  <a:gd name="connsiteY9" fmla="*/ 0 h 280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800600" h="2800350">
                    <a:moveTo>
                      <a:pt x="1728787" y="0"/>
                    </a:moveTo>
                    <a:lnTo>
                      <a:pt x="4800600" y="500063"/>
                    </a:lnTo>
                    <a:lnTo>
                      <a:pt x="3328987" y="1257300"/>
                    </a:lnTo>
                    <a:lnTo>
                      <a:pt x="4743450" y="2471738"/>
                    </a:lnTo>
                    <a:cubicBezTo>
                      <a:pt x="3952786" y="2580632"/>
                      <a:pt x="1573598" y="2800350"/>
                      <a:pt x="2371725" y="2800350"/>
                    </a:cubicBezTo>
                    <a:lnTo>
                      <a:pt x="300037" y="2800350"/>
                    </a:lnTo>
                    <a:lnTo>
                      <a:pt x="0" y="914400"/>
                    </a:lnTo>
                    <a:lnTo>
                      <a:pt x="2243137" y="2771775"/>
                    </a:lnTo>
                    <a:lnTo>
                      <a:pt x="3328987" y="1243013"/>
                    </a:lnTo>
                    <a:lnTo>
                      <a:pt x="1728787" y="0"/>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21"/>
              <p:cNvSpPr/>
              <p:nvPr/>
            </p:nvSpPr>
            <p:spPr>
              <a:xfrm>
                <a:off x="1914522" y="2114550"/>
                <a:ext cx="2286001" cy="2757488"/>
              </a:xfrm>
              <a:custGeom>
                <a:avLst/>
                <a:gdLst>
                  <a:gd name="connsiteX0" fmla="*/ 0 w 2286000"/>
                  <a:gd name="connsiteY0" fmla="*/ 928688 h 2757488"/>
                  <a:gd name="connsiteX1" fmla="*/ 1714500 w 2286000"/>
                  <a:gd name="connsiteY1" fmla="*/ 0 h 2757488"/>
                  <a:gd name="connsiteX2" fmla="*/ 2286000 w 2286000"/>
                  <a:gd name="connsiteY2" fmla="*/ 2757488 h 2757488"/>
                </a:gdLst>
                <a:ahLst/>
                <a:cxnLst>
                  <a:cxn ang="0">
                    <a:pos x="connsiteX0" y="connsiteY0"/>
                  </a:cxn>
                  <a:cxn ang="0">
                    <a:pos x="connsiteX1" y="connsiteY1"/>
                  </a:cxn>
                  <a:cxn ang="0">
                    <a:pos x="connsiteX2" y="connsiteY2"/>
                  </a:cxn>
                </a:cxnLst>
                <a:rect l="l" t="t" r="r" b="b"/>
                <a:pathLst>
                  <a:path w="2286000" h="2757488">
                    <a:moveTo>
                      <a:pt x="0" y="928688"/>
                    </a:moveTo>
                    <a:lnTo>
                      <a:pt x="1714500" y="0"/>
                    </a:lnTo>
                    <a:lnTo>
                      <a:pt x="2286000" y="2757488"/>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grpSp>
            <p:nvGrpSpPr>
              <p:cNvPr id="23" name="组合 26"/>
              <p:cNvGrpSpPr/>
              <p:nvPr/>
            </p:nvGrpSpPr>
            <p:grpSpPr>
              <a:xfrm>
                <a:off x="1066798" y="2971800"/>
                <a:ext cx="6629402" cy="1981200"/>
                <a:chOff x="1066798" y="2971800"/>
                <a:chExt cx="6629402" cy="1981200"/>
              </a:xfrm>
            </p:grpSpPr>
            <p:cxnSp>
              <p:nvCxnSpPr>
                <p:cNvPr id="24" name="直接连接符 23"/>
                <p:cNvCxnSpPr>
                  <a:endCxn id="22" idx="0"/>
                </p:cNvCxnSpPr>
                <p:nvPr/>
              </p:nvCxnSpPr>
              <p:spPr>
                <a:xfrm>
                  <a:off x="1066798" y="2971800"/>
                  <a:ext cx="847724" cy="71437"/>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5" name="直接连接符 24"/>
                <p:cNvCxnSpPr>
                  <a:stCxn id="21" idx="3"/>
                </p:cNvCxnSpPr>
                <p:nvPr/>
              </p:nvCxnSpPr>
              <p:spPr>
                <a:xfrm>
                  <a:off x="6643686" y="4586288"/>
                  <a:ext cx="1052514" cy="366712"/>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grpSp>
        </p:grpSp>
        <p:sp>
          <p:nvSpPr>
            <p:cNvPr id="12" name="椭圆 11"/>
            <p:cNvSpPr/>
            <p:nvPr/>
          </p:nvSpPr>
          <p:spPr>
            <a:xfrm>
              <a:off x="1600200" y="24384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 name="椭圆 12"/>
            <p:cNvSpPr/>
            <p:nvPr/>
          </p:nvSpPr>
          <p:spPr>
            <a:xfrm>
              <a:off x="3276600" y="15240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 name="椭圆 13"/>
            <p:cNvSpPr/>
            <p:nvPr/>
          </p:nvSpPr>
          <p:spPr>
            <a:xfrm>
              <a:off x="2057400" y="42672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5" name="椭圆 14"/>
            <p:cNvSpPr/>
            <p:nvPr/>
          </p:nvSpPr>
          <p:spPr>
            <a:xfrm>
              <a:off x="3886200" y="42672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椭圆 15"/>
            <p:cNvSpPr/>
            <p:nvPr/>
          </p:nvSpPr>
          <p:spPr>
            <a:xfrm>
              <a:off x="6324600" y="19812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7" name="椭圆 16"/>
            <p:cNvSpPr/>
            <p:nvPr/>
          </p:nvSpPr>
          <p:spPr>
            <a:xfrm>
              <a:off x="6324600" y="39624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椭圆 17"/>
            <p:cNvSpPr/>
            <p:nvPr/>
          </p:nvSpPr>
          <p:spPr>
            <a:xfrm>
              <a:off x="4953000" y="2743200"/>
              <a:ext cx="609600" cy="609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mc:AlternateContent xmlns:mc="http://schemas.openxmlformats.org/markup-compatibility/2006">
        <mc:Choice xmlns:a14="http://schemas.microsoft.com/office/drawing/2010/main" Requires="a14">
          <p:sp>
            <p:nvSpPr>
              <p:cNvPr id="27" name="内容占位符 1"/>
              <p:cNvSpPr>
                <a:spLocks noGrp="1"/>
              </p:cNvSpPr>
              <p:nvPr>
                <p:ph idx="1"/>
              </p:nvPr>
            </p:nvSpPr>
            <p:spPr>
              <a:xfrm>
                <a:off x="457200" y="1600200"/>
                <a:ext cx="8229600" cy="4953000"/>
              </a:xfrm>
            </p:spPr>
            <p:txBody>
              <a:bodyPr/>
              <a:lstStyle/>
              <a:p>
                <a:pPr lvl="0"/>
                <a:r>
                  <a:rPr lang="en-US" altLang="zh-CN" dirty="0" smtClean="0">
                    <a:solidFill>
                      <a:prstClr val="black"/>
                    </a:solidFill>
                  </a:rPr>
                  <a:t>Independent external Poisson arrivals</a:t>
                </a:r>
              </a:p>
              <a:p>
                <a:pPr lvl="1"/>
                <a14:m>
                  <m:oMath xmlns:m="http://schemas.openxmlformats.org/officeDocument/2006/math">
                    <m:sSub>
                      <m:sSubPr>
                        <m:ctrlPr>
                          <a:rPr lang="en-US" altLang="zh-CN" b="0" i="1" dirty="0" smtClean="0">
                            <a:latin typeface="Cambria Math" panose="02040503050406030204" pitchFamily="18" charset="0"/>
                          </a:rPr>
                        </m:ctrlPr>
                      </m:sSubPr>
                      <m:e>
                        <m:r>
                          <a:rPr lang="en-US" altLang="zh-CN" i="1" dirty="0" smtClean="0">
                            <a:latin typeface="Cambria Math" panose="02040503050406030204" pitchFamily="18" charset="0"/>
                          </a:rPr>
                          <m:t>𝑟</m:t>
                        </m:r>
                      </m:e>
                      <m:sub>
                        <m:r>
                          <a:rPr lang="en-US" altLang="zh-CN" i="1" dirty="0" smtClean="0">
                            <a:latin typeface="Cambria Math" panose="02040503050406030204" pitchFamily="18" charset="0"/>
                          </a:rPr>
                          <m:t>𝑖</m:t>
                        </m:r>
                      </m:sub>
                    </m:sSub>
                  </m:oMath>
                </a14:m>
                <a:endParaRPr lang="en-US" altLang="zh-CN" i="1" dirty="0"/>
              </a:p>
              <a:p>
                <a:pPr lvl="0"/>
                <a:r>
                  <a:rPr lang="en-US" altLang="zh-CN" dirty="0">
                    <a:solidFill>
                      <a:prstClr val="black"/>
                    </a:solidFill>
                  </a:rPr>
                  <a:t>Independent </a:t>
                </a:r>
                <a:r>
                  <a:rPr lang="en-US" altLang="zh-CN" dirty="0" smtClean="0">
                    <a:solidFill>
                      <a:prstClr val="black"/>
                    </a:solidFill>
                  </a:rPr>
                  <a:t>exponential </a:t>
                </a:r>
                <a:r>
                  <a:rPr lang="en-US" altLang="zh-CN" dirty="0">
                    <a:solidFill>
                      <a:prstClr val="black"/>
                    </a:solidFill>
                  </a:rPr>
                  <a:t>service times</a:t>
                </a:r>
              </a:p>
              <a:p>
                <a:pPr lvl="1"/>
                <a:r>
                  <a:rPr lang="en-US" altLang="zh-CN" dirty="0">
                    <a:solidFill>
                      <a:srgbClr val="FF0000"/>
                    </a:solidFill>
                  </a:rPr>
                  <a:t>Same job has independent time at different queues</a:t>
                </a:r>
              </a:p>
              <a:p>
                <a:r>
                  <a:rPr lang="en-US" altLang="zh-CN" dirty="0">
                    <a:solidFill>
                      <a:prstClr val="black"/>
                    </a:solidFill>
                  </a:rPr>
                  <a:t>Independent routing of packets</a:t>
                </a:r>
              </a:p>
              <a:p>
                <a:pPr lvl="1"/>
                <a:r>
                  <a:rPr lang="en-US" altLang="zh-CN" dirty="0"/>
                  <a:t>Packet from node </a:t>
                </a:r>
                <a14:m>
                  <m:oMath xmlns:m="http://schemas.openxmlformats.org/officeDocument/2006/math">
                    <m:r>
                      <a:rPr lang="en-US" altLang="zh-CN" i="1" dirty="0" smtClean="0">
                        <a:latin typeface="Cambria Math" panose="02040503050406030204" pitchFamily="18" charset="0"/>
                      </a:rPr>
                      <m:t>𝑖</m:t>
                    </m:r>
                  </m:oMath>
                </a14:m>
                <a:r>
                  <a:rPr lang="en-US" altLang="zh-CN" dirty="0"/>
                  <a:t> goes to node </a:t>
                </a:r>
                <a14:m>
                  <m:oMath xmlns:m="http://schemas.openxmlformats.org/officeDocument/2006/math">
                    <m:r>
                      <a:rPr lang="en-US" altLang="zh-CN" i="1" dirty="0" smtClean="0">
                        <a:latin typeface="Cambria Math" panose="02040503050406030204" pitchFamily="18" charset="0"/>
                      </a:rPr>
                      <m:t>𝑗</m:t>
                    </m:r>
                  </m:oMath>
                </a14:m>
                <a:r>
                  <a:rPr lang="en-US" altLang="zh-CN" dirty="0"/>
                  <a:t> </a:t>
                </a:r>
                <a:r>
                  <a:rPr lang="en-US" altLang="zh-CN" dirty="0" smtClean="0"/>
                  <a:t>with probability </a:t>
                </a:r>
                <a14:m>
                  <m:oMath xmlns:m="http://schemas.openxmlformats.org/officeDocument/2006/math">
                    <m:sSub>
                      <m:sSubPr>
                        <m:ctrlPr>
                          <a:rPr lang="en-US" altLang="zh-CN" b="0" i="1" dirty="0" smtClean="0">
                            <a:latin typeface="Cambria Math" panose="02040503050406030204" pitchFamily="18" charset="0"/>
                          </a:rPr>
                        </m:ctrlPr>
                      </m:sSubPr>
                      <m:e>
                        <m:r>
                          <a:rPr lang="en-US" altLang="zh-CN" i="1" dirty="0" smtClean="0">
                            <a:latin typeface="Cambria Math" panose="02040503050406030204" pitchFamily="18" charset="0"/>
                          </a:rPr>
                          <m:t>𝑃</m:t>
                        </m:r>
                      </m:e>
                      <m:sub>
                        <m:r>
                          <a:rPr lang="en-US" altLang="zh-CN" i="1" dirty="0" smtClean="0">
                            <a:latin typeface="Cambria Math" panose="02040503050406030204" pitchFamily="18" charset="0"/>
                          </a:rPr>
                          <m:t>𝑖</m:t>
                        </m:r>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𝑗</m:t>
                        </m:r>
                      </m:sub>
                    </m:sSub>
                  </m:oMath>
                </a14:m>
                <a:endParaRPr lang="en-US" altLang="zh-CN" i="1" dirty="0"/>
              </a:p>
              <a:p>
                <a:pPr lvl="1"/>
                <a:r>
                  <a:rPr lang="en-US" altLang="zh-CN" dirty="0"/>
                  <a:t>Packet leaves systems </a:t>
                </a:r>
                <a:r>
                  <a:rPr lang="en-US" altLang="zh-CN" dirty="0" smtClean="0"/>
                  <a:t>with probability </a:t>
                </a:r>
                <a14:m>
                  <m:oMath xmlns:m="http://schemas.openxmlformats.org/officeDocument/2006/math">
                    <m:r>
                      <a:rPr lang="en-US" altLang="zh-CN" i="1" dirty="0" smtClean="0">
                        <a:latin typeface="Cambria Math" panose="02040503050406030204" pitchFamily="18" charset="0"/>
                      </a:rPr>
                      <m:t>1−</m:t>
                    </m:r>
                    <m:nary>
                      <m:naryPr>
                        <m:chr m:val="∑"/>
                        <m:supHide m:val="on"/>
                        <m:ctrlPr>
                          <a:rPr lang="en-US" altLang="zh-CN" b="0" i="1" dirty="0" smtClean="0">
                            <a:latin typeface="Cambria Math" panose="02040503050406030204" pitchFamily="18" charset="0"/>
                          </a:rPr>
                        </m:ctrlPr>
                      </m:naryPr>
                      <m:sub>
                        <m:r>
                          <a:rPr lang="en-US" altLang="zh-CN" b="0" i="1" dirty="0" smtClean="0">
                            <a:latin typeface="Cambria Math" panose="02040503050406030204" pitchFamily="18" charset="0"/>
                          </a:rPr>
                          <m:t>𝑗</m:t>
                        </m:r>
                      </m:sub>
                      <m:sup/>
                      <m:e>
                        <m:sSub>
                          <m:sSubPr>
                            <m:ctrlPr>
                              <a:rPr lang="en-US" altLang="zh-CN" i="1" dirty="0">
                                <a:latin typeface="Cambria Math" panose="02040503050406030204" pitchFamily="18" charset="0"/>
                              </a:rPr>
                            </m:ctrlPr>
                          </m:sSubPr>
                          <m:e>
                            <m:r>
                              <a:rPr lang="en-US" altLang="zh-CN" i="1" dirty="0" err="1">
                                <a:latin typeface="Cambria Math" panose="02040503050406030204" pitchFamily="18" charset="0"/>
                              </a:rPr>
                              <m:t>𝑃</m:t>
                            </m:r>
                          </m:e>
                          <m:sub>
                            <m:r>
                              <a:rPr lang="en-US" altLang="zh-CN" i="1" dirty="0" err="1">
                                <a:latin typeface="Cambria Math" panose="02040503050406030204" pitchFamily="18" charset="0"/>
                              </a:rPr>
                              <m:t>𝑖</m:t>
                            </m:r>
                            <m:r>
                              <a:rPr lang="en-US" altLang="zh-CN" b="0" i="1" dirty="0" smtClean="0">
                                <a:latin typeface="Cambria Math" panose="02040503050406030204" pitchFamily="18" charset="0"/>
                              </a:rPr>
                              <m:t>,</m:t>
                            </m:r>
                            <m:r>
                              <a:rPr lang="en-US" altLang="zh-CN" i="1" dirty="0" err="1">
                                <a:latin typeface="Cambria Math" panose="02040503050406030204" pitchFamily="18" charset="0"/>
                              </a:rPr>
                              <m:t>𝑗</m:t>
                            </m:r>
                          </m:sub>
                        </m:sSub>
                      </m:e>
                    </m:nary>
                  </m:oMath>
                </a14:m>
                <a:endParaRPr lang="en-US" altLang="zh-CN" dirty="0"/>
              </a:p>
              <a:p>
                <a:r>
                  <a:rPr lang="en-US" altLang="zh-CN" dirty="0">
                    <a:solidFill>
                      <a:prstClr val="black"/>
                    </a:solidFill>
                  </a:rPr>
                  <a:t>Arrival rate at node </a:t>
                </a:r>
                <a14:m>
                  <m:oMath xmlns:m="http://schemas.openxmlformats.org/officeDocument/2006/math">
                    <m:r>
                      <a:rPr lang="en-US" altLang="zh-CN" i="1" dirty="0" smtClean="0">
                        <a:solidFill>
                          <a:prstClr val="black"/>
                        </a:solidFill>
                        <a:latin typeface="Cambria Math" panose="02040503050406030204" pitchFamily="18" charset="0"/>
                      </a:rPr>
                      <m:t>𝑖</m:t>
                    </m:r>
                  </m:oMath>
                </a14:m>
                <a:r>
                  <a:rPr lang="en-US" altLang="zh-CN" dirty="0">
                    <a:solidFill>
                      <a:prstClr val="black"/>
                    </a:solidFill>
                  </a:rPr>
                  <a:t>, solve the following equations for individual </a:t>
                </a:r>
                <a14:m>
                  <m:oMath xmlns:m="http://schemas.openxmlformats.org/officeDocument/2006/math">
                    <m:sSub>
                      <m:sSubPr>
                        <m:ctrlPr>
                          <a:rPr lang="en-US" altLang="zh-CN" b="0" i="1" dirty="0" smtClean="0">
                            <a:solidFill>
                              <a:prstClr val="black"/>
                            </a:solidFill>
                            <a:latin typeface="Cambria Math" panose="02040503050406030204" pitchFamily="18" charset="0"/>
                          </a:rPr>
                        </m:ctrlPr>
                      </m:sSubPr>
                      <m:e>
                        <m:r>
                          <a:rPr lang="el-GR" altLang="zh-CN" i="1" dirty="0" smtClean="0">
                            <a:solidFill>
                              <a:prstClr val="black"/>
                            </a:solidFill>
                            <a:latin typeface="Cambria Math" panose="02040503050406030204" pitchFamily="18" charset="0"/>
                          </a:rPr>
                          <m:t>𝜆</m:t>
                        </m:r>
                      </m:e>
                      <m:sub>
                        <m:r>
                          <a:rPr lang="en-US" altLang="zh-CN" i="1" dirty="0" err="1" smtClean="0">
                            <a:solidFill>
                              <a:prstClr val="black"/>
                            </a:solidFill>
                            <a:latin typeface="Cambria Math" panose="02040503050406030204" pitchFamily="18" charset="0"/>
                          </a:rPr>
                          <m:t>𝑖</m:t>
                        </m:r>
                      </m:sub>
                    </m:sSub>
                  </m:oMath>
                </a14:m>
                <a:endParaRPr lang="en-US" altLang="zh-CN" dirty="0" smtClean="0"/>
              </a:p>
              <a:p>
                <a:pPr marL="0" indent="0">
                  <a:buNone/>
                </a:pPr>
                <a14:m>
                  <m:oMathPara xmlns:m="http://schemas.openxmlformats.org/officeDocument/2006/math">
                    <m:oMathParaPr>
                      <m:jc m:val="centerGroup"/>
                    </m:oMathParaPr>
                    <m:oMath xmlns:m="http://schemas.openxmlformats.org/officeDocument/2006/math">
                      <m:sSub>
                        <m:sSubPr>
                          <m:ctrlPr>
                            <a:rPr lang="en-US" altLang="zh-CN" sz="2000" i="1" dirty="0">
                              <a:solidFill>
                                <a:prstClr val="black"/>
                              </a:solidFill>
                              <a:latin typeface="Cambria Math" panose="02040503050406030204" pitchFamily="18" charset="0"/>
                            </a:rPr>
                          </m:ctrlPr>
                        </m:sSubPr>
                        <m:e>
                          <m:r>
                            <a:rPr lang="el-GR" altLang="zh-CN" sz="2000" i="1" dirty="0">
                              <a:solidFill>
                                <a:prstClr val="black"/>
                              </a:solidFill>
                              <a:latin typeface="Cambria Math" panose="02040503050406030204" pitchFamily="18" charset="0"/>
                            </a:rPr>
                            <m:t>𝜆</m:t>
                          </m:r>
                        </m:e>
                        <m:sub>
                          <m:r>
                            <a:rPr lang="en-US" altLang="zh-CN" sz="2000" i="1" dirty="0" err="1">
                              <a:solidFill>
                                <a:prstClr val="black"/>
                              </a:solidFill>
                              <a:latin typeface="Cambria Math" panose="02040503050406030204" pitchFamily="18" charset="0"/>
                            </a:rPr>
                            <m:t>𝑖</m:t>
                          </m:r>
                        </m:sub>
                      </m:sSub>
                      <m:r>
                        <a:rPr lang="en-US" altLang="zh-CN" sz="2000" b="0" i="1" dirty="0" smtClean="0">
                          <a:solidFill>
                            <a:prstClr val="black"/>
                          </a:solidFill>
                          <a:latin typeface="Cambria Math" panose="02040503050406030204" pitchFamily="18" charset="0"/>
                        </a:rPr>
                        <m:t>=</m:t>
                      </m:r>
                      <m:sSub>
                        <m:sSubPr>
                          <m:ctrlPr>
                            <a:rPr lang="en-US" altLang="zh-CN" sz="2000" b="0" i="1" dirty="0" smtClean="0">
                              <a:solidFill>
                                <a:prstClr val="black"/>
                              </a:solidFill>
                              <a:latin typeface="Cambria Math" panose="02040503050406030204" pitchFamily="18" charset="0"/>
                            </a:rPr>
                          </m:ctrlPr>
                        </m:sSubPr>
                        <m:e>
                          <m:r>
                            <a:rPr lang="en-US" altLang="zh-CN" sz="2000" b="0" i="1" dirty="0" smtClean="0">
                              <a:solidFill>
                                <a:prstClr val="black"/>
                              </a:solidFill>
                              <a:latin typeface="Cambria Math" panose="02040503050406030204" pitchFamily="18" charset="0"/>
                            </a:rPr>
                            <m:t>𝑟</m:t>
                          </m:r>
                        </m:e>
                        <m:sub>
                          <m:r>
                            <a:rPr lang="en-US" altLang="zh-CN" sz="2000" b="0" i="1" dirty="0" smtClean="0">
                              <a:solidFill>
                                <a:prstClr val="black"/>
                              </a:solidFill>
                              <a:latin typeface="Cambria Math" panose="02040503050406030204" pitchFamily="18" charset="0"/>
                            </a:rPr>
                            <m:t>𝑖</m:t>
                          </m:r>
                        </m:sub>
                      </m:sSub>
                      <m:r>
                        <a:rPr lang="en-US" altLang="zh-CN" sz="2000" b="0" i="1" dirty="0" smtClean="0">
                          <a:solidFill>
                            <a:prstClr val="black"/>
                          </a:solidFill>
                          <a:latin typeface="Cambria Math" panose="02040503050406030204" pitchFamily="18" charset="0"/>
                        </a:rPr>
                        <m:t>+</m:t>
                      </m:r>
                      <m:nary>
                        <m:naryPr>
                          <m:chr m:val="∑"/>
                          <m:supHide m:val="on"/>
                          <m:ctrlPr>
                            <a:rPr lang="en-US" altLang="zh-CN" sz="2000" i="1" dirty="0">
                              <a:latin typeface="Cambria Math" panose="02040503050406030204" pitchFamily="18" charset="0"/>
                            </a:rPr>
                          </m:ctrlPr>
                        </m:naryPr>
                        <m:sub>
                          <m:r>
                            <a:rPr lang="en-US" altLang="zh-CN" sz="2000" i="1" dirty="0">
                              <a:latin typeface="Cambria Math" panose="02040503050406030204" pitchFamily="18" charset="0"/>
                            </a:rPr>
                            <m:t>𝑗</m:t>
                          </m:r>
                        </m:sub>
                        <m:sup/>
                        <m:e>
                          <m:sSub>
                            <m:sSubPr>
                              <m:ctrlPr>
                                <a:rPr lang="en-US" altLang="zh-CN" sz="2000" b="0" i="1" dirty="0" smtClean="0">
                                  <a:latin typeface="Cambria Math" panose="02040503050406030204" pitchFamily="18" charset="0"/>
                                </a:rPr>
                              </m:ctrlPr>
                            </m:sSubPr>
                            <m:e>
                              <m:r>
                                <a:rPr lang="en-US" altLang="zh-CN" sz="2000" b="0" i="1" dirty="0" smtClean="0">
                                  <a:latin typeface="Cambria Math" panose="02040503050406030204" pitchFamily="18" charset="0"/>
                                </a:rPr>
                                <m:t>𝜆</m:t>
                              </m:r>
                            </m:e>
                            <m:sub>
                              <m:r>
                                <a:rPr lang="en-US" altLang="zh-CN" sz="2000" b="0" i="1" dirty="0" smtClean="0">
                                  <a:latin typeface="Cambria Math" panose="02040503050406030204" pitchFamily="18" charset="0"/>
                                </a:rPr>
                                <m:t>𝑗</m:t>
                              </m:r>
                            </m:sub>
                          </m:sSub>
                          <m:sSub>
                            <m:sSubPr>
                              <m:ctrlPr>
                                <a:rPr lang="en-US" altLang="zh-CN" sz="2000" i="1" dirty="0">
                                  <a:latin typeface="Cambria Math" panose="02040503050406030204" pitchFamily="18" charset="0"/>
                                </a:rPr>
                              </m:ctrlPr>
                            </m:sSubPr>
                            <m:e>
                              <m:r>
                                <a:rPr lang="en-US" altLang="zh-CN" sz="2000" i="1" dirty="0" err="1">
                                  <a:latin typeface="Cambria Math" panose="02040503050406030204" pitchFamily="18" charset="0"/>
                                </a:rPr>
                                <m:t>𝑃</m:t>
                              </m:r>
                            </m:e>
                            <m:sub>
                              <m:r>
                                <a:rPr lang="en-US" altLang="zh-CN" sz="2000" i="1" dirty="0" err="1">
                                  <a:latin typeface="Cambria Math" panose="02040503050406030204" pitchFamily="18" charset="0"/>
                                </a:rPr>
                                <m:t>𝑗</m:t>
                              </m:r>
                              <m:r>
                                <a:rPr lang="en-US" altLang="zh-CN" sz="2000" b="0" i="1" dirty="0" smtClean="0">
                                  <a:latin typeface="Cambria Math" panose="02040503050406030204" pitchFamily="18" charset="0"/>
                                </a:rPr>
                                <m:t>,</m:t>
                              </m:r>
                              <m:r>
                                <a:rPr lang="en-US" altLang="zh-CN" sz="2000" b="0" i="1" dirty="0" smtClean="0">
                                  <a:latin typeface="Cambria Math" panose="02040503050406030204" pitchFamily="18" charset="0"/>
                                </a:rPr>
                                <m:t>𝑖</m:t>
                              </m:r>
                            </m:sub>
                          </m:sSub>
                        </m:e>
                      </m:nary>
                    </m:oMath>
                  </m:oMathPara>
                </a14:m>
                <a:endParaRPr lang="zh-CN" altLang="zh-CN" sz="2000" dirty="0"/>
              </a:p>
              <a:p>
                <a:pPr marL="0" indent="0">
                  <a:buNone/>
                </a:pPr>
                <a:endParaRPr lang="zh-CN" altLang="en-US" dirty="0"/>
              </a:p>
            </p:txBody>
          </p:sp>
        </mc:Choice>
        <mc:Fallback>
          <p:sp>
            <p:nvSpPr>
              <p:cNvPr id="27" name="内容占位符 1"/>
              <p:cNvSpPr>
                <a:spLocks noGrp="1" noRot="1" noChangeAspect="1" noMove="1" noResize="1" noEditPoints="1" noAdjustHandles="1" noChangeArrowheads="1" noChangeShapeType="1" noTextEdit="1"/>
              </p:cNvSpPr>
              <p:nvPr>
                <p:ph idx="1"/>
              </p:nvPr>
            </p:nvSpPr>
            <p:spPr>
              <a:xfrm>
                <a:off x="457200" y="1600200"/>
                <a:ext cx="8229600" cy="4953000"/>
              </a:xfrm>
              <a:blipFill rotWithShape="0">
                <a:blip r:embed="rId2"/>
                <a:stretch>
                  <a:fillRect l="-963" t="-985"/>
                </a:stretch>
              </a:blipFill>
            </p:spPr>
            <p:txBody>
              <a:bodyPr/>
              <a:lstStyle/>
              <a:p>
                <a:r>
                  <a:rPr lang="zh-CN" altLang="en-US">
                    <a:noFill/>
                  </a:rPr>
                  <a:t> </a:t>
                </a:r>
              </a:p>
            </p:txBody>
          </p:sp>
        </mc:Fallback>
      </mc:AlternateContent>
      <p:sp>
        <p:nvSpPr>
          <p:cNvPr id="30" name="圆角矩形标注 29"/>
          <p:cNvSpPr/>
          <p:nvPr/>
        </p:nvSpPr>
        <p:spPr>
          <a:xfrm>
            <a:off x="3124200" y="6019800"/>
            <a:ext cx="1143000" cy="533400"/>
          </a:xfrm>
          <a:prstGeom prst="wedgeRoundRectCallout">
            <a:avLst>
              <a:gd name="adj1" fmla="val 46263"/>
              <a:gd name="adj2" fmla="val -102708"/>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External arrival</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
        <p:nvSpPr>
          <p:cNvPr id="31" name="圆角矩形标注 30"/>
          <p:cNvSpPr/>
          <p:nvPr/>
        </p:nvSpPr>
        <p:spPr>
          <a:xfrm>
            <a:off x="5029200" y="6019800"/>
            <a:ext cx="1981200" cy="533400"/>
          </a:xfrm>
          <a:prstGeom prst="wedgeRoundRectCallout">
            <a:avLst>
              <a:gd name="adj1" fmla="val -39671"/>
              <a:gd name="adj2" fmla="val -102452"/>
              <a:gd name="adj3" fmla="val 16667"/>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latin typeface="Times New Roman" panose="02020603050405020304" pitchFamily="18" charset="0"/>
                <a:cs typeface="Times New Roman" panose="02020603050405020304" pitchFamily="18" charset="0"/>
              </a:rPr>
              <a:t>Internal routed from other nodes</a:t>
            </a:r>
            <a:endParaRPr lang="zh-CN" altLang="en-US"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Jackson’s Theorem</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12</a:t>
            </a:fld>
            <a:endParaRPr lang="en-US" dirty="0"/>
          </a:p>
        </p:txBody>
      </p:sp>
      <mc:AlternateContent xmlns:mc="http://schemas.openxmlformats.org/markup-compatibility/2006">
        <mc:Choice xmlns:a14="http://schemas.microsoft.com/office/drawing/2010/main" Requires="a14">
          <p:sp>
            <p:nvSpPr>
              <p:cNvPr id="2" name="内容占位符 1"/>
              <p:cNvSpPr>
                <a:spLocks noGrp="1"/>
              </p:cNvSpPr>
              <p:nvPr>
                <p:ph idx="1"/>
              </p:nvPr>
            </p:nvSpPr>
            <p:spPr/>
            <p:txBody>
              <a:bodyPr/>
              <a:lstStyle/>
              <a:p>
                <a:r>
                  <a:rPr lang="en-US" altLang="zh-CN" dirty="0" smtClean="0"/>
                  <a:t>Define system state </a:t>
                </a:r>
                <a14:m>
                  <m:oMath xmlns:m="http://schemas.openxmlformats.org/officeDocument/2006/math">
                    <m:r>
                      <a:rPr lang="en-US" altLang="zh-CN" i="1" dirty="0" smtClean="0">
                        <a:latin typeface="Cambria Math" panose="02040503050406030204" pitchFamily="18" charset="0"/>
                      </a:rPr>
                      <m:t>𝑛</m:t>
                    </m:r>
                    <m:r>
                      <a:rPr lang="en-US" altLang="zh-CN" b="0" i="1" dirty="0" smtClean="0">
                        <a:latin typeface="Cambria Math" panose="02040503050406030204" pitchFamily="18" charset="0"/>
                      </a:rPr>
                      <m:t>=</m:t>
                    </m:r>
                    <m:d>
                      <m:dPr>
                        <m:ctrlPr>
                          <a:rPr lang="en-US" altLang="zh-CN" b="0" i="1" dirty="0" smtClean="0">
                            <a:latin typeface="Cambria Math" panose="02040503050406030204" pitchFamily="18" charset="0"/>
                          </a:rPr>
                        </m:ctrlPr>
                      </m:dPr>
                      <m:e>
                        <m:sSub>
                          <m:sSubPr>
                            <m:ctrlPr>
                              <a:rPr lang="en-US" altLang="zh-CN" b="0" i="1" dirty="0" smtClean="0">
                                <a:latin typeface="Cambria Math" panose="02040503050406030204" pitchFamily="18" charset="0"/>
                              </a:rPr>
                            </m:ctrlPr>
                          </m:sSubPr>
                          <m:e>
                            <m:r>
                              <a:rPr lang="en-US" altLang="zh-CN" b="0" i="1" dirty="0" smtClean="0">
                                <a:latin typeface="Cambria Math" panose="02040503050406030204" pitchFamily="18" charset="0"/>
                              </a:rPr>
                              <m:t>𝑛</m:t>
                            </m:r>
                          </m:e>
                          <m:sub>
                            <m:r>
                              <a:rPr lang="en-US" altLang="zh-CN" b="0" i="1" dirty="0" smtClean="0">
                                <a:latin typeface="Cambria Math" panose="02040503050406030204" pitchFamily="18" charset="0"/>
                              </a:rPr>
                              <m:t>1</m:t>
                            </m:r>
                          </m:sub>
                        </m:sSub>
                        <m:r>
                          <a:rPr lang="en-US" altLang="zh-CN" b="0" i="1" dirty="0" smtClean="0">
                            <a:latin typeface="Cambria Math" panose="02040503050406030204" pitchFamily="18" charset="0"/>
                          </a:rPr>
                          <m:t>,</m:t>
                        </m:r>
                        <m:sSub>
                          <m:sSubPr>
                            <m:ctrlPr>
                              <a:rPr lang="en-US" altLang="zh-CN" b="0" i="1" dirty="0" smtClean="0">
                                <a:latin typeface="Cambria Math" panose="02040503050406030204" pitchFamily="18" charset="0"/>
                              </a:rPr>
                            </m:ctrlPr>
                          </m:sSubPr>
                          <m:e>
                            <m:r>
                              <a:rPr lang="en-US" altLang="zh-CN" b="0" i="1" dirty="0" smtClean="0">
                                <a:latin typeface="Cambria Math" panose="02040503050406030204" pitchFamily="18" charset="0"/>
                              </a:rPr>
                              <m:t>𝑛</m:t>
                            </m:r>
                          </m:e>
                          <m:sub>
                            <m:r>
                              <a:rPr lang="en-US" altLang="zh-CN" b="0" i="1" dirty="0" smtClean="0">
                                <a:latin typeface="Cambria Math" panose="02040503050406030204" pitchFamily="18" charset="0"/>
                              </a:rPr>
                              <m:t>2</m:t>
                            </m:r>
                          </m:sub>
                        </m:sSub>
                        <m:r>
                          <a:rPr lang="en-US" altLang="zh-CN" b="0" i="1" dirty="0" smtClean="0">
                            <a:latin typeface="Cambria Math" panose="02040503050406030204" pitchFamily="18" charset="0"/>
                          </a:rPr>
                          <m:t>,⋯,</m:t>
                        </m:r>
                        <m:sSub>
                          <m:sSubPr>
                            <m:ctrlPr>
                              <a:rPr lang="en-US" altLang="zh-CN" b="0" i="1" dirty="0" smtClean="0">
                                <a:latin typeface="Cambria Math" panose="02040503050406030204" pitchFamily="18" charset="0"/>
                              </a:rPr>
                            </m:ctrlPr>
                          </m:sSubPr>
                          <m:e>
                            <m:r>
                              <a:rPr lang="en-US" altLang="zh-CN" b="0" i="1" dirty="0" smtClean="0">
                                <a:latin typeface="Cambria Math" panose="02040503050406030204" pitchFamily="18" charset="0"/>
                              </a:rPr>
                              <m:t>𝑛</m:t>
                            </m:r>
                          </m:e>
                          <m:sub>
                            <m:r>
                              <a:rPr lang="en-US" altLang="zh-CN" b="0" i="1" dirty="0" smtClean="0">
                                <a:latin typeface="Cambria Math" panose="02040503050406030204" pitchFamily="18" charset="0"/>
                              </a:rPr>
                              <m:t>𝑘</m:t>
                            </m:r>
                          </m:sub>
                        </m:sSub>
                      </m:e>
                    </m:d>
                  </m:oMath>
                </a14:m>
                <a:r>
                  <a:rPr lang="en-US" altLang="zh-CN" dirty="0" smtClean="0"/>
                  <a:t>, where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𝑖</m:t>
                        </m:r>
                      </m:sub>
                    </m:sSub>
                  </m:oMath>
                </a14:m>
                <a:r>
                  <a:rPr lang="zh-CN" altLang="en-US" dirty="0" smtClean="0"/>
                  <a:t> </a:t>
                </a:r>
                <a:r>
                  <a:rPr lang="en-US" altLang="zh-CN" dirty="0" smtClean="0"/>
                  <a:t>is the number of customers queuing at node </a:t>
                </a:r>
                <a14:m>
                  <m:oMath xmlns:m="http://schemas.openxmlformats.org/officeDocument/2006/math">
                    <m:r>
                      <a:rPr lang="en-US" altLang="zh-CN" i="1" dirty="0" smtClean="0">
                        <a:latin typeface="Cambria Math" panose="02040503050406030204" pitchFamily="18" charset="0"/>
                      </a:rPr>
                      <m:t>𝑖</m:t>
                    </m:r>
                  </m:oMath>
                </a14:m>
                <a:endParaRPr lang="en-US" altLang="zh-CN" dirty="0" smtClean="0"/>
              </a:p>
              <a:p>
                <a:r>
                  <a:rPr lang="en-US" altLang="zh-CN" dirty="0" smtClean="0"/>
                  <a:t>Jackson’s Theorem: Assume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𝜌</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&lt;1</m:t>
                    </m:r>
                  </m:oMath>
                </a14:m>
                <a:r>
                  <a:rPr lang="en-US" altLang="zh-CN" dirty="0" smtClean="0"/>
                  <a:t>, </a:t>
                </a:r>
                <a14:m>
                  <m:oMath xmlns:m="http://schemas.openxmlformats.org/officeDocument/2006/math">
                    <m:r>
                      <a:rPr lang="en-US" altLang="zh-CN" i="1" dirty="0" smtClean="0">
                        <a:latin typeface="Cambria Math" panose="02040503050406030204" pitchFamily="18" charset="0"/>
                      </a:rPr>
                      <m:t>𝑖</m:t>
                    </m:r>
                    <m:r>
                      <a:rPr lang="en-US" altLang="zh-CN" b="0" i="1" dirty="0" smtClean="0">
                        <a:latin typeface="Cambria Math" panose="02040503050406030204" pitchFamily="18" charset="0"/>
                      </a:rPr>
                      <m:t>=1,2,⋯,</m:t>
                    </m:r>
                    <m:r>
                      <a:rPr lang="en-US" altLang="zh-CN" b="0" i="1" dirty="0" smtClean="0">
                        <a:latin typeface="Cambria Math" panose="02040503050406030204" pitchFamily="18" charset="0"/>
                      </a:rPr>
                      <m:t>𝑘</m:t>
                    </m:r>
                  </m:oMath>
                </a14:m>
                <a:r>
                  <a:rPr lang="en-US" altLang="zh-CN" dirty="0" smtClean="0"/>
                  <a:t>, we have for all </a:t>
                </a:r>
                <a14:m>
                  <m:oMath xmlns:m="http://schemas.openxmlformats.org/officeDocument/2006/math">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1</m:t>
                        </m:r>
                      </m:sub>
                    </m:sSub>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2</m:t>
                        </m:r>
                      </m:sub>
                    </m:sSub>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𝑘</m:t>
                        </m:r>
                      </m:sub>
                    </m:sSub>
                    <m:r>
                      <a:rPr lang="en-US" altLang="zh-CN" b="0" i="1" dirty="0" smtClean="0">
                        <a:latin typeface="Cambria Math" panose="02040503050406030204" pitchFamily="18" charset="0"/>
                      </a:rPr>
                      <m:t>≥0</m:t>
                    </m:r>
                  </m:oMath>
                </a14:m>
                <a:endParaRPr lang="en-US" altLang="zh-CN" dirty="0" smtClean="0"/>
              </a:p>
              <a:p>
                <a:pPr marL="0" indent="0">
                  <a:buNone/>
                </a:pPr>
                <a14:m>
                  <m:oMathPara xmlns:m="http://schemas.openxmlformats.org/officeDocument/2006/math">
                    <m:oMathParaPr>
                      <m:jc m:val="centerGroup"/>
                    </m:oMathParaPr>
                    <m:oMath xmlns:m="http://schemas.openxmlformats.org/officeDocument/2006/math">
                      <m:r>
                        <a:rPr lang="en-US" altLang="zh-CN" b="0" i="1" dirty="0">
                          <a:latin typeface="Cambria Math" panose="02040503050406030204" pitchFamily="18" charset="0"/>
                        </a:rPr>
                        <m:t>𝑝</m:t>
                      </m:r>
                      <m:d>
                        <m:dPr>
                          <m:ctrlPr>
                            <a:rPr lang="en-US" altLang="zh-CN" b="0" i="1" smtClean="0">
                              <a:latin typeface="Cambria Math" panose="02040503050406030204" pitchFamily="18" charset="0"/>
                            </a:rPr>
                          </m:ctrlPr>
                        </m:dPr>
                        <m:e>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1</m:t>
                              </m:r>
                            </m:sub>
                          </m:sSub>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2</m:t>
                              </m:r>
                            </m:sub>
                          </m:sSub>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𝑛</m:t>
                              </m:r>
                            </m:e>
                            <m:sub>
                              <m:r>
                                <a:rPr lang="en-US" altLang="zh-CN" i="1" dirty="0">
                                  <a:latin typeface="Cambria Math" panose="02040503050406030204" pitchFamily="18" charset="0"/>
                                </a:rPr>
                                <m:t>𝑘</m:t>
                              </m:r>
                            </m:sub>
                          </m:sSub>
                        </m:e>
                      </m:d>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i="1">
                              <a:latin typeface="Cambria Math" panose="02040503050406030204" pitchFamily="18" charset="0"/>
                            </a:rPr>
                            <m:t>𝑝</m:t>
                          </m:r>
                        </m:e>
                        <m:sub>
                          <m:r>
                            <a:rPr lang="en-US" altLang="zh-CN" b="0" i="1" smtClean="0">
                              <a:latin typeface="Cambria Math" panose="02040503050406030204" pitchFamily="18" charset="0"/>
                            </a:rPr>
                            <m:t>1</m:t>
                          </m:r>
                        </m:sub>
                      </m:sSub>
                      <m:d>
                        <m:dPr>
                          <m:ctrlPr>
                            <a:rPr lang="en-US" altLang="zh-CN" b="0" i="1" smtClean="0">
                              <a:latin typeface="Cambria Math" panose="02040503050406030204" pitchFamily="18" charset="0"/>
                            </a:rPr>
                          </m:ctrlPr>
                        </m:dPr>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1</m:t>
                              </m:r>
                            </m:sub>
                          </m:sSub>
                        </m:e>
                      </m:d>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b="0" i="1" smtClean="0">
                              <a:latin typeface="Cambria Math" panose="02040503050406030204" pitchFamily="18" charset="0"/>
                            </a:rPr>
                            <m:t>2</m:t>
                          </m:r>
                        </m:sub>
                      </m:sSub>
                      <m:d>
                        <m:dPr>
                          <m:ctrlPr>
                            <a:rPr lang="en-US" altLang="zh-CN" b="0" i="1" smtClean="0">
                              <a:latin typeface="Cambria Math" panose="02040503050406030204" pitchFamily="18" charset="0"/>
                            </a:rPr>
                          </m:ctrlPr>
                        </m:dPr>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2</m:t>
                              </m:r>
                            </m:sub>
                          </m:sSub>
                        </m:e>
                      </m:d>
                      <m:r>
                        <a:rPr lang="en-US" altLang="zh-CN" b="0" i="1" smtClean="0">
                          <a:latin typeface="Cambria Math" panose="02040503050406030204" pitchFamily="18" charset="0"/>
                        </a:rPr>
                        <m:t>⋯</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b="0" i="1" smtClean="0">
                              <a:latin typeface="Cambria Math" panose="02040503050406030204" pitchFamily="18" charset="0"/>
                            </a:rPr>
                            <m:t>𝑘</m:t>
                          </m:r>
                        </m:sub>
                      </m:sSub>
                      <m:d>
                        <m:dPr>
                          <m:ctrlPr>
                            <a:rPr lang="en-US" altLang="zh-CN" b="0" i="1" smtClean="0">
                              <a:latin typeface="Cambria Math" panose="02040503050406030204" pitchFamily="18" charset="0"/>
                            </a:rPr>
                          </m:ctrlPr>
                        </m:dPr>
                        <m:e>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𝑛</m:t>
                              </m:r>
                            </m:e>
                            <m:sub>
                              <m:r>
                                <a:rPr lang="en-US" altLang="zh-CN" b="0" i="1" smtClean="0">
                                  <a:latin typeface="Cambria Math" panose="02040503050406030204" pitchFamily="18" charset="0"/>
                                </a:rPr>
                                <m:t>𝑘</m:t>
                              </m:r>
                            </m:sub>
                          </m:sSub>
                        </m:e>
                      </m:d>
                    </m:oMath>
                  </m:oMathPara>
                </a14:m>
                <a:endParaRPr lang="en-US" altLang="zh-CN" dirty="0" smtClean="0"/>
              </a:p>
              <a:p>
                <a:pPr marL="0" indent="0">
                  <a:buNone/>
                </a:pPr>
                <a:r>
                  <a:rPr lang="en-US" altLang="zh-CN" dirty="0" smtClean="0"/>
                  <a:t>     where </a:t>
                </a:r>
                <a14:m>
                  <m:oMath xmlns:m="http://schemas.openxmlformats.org/officeDocument/2006/math">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b="0" i="1" smtClean="0">
                            <a:latin typeface="Cambria Math" panose="02040503050406030204" pitchFamily="18" charset="0"/>
                          </a:rPr>
                          <m:t>𝑖</m:t>
                        </m:r>
                      </m:sub>
                    </m:sSub>
                    <m:r>
                      <a:rPr lang="en-US" altLang="zh-CN" b="0" i="1" smtClean="0">
                        <a:latin typeface="Cambria Math" panose="02040503050406030204" pitchFamily="18" charset="0"/>
                      </a:rPr>
                      <m:t>=</m:t>
                    </m:r>
                    <m:sSubSup>
                      <m:sSubSupPr>
                        <m:ctrlPr>
                          <a:rPr lang="en-US" altLang="zh-CN" b="0" i="1" smtClean="0">
                            <a:latin typeface="Cambria Math" panose="02040503050406030204" pitchFamily="18" charset="0"/>
                          </a:rPr>
                        </m:ctrlPr>
                      </m:sSubSupPr>
                      <m:e>
                        <m:r>
                          <a:rPr lang="en-US" altLang="zh-CN" i="1">
                            <a:latin typeface="Cambria Math" panose="02040503050406030204" pitchFamily="18" charset="0"/>
                          </a:rPr>
                          <m:t>𝜌</m:t>
                        </m:r>
                      </m:e>
                      <m:sub>
                        <m:r>
                          <a:rPr lang="en-US" altLang="zh-CN" i="1">
                            <a:latin typeface="Cambria Math" panose="02040503050406030204" pitchFamily="18" charset="0"/>
                          </a:rPr>
                          <m:t>𝑖</m:t>
                        </m:r>
                      </m:sub>
                      <m:sup>
                        <m:r>
                          <a:rPr lang="en-US" altLang="zh-CN" b="0" i="1" smtClean="0">
                            <a:latin typeface="Cambria Math" panose="02040503050406030204" pitchFamily="18" charset="0"/>
                          </a:rPr>
                          <m:t>𝑛</m:t>
                        </m:r>
                      </m:sup>
                    </m:sSubSup>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1−</m:t>
                        </m:r>
                        <m:sSub>
                          <m:sSubPr>
                            <m:ctrlPr>
                              <a:rPr lang="en-US" altLang="zh-CN" b="0" i="1" smtClean="0">
                                <a:latin typeface="Cambria Math" panose="02040503050406030204" pitchFamily="18" charset="0"/>
                              </a:rPr>
                            </m:ctrlPr>
                          </m:sSubPr>
                          <m:e>
                            <m:r>
                              <a:rPr lang="en-US" altLang="zh-CN" b="0" i="1" smtClean="0">
                                <a:latin typeface="Cambria Math" panose="02040503050406030204" pitchFamily="18" charset="0"/>
                              </a:rPr>
                              <m:t>𝜌</m:t>
                            </m:r>
                          </m:e>
                          <m:sub>
                            <m:r>
                              <a:rPr lang="en-US" altLang="zh-CN" b="0" i="1" smtClean="0">
                                <a:latin typeface="Cambria Math" panose="02040503050406030204" pitchFamily="18" charset="0"/>
                              </a:rPr>
                              <m:t>𝑖</m:t>
                            </m:r>
                          </m:sub>
                        </m:sSub>
                      </m:e>
                    </m:d>
                  </m:oMath>
                </a14:m>
                <a:r>
                  <a:rPr lang="en-US" altLang="zh-CN" dirty="0" smtClean="0"/>
                  <a:t> and </a:t>
                </a:r>
                <a14:m>
                  <m:oMath xmlns:m="http://schemas.openxmlformats.org/officeDocument/2006/math">
                    <m:r>
                      <a:rPr lang="en-US" altLang="zh-CN" b="0" i="1" smtClean="0">
                        <a:latin typeface="Cambria Math" panose="02040503050406030204" pitchFamily="18" charset="0"/>
                      </a:rPr>
                      <m:t>𝑛</m:t>
                    </m:r>
                    <m:r>
                      <a:rPr lang="en-US" altLang="zh-CN" b="0" i="1" smtClean="0">
                        <a:latin typeface="Cambria Math" panose="02040503050406030204" pitchFamily="18" charset="0"/>
                      </a:rPr>
                      <m:t>≥0</m:t>
                    </m:r>
                  </m:oMath>
                </a14:m>
                <a:endParaRPr lang="en-US" altLang="zh-CN" dirty="0"/>
              </a:p>
              <a:p>
                <a:pPr lvl="0">
                  <a:defRPr/>
                </a:pPr>
                <a:r>
                  <a:rPr lang="en-US" altLang="zh-CN" sz="3200" dirty="0"/>
                  <a:t>In steady </a:t>
                </a:r>
                <a:r>
                  <a:rPr lang="en-US" altLang="zh-CN" sz="3200" dirty="0" smtClean="0"/>
                  <a:t>state</a:t>
                </a:r>
                <a:endParaRPr lang="en-US" altLang="zh-CN" sz="3200" dirty="0"/>
              </a:p>
              <a:p>
                <a:pPr lvl="1"/>
                <a:r>
                  <a:rPr lang="en-US" altLang="zh-CN" dirty="0"/>
                  <a:t>The state of node </a:t>
                </a:r>
                <a14:m>
                  <m:oMath xmlns:m="http://schemas.openxmlformats.org/officeDocument/2006/math">
                    <m:r>
                      <a:rPr lang="en-US" altLang="zh-CN" i="1" dirty="0" smtClean="0">
                        <a:latin typeface="Cambria Math" panose="02040503050406030204" pitchFamily="18" charset="0"/>
                      </a:rPr>
                      <m:t>𝑖</m:t>
                    </m:r>
                  </m:oMath>
                </a14:m>
                <a:r>
                  <a:rPr lang="en-US" altLang="zh-CN" dirty="0"/>
                  <a:t> is independent of the states all others nodes</a:t>
                </a:r>
              </a:p>
              <a:p>
                <a:pPr lvl="1"/>
                <a:r>
                  <a:rPr lang="en-US" altLang="zh-CN" dirty="0"/>
                  <a:t>All independent M/M/1 queues</a:t>
                </a:r>
              </a:p>
              <a:p>
                <a:pPr lvl="1"/>
                <a:r>
                  <a:rPr lang="en-US" altLang="zh-CN" dirty="0"/>
                  <a:t>Surprising result, given arrivals to each queue are neither </a:t>
                </a:r>
                <a:r>
                  <a:rPr lang="en-US" altLang="zh-CN" dirty="0" smtClean="0"/>
                  <a:t>Poisson </a:t>
                </a:r>
                <a:r>
                  <a:rPr lang="en-US" altLang="zh-CN" dirty="0"/>
                  <a:t>nor independent</a:t>
                </a:r>
              </a:p>
              <a:p>
                <a:pPr lvl="1"/>
                <a:r>
                  <a:rPr lang="en-US" altLang="zh-CN" dirty="0"/>
                  <a:t>Exact result, not approximation</a:t>
                </a:r>
                <a:r>
                  <a:rPr lang="en-US" altLang="zh-CN" dirty="0" smtClean="0"/>
                  <a:t>!</a:t>
                </a:r>
              </a:p>
              <a:p>
                <a:endParaRPr lang="zh-CN" altLang="en-US" dirty="0"/>
              </a:p>
            </p:txBody>
          </p:sp>
        </mc:Choice>
        <mc:Fallback>
          <p:sp>
            <p:nvSpPr>
              <p:cNvPr id="2" name="内容占位符 1"/>
              <p:cNvSpPr>
                <a:spLocks noGrp="1" noRot="1" noChangeAspect="1" noMove="1" noResize="1" noEditPoints="1" noAdjustHandles="1" noChangeArrowheads="1" noChangeShapeType="1" noTextEdit="1"/>
              </p:cNvSpPr>
              <p:nvPr>
                <p:ph idx="1"/>
              </p:nvPr>
            </p:nvSpPr>
            <p:spPr>
              <a:blipFill rotWithShape="0">
                <a:blip r:embed="rId2"/>
                <a:stretch>
                  <a:fillRect l="-1704" t="-985"/>
                </a:stretch>
              </a:blipFill>
            </p:spPr>
            <p:txBody>
              <a:bodyPr/>
              <a:lstStyle/>
              <a:p>
                <a:r>
                  <a:rPr lang="zh-CN" altLang="en-US">
                    <a:noFill/>
                  </a:rPr>
                  <a:t> </a:t>
                </a:r>
              </a:p>
            </p:txBody>
          </p:sp>
        </mc:Fallback>
      </mc:AlternateContent>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Example</a:t>
            </a:r>
            <a:endParaRPr lang="zh-CN" altLang="en-US" dirty="0"/>
          </a:p>
        </p:txBody>
      </p:sp>
      <mc:AlternateContent xmlns:mc="http://schemas.openxmlformats.org/markup-compatibility/2006" xmlns:a14="http://schemas.microsoft.com/office/drawing/2010/main">
        <mc:Choice Requires="a14">
          <p:sp>
            <p:nvSpPr>
              <p:cNvPr id="9" name="内容占位符 8"/>
              <p:cNvSpPr>
                <a:spLocks noGrp="1"/>
              </p:cNvSpPr>
              <p:nvPr>
                <p:ph idx="1"/>
              </p:nvPr>
            </p:nvSpPr>
            <p:spPr>
              <a:xfrm>
                <a:off x="457200" y="4389437"/>
                <a:ext cx="8229600" cy="2163763"/>
              </a:xfrm>
            </p:spPr>
            <p:txBody>
              <a:bodyPr>
                <a:normAutofit/>
              </a:bodyPr>
              <a:lstStyle/>
              <a:p>
                <a:r>
                  <a:rPr lang="en-US" altLang="zh-CN" sz="2400" dirty="0" smtClean="0"/>
                  <a:t>Customers are processed fast (</a:t>
                </a:r>
                <a14:m>
                  <m:oMath xmlns:m="http://schemas.openxmlformats.org/officeDocument/2006/math">
                    <m:r>
                      <a:rPr lang="el-GR" altLang="zh-CN" sz="2400" i="1" dirty="0" smtClean="0">
                        <a:latin typeface="Cambria Math" panose="02040503050406030204" pitchFamily="18" charset="0"/>
                      </a:rPr>
                      <m:t>𝜇</m:t>
                    </m:r>
                    <m:r>
                      <a:rPr lang="en-US" altLang="zh-CN" sz="2400" b="0" i="1" dirty="0" smtClean="0">
                        <a:latin typeface="Cambria Math" panose="02040503050406030204" pitchFamily="18" charset="0"/>
                        <a:cs typeface="Times New Roman" pitchFamily="18" charset="0"/>
                      </a:rPr>
                      <m:t>≫</m:t>
                    </m:r>
                    <m:r>
                      <a:rPr lang="el-GR" altLang="zh-CN" sz="2400" i="1" dirty="0" smtClean="0">
                        <a:latin typeface="Cambria Math" panose="02040503050406030204" pitchFamily="18" charset="0"/>
                      </a:rPr>
                      <m:t>𝜆</m:t>
                    </m:r>
                  </m:oMath>
                </a14:m>
                <a:r>
                  <a:rPr lang="en-US" altLang="zh-CN" sz="2400" dirty="0" smtClean="0"/>
                  <a:t>)</a:t>
                </a:r>
              </a:p>
              <a:p>
                <a:r>
                  <a:rPr lang="en-US" altLang="zh-CN" sz="2400" dirty="0" smtClean="0"/>
                  <a:t>Customers exit with probability </a:t>
                </a:r>
                <a14:m>
                  <m:oMath xmlns:m="http://schemas.openxmlformats.org/officeDocument/2006/math">
                    <m:r>
                      <a:rPr lang="en-US" altLang="zh-CN" sz="2400" i="1" dirty="0" smtClean="0">
                        <a:latin typeface="Cambria Math" panose="02040503050406030204" pitchFamily="18" charset="0"/>
                      </a:rPr>
                      <m:t>1−</m:t>
                    </m:r>
                    <m:r>
                      <a:rPr lang="en-US" altLang="zh-CN" sz="2400" i="1" dirty="0" smtClean="0">
                        <a:latin typeface="Cambria Math" panose="02040503050406030204" pitchFamily="18" charset="0"/>
                      </a:rPr>
                      <m:t>𝑃</m:t>
                    </m:r>
                  </m:oMath>
                </a14:m>
                <a:endParaRPr lang="en-US" altLang="zh-CN" sz="2400" i="1" dirty="0" smtClean="0"/>
              </a:p>
              <a:p>
                <a:pPr lvl="1"/>
                <a:r>
                  <a:rPr lang="en-US" altLang="zh-CN" sz="2000" dirty="0" smtClean="0"/>
                  <a:t>Return to queue with probability </a:t>
                </a:r>
                <a14:m>
                  <m:oMath xmlns:m="http://schemas.openxmlformats.org/officeDocument/2006/math">
                    <m:r>
                      <a:rPr lang="en-US" altLang="zh-CN" sz="2000" i="1" dirty="0" smtClean="0">
                        <a:latin typeface="Cambria Math" panose="02040503050406030204" pitchFamily="18" charset="0"/>
                      </a:rPr>
                      <m:t>𝑃</m:t>
                    </m:r>
                  </m:oMath>
                </a14:m>
                <a:endParaRPr lang="en-US" altLang="zh-CN" sz="2000" i="1" dirty="0" smtClean="0"/>
              </a:p>
              <a:p>
                <a:pPr lvl="1"/>
                <a14:m>
                  <m:oMath xmlns:m="http://schemas.openxmlformats.org/officeDocument/2006/math">
                    <m:r>
                      <a:rPr lang="el-GR" altLang="zh-CN" sz="2000" i="1" dirty="0" smtClean="0">
                        <a:latin typeface="Cambria Math" panose="02040503050406030204" pitchFamily="18" charset="0"/>
                      </a:rPr>
                      <m:t>𝜆</m:t>
                    </m:r>
                    <m:r>
                      <a:rPr lang="en-US" altLang="zh-CN" sz="2000" i="1" dirty="0" smtClean="0">
                        <a:latin typeface="Cambria Math" panose="02040503050406030204" pitchFamily="18" charset="0"/>
                      </a:rPr>
                      <m:t>=</m:t>
                    </m:r>
                    <m:r>
                      <a:rPr lang="en-US" altLang="zh-CN" sz="2000" i="1" dirty="0" err="1" smtClean="0">
                        <a:latin typeface="Cambria Math" panose="02040503050406030204" pitchFamily="18" charset="0"/>
                      </a:rPr>
                      <m:t>𝑟</m:t>
                    </m:r>
                    <m:r>
                      <a:rPr lang="en-US" altLang="zh-CN" sz="2000" i="1" dirty="0" err="1" smtClean="0">
                        <a:latin typeface="Cambria Math" panose="02040503050406030204" pitchFamily="18" charset="0"/>
                      </a:rPr>
                      <m:t>+</m:t>
                    </m:r>
                    <m:r>
                      <a:rPr lang="en-US" altLang="zh-CN" sz="2000" i="1" dirty="0" err="1" smtClean="0">
                        <a:latin typeface="Cambria Math" panose="02040503050406030204" pitchFamily="18" charset="0"/>
                      </a:rPr>
                      <m:t>𝑃</m:t>
                    </m:r>
                    <m:r>
                      <a:rPr lang="el-GR" altLang="zh-CN" sz="2000" i="1" dirty="0" smtClean="0">
                        <a:latin typeface="Cambria Math" panose="02040503050406030204" pitchFamily="18" charset="0"/>
                      </a:rPr>
                      <m:t>𝜆</m:t>
                    </m:r>
                    <m:r>
                      <a:rPr lang="en-US" altLang="zh-CN" sz="2000" i="1" dirty="0" smtClean="0">
                        <a:latin typeface="Cambria Math" panose="02040503050406030204" pitchFamily="18" charset="0"/>
                      </a:rPr>
                      <m:t> </m:t>
                    </m:r>
                  </m:oMath>
                </a14:m>
                <a:r>
                  <a:rPr lang="en-US" altLang="zh-CN" sz="2000" i="1" dirty="0" smtClean="0"/>
                  <a:t>→ </a:t>
                </a:r>
                <a14:m>
                  <m:oMath xmlns:m="http://schemas.openxmlformats.org/officeDocument/2006/math">
                    <m:r>
                      <a:rPr lang="el-GR" altLang="zh-CN" sz="2000" i="1" dirty="0" smtClean="0">
                        <a:latin typeface="Cambria Math" panose="02040503050406030204" pitchFamily="18" charset="0"/>
                      </a:rPr>
                      <m:t>𝜆</m:t>
                    </m:r>
                    <m:r>
                      <a:rPr lang="en-US" altLang="zh-CN" sz="2000" i="1" dirty="0" smtClean="0">
                        <a:latin typeface="Cambria Math" panose="02040503050406030204" pitchFamily="18" charset="0"/>
                      </a:rPr>
                      <m:t>=</m:t>
                    </m:r>
                    <m:r>
                      <a:rPr lang="en-US" altLang="zh-CN" sz="2000" i="1" dirty="0" smtClean="0">
                        <a:latin typeface="Cambria Math" panose="02040503050406030204" pitchFamily="18" charset="0"/>
                      </a:rPr>
                      <m:t>𝑟</m:t>
                    </m:r>
                    <m:r>
                      <a:rPr lang="en-US" altLang="zh-CN" sz="2000" i="1" dirty="0" smtClean="0">
                        <a:latin typeface="Cambria Math" panose="02040503050406030204" pitchFamily="18" charset="0"/>
                      </a:rPr>
                      <m:t>/(1−</m:t>
                    </m:r>
                    <m:r>
                      <a:rPr lang="en-US" altLang="zh-CN" sz="2000" i="1" dirty="0" smtClean="0">
                        <a:latin typeface="Cambria Math" panose="02040503050406030204" pitchFamily="18" charset="0"/>
                      </a:rPr>
                      <m:t>𝑃</m:t>
                    </m:r>
                    <m:r>
                      <a:rPr lang="en-US" altLang="zh-CN" sz="2000" i="1" dirty="0" smtClean="0">
                        <a:latin typeface="Cambria Math" panose="02040503050406030204" pitchFamily="18" charset="0"/>
                      </a:rPr>
                      <m:t>)</m:t>
                    </m:r>
                  </m:oMath>
                </a14:m>
                <a:endParaRPr lang="en-US" altLang="zh-CN" sz="2000" dirty="0" smtClean="0"/>
              </a:p>
              <a:p>
                <a:r>
                  <a:rPr lang="en-US" altLang="zh-CN" sz="2400" dirty="0" smtClean="0"/>
                  <a:t>Arrivals to queues are </a:t>
                </a:r>
                <a:r>
                  <a:rPr lang="en-US" altLang="zh-CN" sz="2400" dirty="0" err="1" smtClean="0"/>
                  <a:t>bursty</a:t>
                </a:r>
                <a:r>
                  <a:rPr lang="en-US" altLang="zh-CN" sz="2400" dirty="0" smtClean="0"/>
                  <a:t> and are not Poisson</a:t>
                </a:r>
                <a:endParaRPr lang="zh-CN" altLang="en-US" sz="2400" dirty="0" smtClean="0"/>
              </a:p>
            </p:txBody>
          </p:sp>
        </mc:Choice>
        <mc:Fallback xmlns="">
          <p:sp>
            <p:nvSpPr>
              <p:cNvPr id="9" name="内容占位符 8"/>
              <p:cNvSpPr>
                <a:spLocks noGrp="1" noRot="1" noChangeAspect="1" noMove="1" noResize="1" noEditPoints="1" noAdjustHandles="1" noChangeArrowheads="1" noChangeShapeType="1" noTextEdit="1"/>
              </p:cNvSpPr>
              <p:nvPr>
                <p:ph idx="1"/>
              </p:nvPr>
            </p:nvSpPr>
            <p:spPr>
              <a:xfrm>
                <a:off x="457200" y="4389437"/>
                <a:ext cx="8229600" cy="2163763"/>
              </a:xfrm>
              <a:blipFill rotWithShape="0">
                <a:blip r:embed="rId2"/>
                <a:stretch>
                  <a:fillRect l="-963" t="-2254" b="-1972"/>
                </a:stretch>
              </a:blipFill>
            </p:spPr>
            <p:txBody>
              <a:bodyPr/>
              <a:lstStyle/>
              <a:p>
                <a:r>
                  <a:rPr lang="zh-CN" altLang="en-US">
                    <a:noFill/>
                  </a:rPr>
                  <a:t> </a:t>
                </a:r>
              </a:p>
            </p:txBody>
          </p:sp>
        </mc:Fallback>
      </mc:AlternateContent>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13</a:t>
            </a:fld>
            <a:endParaRPr lang="en-US" dirty="0"/>
          </a:p>
        </p:txBody>
      </p:sp>
      <p:sp>
        <p:nvSpPr>
          <p:cNvPr id="10" name="流程图: 或者 9"/>
          <p:cNvSpPr/>
          <p:nvPr/>
        </p:nvSpPr>
        <p:spPr>
          <a:xfrm>
            <a:off x="1829460" y="2133600"/>
            <a:ext cx="381000" cy="381000"/>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smtClean="0">
              <a:solidFill>
                <a:schemeClr val="tx1"/>
              </a:solidFill>
            </a:endParaRPr>
          </a:p>
        </p:txBody>
      </p:sp>
      <p:cxnSp>
        <p:nvCxnSpPr>
          <p:cNvPr id="12" name="直接箭头连接符 11"/>
          <p:cNvCxnSpPr>
            <a:endCxn id="10" idx="2"/>
          </p:cNvCxnSpPr>
          <p:nvPr/>
        </p:nvCxnSpPr>
        <p:spPr>
          <a:xfrm>
            <a:off x="1244441" y="2322871"/>
            <a:ext cx="585019" cy="1229"/>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10" idx="6"/>
          </p:cNvCxnSpPr>
          <p:nvPr/>
        </p:nvCxnSpPr>
        <p:spPr>
          <a:xfrm>
            <a:off x="2210460" y="2324100"/>
            <a:ext cx="1147916" cy="12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矩形 21"/>
              <p:cNvSpPr/>
              <p:nvPr/>
            </p:nvSpPr>
            <p:spPr>
              <a:xfrm>
                <a:off x="3262512" y="1981200"/>
                <a:ext cx="1295400" cy="762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r>
                        <a:rPr lang="el-GR" altLang="zh-CN" sz="2800" i="1" dirty="0" smtClean="0">
                          <a:solidFill>
                            <a:schemeClr val="tx1"/>
                          </a:solidFill>
                          <a:latin typeface="Cambria Math" panose="02040503050406030204" pitchFamily="18" charset="0"/>
                        </a:rPr>
                        <m:t>𝜇</m:t>
                      </m:r>
                      <m:r>
                        <a:rPr lang="en-US" altLang="zh-CN" sz="2800" b="0" i="1" dirty="0" smtClean="0">
                          <a:solidFill>
                            <a:schemeClr val="tx1"/>
                          </a:solidFill>
                          <a:latin typeface="Cambria Math" panose="02040503050406030204" pitchFamily="18" charset="0"/>
                          <a:cs typeface="Times New Roman" pitchFamily="18" charset="0"/>
                        </a:rPr>
                        <m:t>≫</m:t>
                      </m:r>
                      <m:r>
                        <a:rPr lang="el-GR" altLang="zh-CN" sz="2800" i="1" dirty="0" smtClean="0">
                          <a:solidFill>
                            <a:schemeClr val="tx1"/>
                          </a:solidFill>
                          <a:latin typeface="Cambria Math" panose="02040503050406030204" pitchFamily="18" charset="0"/>
                        </a:rPr>
                        <m:t>𝜆</m:t>
                      </m:r>
                    </m:oMath>
                  </m:oMathPara>
                </a14:m>
                <a:endParaRPr lang="zh-CN" altLang="en-US" sz="2800" dirty="0" smtClean="0">
                  <a:solidFill>
                    <a:schemeClr val="tx1"/>
                  </a:solidFill>
                </a:endParaRPr>
              </a:p>
            </p:txBody>
          </p:sp>
        </mc:Choice>
        <mc:Fallback xmlns="">
          <p:sp>
            <p:nvSpPr>
              <p:cNvPr id="22" name="矩形 21"/>
              <p:cNvSpPr>
                <a:spLocks noRot="1" noChangeAspect="1" noMove="1" noResize="1" noEditPoints="1" noAdjustHandles="1" noChangeArrowheads="1" noChangeShapeType="1" noTextEdit="1"/>
              </p:cNvSpPr>
              <p:nvPr/>
            </p:nvSpPr>
            <p:spPr>
              <a:xfrm>
                <a:off x="3262512" y="1981200"/>
                <a:ext cx="1295400" cy="762000"/>
              </a:xfrm>
              <a:prstGeom prst="rect">
                <a:avLst/>
              </a:prstGeom>
              <a:blipFill rotWithShape="0">
                <a:blip r:embed="rId3"/>
                <a:stretch>
                  <a:fillRect/>
                </a:stretch>
              </a:blipFill>
            </p:spPr>
            <p:txBody>
              <a:bodyPr/>
              <a:lstStyle/>
              <a:p>
                <a:r>
                  <a:rPr lang="zh-CN" altLang="en-US">
                    <a:noFill/>
                  </a:rPr>
                  <a:t> </a:t>
                </a:r>
              </a:p>
            </p:txBody>
          </p:sp>
        </mc:Fallback>
      </mc:AlternateContent>
      <p:cxnSp>
        <p:nvCxnSpPr>
          <p:cNvPr id="23" name="直接箭头连接符 22"/>
          <p:cNvCxnSpPr/>
          <p:nvPr/>
        </p:nvCxnSpPr>
        <p:spPr>
          <a:xfrm flipV="1">
            <a:off x="4557912" y="2310581"/>
            <a:ext cx="2632587" cy="4915"/>
          </a:xfrm>
          <a:prstGeom prst="straightConnector1">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矩形 25"/>
              <p:cNvSpPr/>
              <p:nvPr/>
            </p:nvSpPr>
            <p:spPr>
              <a:xfrm>
                <a:off x="2589444" y="1838980"/>
                <a:ext cx="45852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sz="2800" i="1" dirty="0" smtClean="0">
                          <a:latin typeface="Cambria Math" panose="02040503050406030204" pitchFamily="18" charset="0"/>
                        </a:rPr>
                        <m:t>𝜆</m:t>
                      </m:r>
                    </m:oMath>
                  </m:oMathPara>
                </a14:m>
                <a:endParaRPr lang="zh-CN" altLang="en-US" sz="2800" dirty="0"/>
              </a:p>
            </p:txBody>
          </p:sp>
        </mc:Choice>
        <mc:Fallback xmlns="">
          <p:sp>
            <p:nvSpPr>
              <p:cNvPr id="26" name="矩形 25"/>
              <p:cNvSpPr>
                <a:spLocks noRot="1" noChangeAspect="1" noMove="1" noResize="1" noEditPoints="1" noAdjustHandles="1" noChangeArrowheads="1" noChangeShapeType="1" noTextEdit="1"/>
              </p:cNvSpPr>
              <p:nvPr/>
            </p:nvSpPr>
            <p:spPr>
              <a:xfrm>
                <a:off x="2589444" y="1838980"/>
                <a:ext cx="458523" cy="523220"/>
              </a:xfrm>
              <a:prstGeom prst="rect">
                <a:avLst/>
              </a:prstGeom>
              <a:blipFill rotWithShape="0">
                <a:blip r:embed="rId4"/>
                <a:stretch>
                  <a:fillRect/>
                </a:stretch>
              </a:blipFill>
            </p:spPr>
            <p:txBody>
              <a:bodyPr/>
              <a:lstStyle/>
              <a:p>
                <a:r>
                  <a:rPr lang="zh-CN" altLang="en-US">
                    <a:noFill/>
                  </a:rPr>
                  <a:t> </a:t>
                </a:r>
              </a:p>
            </p:txBody>
          </p:sp>
        </mc:Fallback>
      </mc:AlternateContent>
      <p:sp>
        <p:nvSpPr>
          <p:cNvPr id="27" name="任意多边形 26"/>
          <p:cNvSpPr/>
          <p:nvPr/>
        </p:nvSpPr>
        <p:spPr>
          <a:xfrm>
            <a:off x="2013815" y="2310581"/>
            <a:ext cx="3347884" cy="929148"/>
          </a:xfrm>
          <a:custGeom>
            <a:avLst/>
            <a:gdLst>
              <a:gd name="connsiteX0" fmla="*/ 3347884 w 3347884"/>
              <a:gd name="connsiteY0" fmla="*/ 0 h 929148"/>
              <a:gd name="connsiteX1" fmla="*/ 3347884 w 3347884"/>
              <a:gd name="connsiteY1" fmla="*/ 929148 h 929148"/>
              <a:gd name="connsiteX2" fmla="*/ 0 w 3347884"/>
              <a:gd name="connsiteY2" fmla="*/ 929148 h 929148"/>
              <a:gd name="connsiteX3" fmla="*/ 0 w 3347884"/>
              <a:gd name="connsiteY3" fmla="*/ 235974 h 929148"/>
            </a:gdLst>
            <a:ahLst/>
            <a:cxnLst>
              <a:cxn ang="0">
                <a:pos x="connsiteX0" y="connsiteY0"/>
              </a:cxn>
              <a:cxn ang="0">
                <a:pos x="connsiteX1" y="connsiteY1"/>
              </a:cxn>
              <a:cxn ang="0">
                <a:pos x="connsiteX2" y="connsiteY2"/>
              </a:cxn>
              <a:cxn ang="0">
                <a:pos x="connsiteX3" y="connsiteY3"/>
              </a:cxn>
            </a:cxnLst>
            <a:rect l="l" t="t" r="r" b="b"/>
            <a:pathLst>
              <a:path w="3347884" h="929148">
                <a:moveTo>
                  <a:pt x="3347884" y="0"/>
                </a:moveTo>
                <a:lnTo>
                  <a:pt x="3347884" y="929148"/>
                </a:lnTo>
                <a:lnTo>
                  <a:pt x="0" y="929148"/>
                </a:lnTo>
                <a:lnTo>
                  <a:pt x="0" y="235974"/>
                </a:lnTo>
              </a:path>
            </a:pathLst>
          </a:cu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mc:AlternateContent xmlns:mc="http://schemas.openxmlformats.org/markup-compatibility/2006" xmlns:a14="http://schemas.microsoft.com/office/drawing/2010/main">
        <mc:Choice Requires="a14">
          <p:sp>
            <p:nvSpPr>
              <p:cNvPr id="28" name="矩形 27"/>
              <p:cNvSpPr/>
              <p:nvPr/>
            </p:nvSpPr>
            <p:spPr>
              <a:xfrm>
                <a:off x="1357512" y="1838980"/>
                <a:ext cx="44582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altLang="zh-CN" sz="2800" i="1" dirty="0" smtClean="0">
                          <a:latin typeface="Cambria Math" panose="02040503050406030204" pitchFamily="18" charset="0"/>
                        </a:rPr>
                        <m:t>𝑟</m:t>
                      </m:r>
                    </m:oMath>
                  </m:oMathPara>
                </a14:m>
                <a:endParaRPr lang="zh-CN" altLang="en-US" sz="2800" dirty="0"/>
              </a:p>
            </p:txBody>
          </p:sp>
        </mc:Choice>
        <mc:Fallback xmlns="">
          <p:sp>
            <p:nvSpPr>
              <p:cNvPr id="28" name="矩形 27"/>
              <p:cNvSpPr>
                <a:spLocks noRot="1" noChangeAspect="1" noMove="1" noResize="1" noEditPoints="1" noAdjustHandles="1" noChangeArrowheads="1" noChangeShapeType="1" noTextEdit="1"/>
              </p:cNvSpPr>
              <p:nvPr/>
            </p:nvSpPr>
            <p:spPr>
              <a:xfrm>
                <a:off x="1357512" y="1838980"/>
                <a:ext cx="445828" cy="523220"/>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9" name="矩形 28"/>
              <p:cNvSpPr/>
              <p:nvPr/>
            </p:nvSpPr>
            <p:spPr>
              <a:xfrm>
                <a:off x="4816134" y="1828800"/>
                <a:ext cx="458523"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sz="2800" i="1" dirty="0" smtClean="0">
                          <a:latin typeface="Cambria Math" panose="02040503050406030204" pitchFamily="18" charset="0"/>
                        </a:rPr>
                        <m:t>𝜆</m:t>
                      </m:r>
                    </m:oMath>
                  </m:oMathPara>
                </a14:m>
                <a:endParaRPr lang="zh-CN" altLang="en-US" sz="2800" dirty="0"/>
              </a:p>
            </p:txBody>
          </p:sp>
        </mc:Choice>
        <mc:Fallback xmlns="">
          <p:sp>
            <p:nvSpPr>
              <p:cNvPr id="29" name="矩形 28"/>
              <p:cNvSpPr>
                <a:spLocks noRot="1" noChangeAspect="1" noMove="1" noResize="1" noEditPoints="1" noAdjustHandles="1" noChangeArrowheads="1" noChangeShapeType="1" noTextEdit="1"/>
              </p:cNvSpPr>
              <p:nvPr/>
            </p:nvSpPr>
            <p:spPr>
              <a:xfrm>
                <a:off x="4816134" y="1828800"/>
                <a:ext cx="458523" cy="523220"/>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0" name="矩形 29"/>
              <p:cNvSpPr/>
              <p:nvPr/>
            </p:nvSpPr>
            <p:spPr>
              <a:xfrm>
                <a:off x="5396112" y="2514600"/>
                <a:ext cx="683970"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sz="2800" i="1" dirty="0" smtClean="0">
                          <a:latin typeface="Cambria Math" panose="02040503050406030204" pitchFamily="18" charset="0"/>
                        </a:rPr>
                        <m:t>𝜆</m:t>
                      </m:r>
                      <m:r>
                        <a:rPr lang="en-US" altLang="zh-CN" sz="2800" i="1" dirty="0" smtClean="0">
                          <a:latin typeface="Cambria Math" panose="02040503050406030204" pitchFamily="18" charset="0"/>
                        </a:rPr>
                        <m:t>𝑃</m:t>
                      </m:r>
                    </m:oMath>
                  </m:oMathPara>
                </a14:m>
                <a:endParaRPr lang="zh-CN" altLang="en-US" sz="2800" i="1" dirty="0"/>
              </a:p>
            </p:txBody>
          </p:sp>
        </mc:Choice>
        <mc:Fallback xmlns="">
          <p:sp>
            <p:nvSpPr>
              <p:cNvPr id="30" name="矩形 29"/>
              <p:cNvSpPr>
                <a:spLocks noRot="1" noChangeAspect="1" noMove="1" noResize="1" noEditPoints="1" noAdjustHandles="1" noChangeArrowheads="1" noChangeShapeType="1" noTextEdit="1"/>
              </p:cNvSpPr>
              <p:nvPr/>
            </p:nvSpPr>
            <p:spPr>
              <a:xfrm>
                <a:off x="5396112" y="2514600"/>
                <a:ext cx="683970" cy="523220"/>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1" name="矩形 30"/>
              <p:cNvSpPr/>
              <p:nvPr/>
            </p:nvSpPr>
            <p:spPr>
              <a:xfrm>
                <a:off x="6158112" y="1828800"/>
                <a:ext cx="1614288" cy="52322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l-GR" altLang="zh-CN" sz="2800" i="1" dirty="0" smtClean="0">
                          <a:latin typeface="Cambria Math" panose="02040503050406030204" pitchFamily="18" charset="0"/>
                        </a:rPr>
                        <m:t>𝜆</m:t>
                      </m:r>
                      <m:d>
                        <m:dPr>
                          <m:ctrlPr>
                            <a:rPr lang="en-US" altLang="zh-CN" sz="2800" i="1" dirty="0" smtClean="0">
                              <a:latin typeface="Cambria Math" panose="02040503050406030204" pitchFamily="18" charset="0"/>
                            </a:rPr>
                          </m:ctrlPr>
                        </m:dPr>
                        <m:e>
                          <m:r>
                            <a:rPr lang="en-US" altLang="zh-CN" sz="2800" i="1" dirty="0" smtClean="0">
                              <a:latin typeface="Cambria Math" panose="02040503050406030204" pitchFamily="18" charset="0"/>
                            </a:rPr>
                            <m:t>1−</m:t>
                          </m:r>
                          <m:r>
                            <a:rPr lang="en-US" altLang="zh-CN" sz="2800" i="1" dirty="0" smtClean="0">
                              <a:latin typeface="Cambria Math" panose="02040503050406030204" pitchFamily="18" charset="0"/>
                            </a:rPr>
                            <m:t>𝑃</m:t>
                          </m:r>
                        </m:e>
                      </m:d>
                    </m:oMath>
                  </m:oMathPara>
                </a14:m>
                <a:endParaRPr lang="zh-CN" altLang="en-US" sz="2800" dirty="0"/>
              </a:p>
            </p:txBody>
          </p:sp>
        </mc:Choice>
        <mc:Fallback xmlns="">
          <p:sp>
            <p:nvSpPr>
              <p:cNvPr id="31" name="矩形 30"/>
              <p:cNvSpPr>
                <a:spLocks noRot="1" noChangeAspect="1" noMove="1" noResize="1" noEditPoints="1" noAdjustHandles="1" noChangeArrowheads="1" noChangeShapeType="1" noTextEdit="1"/>
              </p:cNvSpPr>
              <p:nvPr/>
            </p:nvSpPr>
            <p:spPr>
              <a:xfrm>
                <a:off x="6158112" y="1828800"/>
                <a:ext cx="1614288" cy="523220"/>
              </a:xfrm>
              <a:prstGeom prst="rect">
                <a:avLst/>
              </a:prstGeom>
              <a:blipFill rotWithShape="0">
                <a:blip r:embed="rId8"/>
                <a:stretch>
                  <a:fillRect/>
                </a:stretch>
              </a:blipFill>
            </p:spPr>
            <p:txBody>
              <a:bodyPr/>
              <a:lstStyle/>
              <a:p>
                <a:r>
                  <a:rPr lang="zh-CN" altLang="en-US">
                    <a:noFill/>
                  </a:rPr>
                  <a:t> </a:t>
                </a:r>
              </a:p>
            </p:txBody>
          </p:sp>
        </mc:Fallback>
      </mc:AlternateContent>
      <p:cxnSp>
        <p:nvCxnSpPr>
          <p:cNvPr id="33" name="直接箭头连接符 32"/>
          <p:cNvCxnSpPr/>
          <p:nvPr/>
        </p:nvCxnSpPr>
        <p:spPr>
          <a:xfrm>
            <a:off x="1509912" y="4037012"/>
            <a:ext cx="541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下箭头 33"/>
          <p:cNvSpPr/>
          <p:nvPr/>
        </p:nvSpPr>
        <p:spPr>
          <a:xfrm>
            <a:off x="1738512" y="3352800"/>
            <a:ext cx="152400" cy="6858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35" name="下箭头 34"/>
          <p:cNvSpPr/>
          <p:nvPr/>
        </p:nvSpPr>
        <p:spPr>
          <a:xfrm>
            <a:off x="22719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36" name="下箭头 35"/>
          <p:cNvSpPr/>
          <p:nvPr/>
        </p:nvSpPr>
        <p:spPr>
          <a:xfrm>
            <a:off x="24243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37" name="下箭头 36"/>
          <p:cNvSpPr/>
          <p:nvPr/>
        </p:nvSpPr>
        <p:spPr>
          <a:xfrm>
            <a:off x="19671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38" name="下箭头 37"/>
          <p:cNvSpPr/>
          <p:nvPr/>
        </p:nvSpPr>
        <p:spPr>
          <a:xfrm>
            <a:off x="21195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39" name="下箭头 38"/>
          <p:cNvSpPr/>
          <p:nvPr/>
        </p:nvSpPr>
        <p:spPr>
          <a:xfrm>
            <a:off x="3567312" y="3352800"/>
            <a:ext cx="152400" cy="6858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0" name="下箭头 39"/>
          <p:cNvSpPr/>
          <p:nvPr/>
        </p:nvSpPr>
        <p:spPr>
          <a:xfrm>
            <a:off x="41007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1" name="下箭头 40"/>
          <p:cNvSpPr/>
          <p:nvPr/>
        </p:nvSpPr>
        <p:spPr>
          <a:xfrm>
            <a:off x="42531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2" name="下箭头 41"/>
          <p:cNvSpPr/>
          <p:nvPr/>
        </p:nvSpPr>
        <p:spPr>
          <a:xfrm>
            <a:off x="37959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3" name="下箭头 42"/>
          <p:cNvSpPr/>
          <p:nvPr/>
        </p:nvSpPr>
        <p:spPr>
          <a:xfrm>
            <a:off x="39483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44" name="下箭头 43"/>
          <p:cNvSpPr/>
          <p:nvPr/>
        </p:nvSpPr>
        <p:spPr>
          <a:xfrm>
            <a:off x="4405512" y="3810000"/>
            <a:ext cx="152400" cy="22860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Application of Jackson’s Theorem</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14</a:t>
            </a:fld>
            <a:endParaRPr lang="en-US" dirty="0"/>
          </a:p>
        </p:txBody>
      </p:sp>
      <p:grpSp>
        <p:nvGrpSpPr>
          <p:cNvPr id="10" name="组合 9"/>
          <p:cNvGrpSpPr/>
          <p:nvPr/>
        </p:nvGrpSpPr>
        <p:grpSpPr>
          <a:xfrm>
            <a:off x="1356852" y="1752600"/>
            <a:ext cx="3234212" cy="609600"/>
            <a:chOff x="3928588" y="5210176"/>
            <a:chExt cx="3234212" cy="609600"/>
          </a:xfrm>
        </p:grpSpPr>
        <p:sp>
          <p:nvSpPr>
            <p:cNvPr id="11" name="任意多边形 10"/>
            <p:cNvSpPr/>
            <p:nvPr/>
          </p:nvSpPr>
          <p:spPr>
            <a:xfrm>
              <a:off x="5086336" y="5314950"/>
              <a:ext cx="642952" cy="442913"/>
            </a:xfrm>
            <a:custGeom>
              <a:avLst/>
              <a:gdLst>
                <a:gd name="connsiteX0" fmla="*/ 14288 w 1614488"/>
                <a:gd name="connsiteY0" fmla="*/ 0 h 442913"/>
                <a:gd name="connsiteX1" fmla="*/ 1614488 w 1614488"/>
                <a:gd name="connsiteY1" fmla="*/ 0 h 442913"/>
                <a:gd name="connsiteX2" fmla="*/ 1614488 w 1614488"/>
                <a:gd name="connsiteY2" fmla="*/ 442913 h 442913"/>
                <a:gd name="connsiteX3" fmla="*/ 0 w 1614488"/>
                <a:gd name="connsiteY3" fmla="*/ 442913 h 442913"/>
              </a:gdLst>
              <a:ahLst/>
              <a:cxnLst>
                <a:cxn ang="0">
                  <a:pos x="connsiteX0" y="connsiteY0"/>
                </a:cxn>
                <a:cxn ang="0">
                  <a:pos x="connsiteX1" y="connsiteY1"/>
                </a:cxn>
                <a:cxn ang="0">
                  <a:pos x="connsiteX2" y="connsiteY2"/>
                </a:cxn>
                <a:cxn ang="0">
                  <a:pos x="connsiteX3" y="connsiteY3"/>
                </a:cxn>
              </a:cxnLst>
              <a:rect l="l" t="t" r="r" b="b"/>
              <a:pathLst>
                <a:path w="1614488" h="442913">
                  <a:moveTo>
                    <a:pt x="14288" y="0"/>
                  </a:moveTo>
                  <a:lnTo>
                    <a:pt x="1614488" y="0"/>
                  </a:lnTo>
                  <a:lnTo>
                    <a:pt x="1614488" y="442913"/>
                  </a:lnTo>
                  <a:lnTo>
                    <a:pt x="0" y="44291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Times New Roman" panose="02020603050405020304" pitchFamily="18" charset="0"/>
                <a:cs typeface="Times New Roman" panose="02020603050405020304" pitchFamily="18" charset="0"/>
              </a:endParaRPr>
            </a:p>
          </p:txBody>
        </p:sp>
        <p:cxnSp>
          <p:nvCxnSpPr>
            <p:cNvPr id="12" name="直接连接符 11"/>
            <p:cNvCxnSpPr/>
            <p:nvPr/>
          </p:nvCxnSpPr>
          <p:spPr>
            <a:xfrm rot="5400000">
              <a:off x="5372100" y="5524500"/>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3" name="直接连接符 12"/>
            <p:cNvCxnSpPr/>
            <p:nvPr/>
          </p:nvCxnSpPr>
          <p:spPr>
            <a:xfrm rot="5400000">
              <a:off x="5220494" y="5523706"/>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4" name="直接连接符 13"/>
            <p:cNvCxnSpPr/>
            <p:nvPr/>
          </p:nvCxnSpPr>
          <p:spPr>
            <a:xfrm rot="5400000">
              <a:off x="5067300" y="5524500"/>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16" name="直接箭头连接符 15"/>
            <p:cNvCxnSpPr/>
            <p:nvPr/>
          </p:nvCxnSpPr>
          <p:spPr>
            <a:xfrm flipV="1">
              <a:off x="3928588" y="5530853"/>
              <a:ext cx="1157748" cy="6246"/>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1" name="椭圆 20"/>
                <p:cNvSpPr/>
                <p:nvPr/>
              </p:nvSpPr>
              <p:spPr>
                <a:xfrm>
                  <a:off x="5795960" y="5210176"/>
                  <a:ext cx="609600" cy="6096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dirty="0" smtClean="0">
                                <a:latin typeface="Cambria Math" panose="02040503050406030204" pitchFamily="18" charset="0"/>
                                <a:cs typeface="Times New Roman" panose="02020603050405020304" pitchFamily="18" charset="0"/>
                              </a:rPr>
                            </m:ctrlPr>
                          </m:sSubPr>
                          <m:e>
                            <m:r>
                              <a:rPr lang="en-US" altLang="zh-CN" i="1" dirty="0" smtClean="0">
                                <a:latin typeface="Cambria Math" panose="02040503050406030204" pitchFamily="18" charset="0"/>
                                <a:cs typeface="Times New Roman" panose="02020603050405020304" pitchFamily="18" charset="0"/>
                              </a:rPr>
                              <m:t>𝜇</m:t>
                            </m:r>
                          </m:e>
                          <m:sub>
                            <m:r>
                              <a:rPr lang="en-US" altLang="zh-CN" i="1" dirty="0" smtClean="0">
                                <a:latin typeface="Cambria Math" panose="02040503050406030204" pitchFamily="18" charset="0"/>
                                <a:cs typeface="Times New Roman" panose="02020603050405020304" pitchFamily="18" charset="0"/>
                              </a:rPr>
                              <m:t>1</m:t>
                            </m:r>
                          </m:sub>
                        </m:sSub>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21" name="椭圆 20"/>
                <p:cNvSpPr>
                  <a:spLocks noRot="1" noChangeAspect="1" noMove="1" noResize="1" noEditPoints="1" noAdjustHandles="1" noChangeArrowheads="1" noChangeShapeType="1" noTextEdit="1"/>
                </p:cNvSpPr>
                <p:nvPr/>
              </p:nvSpPr>
              <p:spPr>
                <a:xfrm>
                  <a:off x="5795960" y="5210176"/>
                  <a:ext cx="609600" cy="609600"/>
                </a:xfrm>
                <a:prstGeom prst="ellipse">
                  <a:avLst/>
                </a:prstGeom>
                <a:blipFill rotWithShape="0">
                  <a:blip r:embed="rId3"/>
                  <a:stretch>
                    <a:fillRect/>
                  </a:stretch>
                </a:blipFill>
              </p:spPr>
              <p:txBody>
                <a:bodyPr/>
                <a:lstStyle/>
                <a:p>
                  <a:r>
                    <a:rPr lang="zh-CN" altLang="en-US">
                      <a:noFill/>
                    </a:rPr>
                    <a:t> </a:t>
                  </a:r>
                </a:p>
              </p:txBody>
            </p:sp>
          </mc:Fallback>
        </mc:AlternateContent>
        <p:cxnSp>
          <p:nvCxnSpPr>
            <p:cNvPr id="22" name="直接箭头连接符 21"/>
            <p:cNvCxnSpPr/>
            <p:nvPr/>
          </p:nvCxnSpPr>
          <p:spPr>
            <a:xfrm>
              <a:off x="6477000" y="5534024"/>
              <a:ext cx="685800" cy="1588"/>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23" name="矩形 22"/>
              <p:cNvSpPr/>
              <p:nvPr/>
            </p:nvSpPr>
            <p:spPr>
              <a:xfrm>
                <a:off x="1981200" y="1676400"/>
                <a:ext cx="53340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zh-CN" b="0" i="1" dirty="0" smtClean="0">
                              <a:latin typeface="Cambria Math" panose="02040503050406030204" pitchFamily="18" charset="0"/>
                              <a:cs typeface="Times New Roman" panose="02020603050405020304" pitchFamily="18" charset="0"/>
                            </a:rPr>
                          </m:ctrlPr>
                        </m:sSubPr>
                        <m:e>
                          <m:r>
                            <a:rPr lang="el-GR" altLang="zh-CN" i="1" dirty="0" smtClean="0">
                              <a:latin typeface="Cambria Math" panose="02040503050406030204" pitchFamily="18" charset="0"/>
                              <a:cs typeface="Times New Roman" panose="02020603050405020304" pitchFamily="18" charset="0"/>
                            </a:rPr>
                            <m:t>𝜆</m:t>
                          </m:r>
                        </m:e>
                        <m:sub>
                          <m:r>
                            <a:rPr lang="en-US" altLang="zh-CN" i="1" dirty="0" smtClean="0">
                              <a:latin typeface="Cambria Math" panose="02040503050406030204" pitchFamily="18" charset="0"/>
                              <a:cs typeface="Times New Roman" panose="02020603050405020304" pitchFamily="18" charset="0"/>
                            </a:rPr>
                            <m:t>1</m:t>
                          </m:r>
                        </m:sub>
                      </m:sSub>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23" name="矩形 22"/>
              <p:cNvSpPr>
                <a:spLocks noRot="1" noChangeAspect="1" noMove="1" noResize="1" noEditPoints="1" noAdjustHandles="1" noChangeArrowheads="1" noChangeShapeType="1" noTextEdit="1"/>
              </p:cNvSpPr>
              <p:nvPr/>
            </p:nvSpPr>
            <p:spPr>
              <a:xfrm>
                <a:off x="1981200" y="1676400"/>
                <a:ext cx="533400" cy="369332"/>
              </a:xfrm>
              <a:prstGeom prst="rect">
                <a:avLst/>
              </a:prstGeom>
              <a:blipFill rotWithShape="0">
                <a:blip r:embed="rId4"/>
                <a:stretch>
                  <a:fillRect/>
                </a:stretch>
              </a:blipFill>
            </p:spPr>
            <p:txBody>
              <a:bodyPr/>
              <a:lstStyle/>
              <a:p>
                <a:r>
                  <a:rPr lang="zh-CN" altLang="en-US">
                    <a:noFill/>
                  </a:rPr>
                  <a:t> </a:t>
                </a:r>
              </a:p>
            </p:txBody>
          </p:sp>
        </mc:Fallback>
      </mc:AlternateContent>
      <p:grpSp>
        <p:nvGrpSpPr>
          <p:cNvPr id="24" name="组合 23"/>
          <p:cNvGrpSpPr/>
          <p:nvPr/>
        </p:nvGrpSpPr>
        <p:grpSpPr>
          <a:xfrm>
            <a:off x="4724400" y="1767348"/>
            <a:ext cx="2532743" cy="609600"/>
            <a:chOff x="5086336" y="5210176"/>
            <a:chExt cx="2532743" cy="609600"/>
          </a:xfrm>
        </p:grpSpPr>
        <p:sp>
          <p:nvSpPr>
            <p:cNvPr id="25" name="任意多边形 24"/>
            <p:cNvSpPr/>
            <p:nvPr/>
          </p:nvSpPr>
          <p:spPr>
            <a:xfrm>
              <a:off x="5086336" y="5314950"/>
              <a:ext cx="642952" cy="442913"/>
            </a:xfrm>
            <a:custGeom>
              <a:avLst/>
              <a:gdLst>
                <a:gd name="connsiteX0" fmla="*/ 14288 w 1614488"/>
                <a:gd name="connsiteY0" fmla="*/ 0 h 442913"/>
                <a:gd name="connsiteX1" fmla="*/ 1614488 w 1614488"/>
                <a:gd name="connsiteY1" fmla="*/ 0 h 442913"/>
                <a:gd name="connsiteX2" fmla="*/ 1614488 w 1614488"/>
                <a:gd name="connsiteY2" fmla="*/ 442913 h 442913"/>
                <a:gd name="connsiteX3" fmla="*/ 0 w 1614488"/>
                <a:gd name="connsiteY3" fmla="*/ 442913 h 442913"/>
              </a:gdLst>
              <a:ahLst/>
              <a:cxnLst>
                <a:cxn ang="0">
                  <a:pos x="connsiteX0" y="connsiteY0"/>
                </a:cxn>
                <a:cxn ang="0">
                  <a:pos x="connsiteX1" y="connsiteY1"/>
                </a:cxn>
                <a:cxn ang="0">
                  <a:pos x="connsiteX2" y="connsiteY2"/>
                </a:cxn>
                <a:cxn ang="0">
                  <a:pos x="connsiteX3" y="connsiteY3"/>
                </a:cxn>
              </a:cxnLst>
              <a:rect l="l" t="t" r="r" b="b"/>
              <a:pathLst>
                <a:path w="1614488" h="442913">
                  <a:moveTo>
                    <a:pt x="14288" y="0"/>
                  </a:moveTo>
                  <a:lnTo>
                    <a:pt x="1614488" y="0"/>
                  </a:lnTo>
                  <a:lnTo>
                    <a:pt x="1614488" y="442913"/>
                  </a:lnTo>
                  <a:lnTo>
                    <a:pt x="0" y="44291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Times New Roman" panose="02020603050405020304" pitchFamily="18" charset="0"/>
                <a:cs typeface="Times New Roman" panose="02020603050405020304" pitchFamily="18" charset="0"/>
              </a:endParaRPr>
            </a:p>
          </p:txBody>
        </p:sp>
        <p:cxnSp>
          <p:nvCxnSpPr>
            <p:cNvPr id="26" name="直接连接符 25"/>
            <p:cNvCxnSpPr/>
            <p:nvPr/>
          </p:nvCxnSpPr>
          <p:spPr>
            <a:xfrm rot="5400000">
              <a:off x="5372100" y="5524500"/>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7" name="直接连接符 26"/>
            <p:cNvCxnSpPr/>
            <p:nvPr/>
          </p:nvCxnSpPr>
          <p:spPr>
            <a:xfrm rot="5400000">
              <a:off x="5220494" y="5523706"/>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p:cxnSp>
          <p:nvCxnSpPr>
            <p:cNvPr id="28" name="直接连接符 27"/>
            <p:cNvCxnSpPr/>
            <p:nvPr/>
          </p:nvCxnSpPr>
          <p:spPr>
            <a:xfrm rot="5400000">
              <a:off x="5067300" y="5524500"/>
              <a:ext cx="381000" cy="1588"/>
            </a:xfrm>
            <a:prstGeom prst="line">
              <a:avLst/>
            </a:prstGeom>
            <a:noFill/>
          </p:spPr>
          <p:style>
            <a:lnRef idx="2">
              <a:schemeClr val="accent1">
                <a:shade val="50000"/>
              </a:schemeClr>
            </a:lnRef>
            <a:fillRef idx="1">
              <a:schemeClr val="accent1"/>
            </a:fillRef>
            <a:effectRef idx="0">
              <a:schemeClr val="accent1"/>
            </a:effectRef>
            <a:fontRef idx="minor">
              <a:schemeClr val="lt1"/>
            </a:fontRef>
          </p:style>
        </p:cxnSp>
        <mc:AlternateContent xmlns:mc="http://schemas.openxmlformats.org/markup-compatibility/2006" xmlns:a14="http://schemas.microsoft.com/office/drawing/2010/main">
          <mc:Choice Requires="a14">
            <p:sp>
              <p:nvSpPr>
                <p:cNvPr id="30" name="椭圆 29"/>
                <p:cNvSpPr/>
                <p:nvPr/>
              </p:nvSpPr>
              <p:spPr>
                <a:xfrm>
                  <a:off x="5795960" y="5210176"/>
                  <a:ext cx="609600" cy="6096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14:m>
                    <m:oMathPara xmlns:m="http://schemas.openxmlformats.org/officeDocument/2006/math">
                      <m:oMathParaPr>
                        <m:jc m:val="centerGroup"/>
                      </m:oMathParaPr>
                      <m:oMath xmlns:m="http://schemas.openxmlformats.org/officeDocument/2006/math">
                        <m:sSub>
                          <m:sSubPr>
                            <m:ctrlPr>
                              <a:rPr lang="en-US" altLang="zh-CN" b="0" i="1" dirty="0" smtClean="0">
                                <a:latin typeface="Cambria Math" panose="02040503050406030204" pitchFamily="18" charset="0"/>
                                <a:cs typeface="Times New Roman" panose="02020603050405020304" pitchFamily="18" charset="0"/>
                              </a:rPr>
                            </m:ctrlPr>
                          </m:sSubPr>
                          <m:e>
                            <m:r>
                              <a:rPr lang="en-US" altLang="zh-CN" i="1" dirty="0" smtClean="0">
                                <a:latin typeface="Cambria Math" panose="02040503050406030204" pitchFamily="18" charset="0"/>
                                <a:cs typeface="Times New Roman" panose="02020603050405020304" pitchFamily="18" charset="0"/>
                              </a:rPr>
                              <m:t>𝜇</m:t>
                            </m:r>
                          </m:e>
                          <m:sub>
                            <m:r>
                              <a:rPr lang="en-US" altLang="zh-CN" i="1" dirty="0" smtClean="0">
                                <a:latin typeface="Cambria Math" panose="02040503050406030204" pitchFamily="18" charset="0"/>
                                <a:cs typeface="Times New Roman" panose="02020603050405020304" pitchFamily="18" charset="0"/>
                              </a:rPr>
                              <m:t>2</m:t>
                            </m:r>
                          </m:sub>
                        </m:sSub>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30" name="椭圆 29"/>
                <p:cNvSpPr>
                  <a:spLocks noRot="1" noChangeAspect="1" noMove="1" noResize="1" noEditPoints="1" noAdjustHandles="1" noChangeArrowheads="1" noChangeShapeType="1" noTextEdit="1"/>
                </p:cNvSpPr>
                <p:nvPr/>
              </p:nvSpPr>
              <p:spPr>
                <a:xfrm>
                  <a:off x="5795960" y="5210176"/>
                  <a:ext cx="609600" cy="609600"/>
                </a:xfrm>
                <a:prstGeom prst="ellipse">
                  <a:avLst/>
                </a:prstGeom>
                <a:blipFill rotWithShape="0">
                  <a:blip r:embed="rId5"/>
                  <a:stretch>
                    <a:fillRect/>
                  </a:stretch>
                </a:blipFill>
              </p:spPr>
              <p:txBody>
                <a:bodyPr/>
                <a:lstStyle/>
                <a:p>
                  <a:r>
                    <a:rPr lang="zh-CN" altLang="en-US">
                      <a:noFill/>
                    </a:rPr>
                    <a:t> </a:t>
                  </a:r>
                </a:p>
              </p:txBody>
            </p:sp>
          </mc:Fallback>
        </mc:AlternateContent>
        <p:cxnSp>
          <p:nvCxnSpPr>
            <p:cNvPr id="31" name="直接箭头连接符 30"/>
            <p:cNvCxnSpPr/>
            <p:nvPr/>
          </p:nvCxnSpPr>
          <p:spPr>
            <a:xfrm flipV="1">
              <a:off x="6477000" y="5532885"/>
              <a:ext cx="1142079" cy="1139"/>
            </a:xfrm>
            <a:prstGeom prst="straightConnector1">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35" name="矩形 34"/>
              <p:cNvSpPr/>
              <p:nvPr/>
            </p:nvSpPr>
            <p:spPr>
              <a:xfrm>
                <a:off x="4343400" y="1676400"/>
                <a:ext cx="53340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altLang="zh-CN" b="0" i="1" dirty="0" smtClean="0">
                              <a:latin typeface="Cambria Math" panose="02040503050406030204" pitchFamily="18" charset="0"/>
                              <a:cs typeface="Times New Roman" panose="02020603050405020304" pitchFamily="18" charset="0"/>
                            </a:rPr>
                          </m:ctrlPr>
                        </m:sSubPr>
                        <m:e>
                          <m:r>
                            <a:rPr lang="el-GR" altLang="zh-CN" i="1" dirty="0" smtClean="0">
                              <a:latin typeface="Cambria Math" panose="02040503050406030204" pitchFamily="18" charset="0"/>
                              <a:cs typeface="Times New Roman" panose="02020603050405020304" pitchFamily="18" charset="0"/>
                            </a:rPr>
                            <m:t>𝜆</m:t>
                          </m:r>
                        </m:e>
                        <m:sub>
                          <m:r>
                            <a:rPr lang="en-US" altLang="zh-CN" i="1" dirty="0" smtClean="0">
                              <a:latin typeface="Cambria Math" panose="02040503050406030204" pitchFamily="18" charset="0"/>
                              <a:cs typeface="Times New Roman" panose="02020603050405020304" pitchFamily="18" charset="0"/>
                            </a:rPr>
                            <m:t>2</m:t>
                          </m:r>
                        </m:sub>
                      </m:sSub>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35" name="矩形 34"/>
              <p:cNvSpPr>
                <a:spLocks noRot="1" noChangeAspect="1" noMove="1" noResize="1" noEditPoints="1" noAdjustHandles="1" noChangeArrowheads="1" noChangeShapeType="1" noTextEdit="1"/>
              </p:cNvSpPr>
              <p:nvPr/>
            </p:nvSpPr>
            <p:spPr>
              <a:xfrm>
                <a:off x="4343400" y="1676400"/>
                <a:ext cx="533400" cy="369332"/>
              </a:xfrm>
              <a:prstGeom prst="rect">
                <a:avLst/>
              </a:prstGeom>
              <a:blipFill rotWithShape="0">
                <a:blip r:embed="rId6"/>
                <a:stretch>
                  <a:fillRect/>
                </a:stretch>
              </a:blipFill>
            </p:spPr>
            <p:txBody>
              <a:bodyPr/>
              <a:lstStyle/>
              <a:p>
                <a:r>
                  <a:rPr lang="zh-CN" altLang="en-US">
                    <a:noFill/>
                  </a:rPr>
                  <a:t> </a:t>
                </a:r>
              </a:p>
            </p:txBody>
          </p:sp>
        </mc:Fallback>
      </mc:AlternateContent>
      <p:sp>
        <p:nvSpPr>
          <p:cNvPr id="36" name="任意多边形 35"/>
          <p:cNvSpPr/>
          <p:nvPr/>
        </p:nvSpPr>
        <p:spPr>
          <a:xfrm>
            <a:off x="1858297" y="2209800"/>
            <a:ext cx="4454013" cy="680884"/>
          </a:xfrm>
          <a:custGeom>
            <a:avLst/>
            <a:gdLst>
              <a:gd name="connsiteX0" fmla="*/ 4454013 w 4454013"/>
              <a:gd name="connsiteY0" fmla="*/ 0 h 781665"/>
              <a:gd name="connsiteX1" fmla="*/ 4454013 w 4454013"/>
              <a:gd name="connsiteY1" fmla="*/ 781665 h 781665"/>
              <a:gd name="connsiteX2" fmla="*/ 0 w 4454013"/>
              <a:gd name="connsiteY2" fmla="*/ 781665 h 781665"/>
              <a:gd name="connsiteX3" fmla="*/ 0 w 4454013"/>
              <a:gd name="connsiteY3" fmla="*/ 14749 h 781665"/>
            </a:gdLst>
            <a:ahLst/>
            <a:cxnLst>
              <a:cxn ang="0">
                <a:pos x="connsiteX0" y="connsiteY0"/>
              </a:cxn>
              <a:cxn ang="0">
                <a:pos x="connsiteX1" y="connsiteY1"/>
              </a:cxn>
              <a:cxn ang="0">
                <a:pos x="connsiteX2" y="connsiteY2"/>
              </a:cxn>
              <a:cxn ang="0">
                <a:pos x="connsiteX3" y="connsiteY3"/>
              </a:cxn>
            </a:cxnLst>
            <a:rect l="l" t="t" r="r" b="b"/>
            <a:pathLst>
              <a:path w="4454013" h="781665">
                <a:moveTo>
                  <a:pt x="4454013" y="0"/>
                </a:moveTo>
                <a:lnTo>
                  <a:pt x="4454013" y="781665"/>
                </a:lnTo>
                <a:lnTo>
                  <a:pt x="0" y="781665"/>
                </a:lnTo>
                <a:lnTo>
                  <a:pt x="0" y="14749"/>
                </a:lnTo>
              </a:path>
            </a:pathLst>
          </a:cu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cs typeface="Times New Roman" panose="02020603050405020304" pitchFamily="18" charset="0"/>
            </a:endParaRPr>
          </a:p>
        </p:txBody>
      </p:sp>
      <p:cxnSp>
        <p:nvCxnSpPr>
          <p:cNvPr id="38" name="直接连接符 37"/>
          <p:cNvCxnSpPr>
            <a:endCxn id="43" idx="4"/>
          </p:cNvCxnSpPr>
          <p:nvPr/>
        </p:nvCxnSpPr>
        <p:spPr>
          <a:xfrm rot="5400000" flipH="1" flipV="1">
            <a:off x="3850378" y="2549628"/>
            <a:ext cx="686594" cy="6938"/>
          </a:xfrm>
          <a:prstGeom prst="line">
            <a:avLst/>
          </a:prstGeom>
          <a:ln w="19050">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730527" y="1764268"/>
            <a:ext cx="479618" cy="369332"/>
          </a:xfrm>
          <a:prstGeom prst="rect">
            <a:avLst/>
          </a:prstGeom>
          <a:noFill/>
        </p:spPr>
        <p:txBody>
          <a:bodyPr wrap="none" rtlCol="0">
            <a:spAutoFit/>
          </a:bodyPr>
          <a:lstStyle/>
          <a:p>
            <a:r>
              <a:rPr lang="en-US" altLang="zh-CN" dirty="0" smtClean="0">
                <a:latin typeface="Times New Roman" panose="02020603050405020304" pitchFamily="18" charset="0"/>
                <a:cs typeface="Times New Roman" panose="02020603050405020304" pitchFamily="18" charset="0"/>
              </a:rPr>
              <a:t>3/8</a:t>
            </a:r>
            <a:endParaRPr lang="zh-CN" altLang="en-US"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4191000" y="2297668"/>
            <a:ext cx="479618" cy="369332"/>
          </a:xfrm>
          <a:prstGeom prst="rect">
            <a:avLst/>
          </a:prstGeom>
          <a:noFill/>
        </p:spPr>
        <p:txBody>
          <a:bodyPr wrap="none" rtlCol="0">
            <a:spAutoFit/>
          </a:bodyPr>
          <a:lstStyle/>
          <a:p>
            <a:r>
              <a:rPr lang="en-US" altLang="zh-CN" dirty="0" smtClean="0">
                <a:latin typeface="Times New Roman" panose="02020603050405020304" pitchFamily="18" charset="0"/>
                <a:cs typeface="Times New Roman" panose="02020603050405020304" pitchFamily="18" charset="0"/>
              </a:rPr>
              <a:t>2/8</a:t>
            </a:r>
            <a:endParaRPr lang="zh-CN" altLang="en-US"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1828800" y="2286000"/>
            <a:ext cx="479618" cy="369332"/>
          </a:xfrm>
          <a:prstGeom prst="rect">
            <a:avLst/>
          </a:prstGeom>
          <a:noFill/>
        </p:spPr>
        <p:txBody>
          <a:bodyPr wrap="none" rtlCol="0">
            <a:spAutoFit/>
          </a:bodyPr>
          <a:lstStyle/>
          <a:p>
            <a:r>
              <a:rPr lang="en-US" altLang="zh-CN" dirty="0" smtClean="0">
                <a:latin typeface="Times New Roman" panose="02020603050405020304" pitchFamily="18" charset="0"/>
                <a:cs typeface="Times New Roman" panose="02020603050405020304" pitchFamily="18" charset="0"/>
              </a:rPr>
              <a:t>3/8</a:t>
            </a:r>
            <a:endParaRPr lang="zh-CN" altLang="en-US" dirty="0">
              <a:latin typeface="Times New Roman" panose="02020603050405020304" pitchFamily="18" charset="0"/>
              <a:cs typeface="Times New Roman" panose="02020603050405020304" pitchFamily="18" charset="0"/>
            </a:endParaRPr>
          </a:p>
        </p:txBody>
      </p:sp>
      <p:sp>
        <p:nvSpPr>
          <p:cNvPr id="42" name="流程图: 或者 41"/>
          <p:cNvSpPr/>
          <p:nvPr/>
        </p:nvSpPr>
        <p:spPr>
          <a:xfrm>
            <a:off x="1752600" y="1981200"/>
            <a:ext cx="228600" cy="228600"/>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smtClean="0">
              <a:solidFill>
                <a:schemeClr val="tx1"/>
              </a:solidFill>
              <a:latin typeface="Times New Roman" panose="02020603050405020304" pitchFamily="18" charset="0"/>
              <a:cs typeface="Times New Roman" panose="02020603050405020304" pitchFamily="18" charset="0"/>
            </a:endParaRPr>
          </a:p>
        </p:txBody>
      </p:sp>
      <p:sp>
        <p:nvSpPr>
          <p:cNvPr id="43" name="流程图: 或者 42"/>
          <p:cNvSpPr/>
          <p:nvPr/>
        </p:nvSpPr>
        <p:spPr>
          <a:xfrm>
            <a:off x="4082844" y="1981200"/>
            <a:ext cx="228600" cy="228600"/>
          </a:xfrm>
          <a:prstGeom prst="flowChar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800" dirty="0" smtClean="0">
              <a:solidFill>
                <a:schemeClr val="tx1"/>
              </a:solidFill>
              <a:latin typeface="Times New Roman" panose="02020603050405020304" pitchFamily="18" charset="0"/>
              <a:cs typeface="Times New Roman" panose="02020603050405020304" pitchFamily="18" charset="0"/>
            </a:endParaRPr>
          </a:p>
        </p:txBody>
      </p:sp>
      <p:cxnSp>
        <p:nvCxnSpPr>
          <p:cNvPr id="46" name="直接连接符 45"/>
          <p:cNvCxnSpPr/>
          <p:nvPr/>
        </p:nvCxnSpPr>
        <p:spPr>
          <a:xfrm rot="5400000" flipH="1" flipV="1">
            <a:off x="6271752" y="2156952"/>
            <a:ext cx="76200" cy="1588"/>
          </a:xfrm>
          <a:prstGeom prst="line">
            <a:avLst/>
          </a:prstGeom>
          <a:ln w="19050">
            <a:headEnd type="none" w="med" len="med"/>
            <a:tailEnd type="none"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7" name="矩形 46"/>
              <p:cNvSpPr/>
              <p:nvPr/>
            </p:nvSpPr>
            <p:spPr>
              <a:xfrm>
                <a:off x="1371600" y="1676400"/>
                <a:ext cx="533400" cy="369332"/>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US" altLang="zh-CN" i="1" dirty="0" smtClean="0">
                          <a:latin typeface="Cambria Math" panose="02040503050406030204" pitchFamily="18" charset="0"/>
                          <a:cs typeface="Times New Roman" panose="02020603050405020304" pitchFamily="18" charset="0"/>
                        </a:rPr>
                        <m:t>𝑟</m:t>
                      </m:r>
                    </m:oMath>
                  </m:oMathPara>
                </a14:m>
                <a:endParaRPr lang="zh-CN" altLang="en-US" dirty="0">
                  <a:latin typeface="Times New Roman" panose="02020603050405020304" pitchFamily="18" charset="0"/>
                  <a:cs typeface="Times New Roman" panose="02020603050405020304" pitchFamily="18" charset="0"/>
                </a:endParaRPr>
              </a:p>
            </p:txBody>
          </p:sp>
        </mc:Choice>
        <mc:Fallback xmlns="">
          <p:sp>
            <p:nvSpPr>
              <p:cNvPr id="47" name="矩形 46"/>
              <p:cNvSpPr>
                <a:spLocks noRot="1" noChangeAspect="1" noMove="1" noResize="1" noEditPoints="1" noAdjustHandles="1" noChangeArrowheads="1" noChangeShapeType="1" noTextEdit="1"/>
              </p:cNvSpPr>
              <p:nvPr/>
            </p:nvSpPr>
            <p:spPr>
              <a:xfrm>
                <a:off x="1371600" y="1676400"/>
                <a:ext cx="533400" cy="369332"/>
              </a:xfrm>
              <a:prstGeom prst="rect">
                <a:avLst/>
              </a:prstGeom>
              <a:blipFill rotWithShape="0">
                <a:blip r:embed="rId7"/>
                <a:stretch>
                  <a:fillRect/>
                </a:stretch>
              </a:blipFill>
            </p:spPr>
            <p:txBody>
              <a:bodyPr/>
              <a:lstStyle/>
              <a:p>
                <a:r>
                  <a:rPr lang="zh-CN" altLang="en-US">
                    <a:noFill/>
                  </a:rPr>
                  <a:t> </a:t>
                </a:r>
              </a:p>
            </p:txBody>
          </p:sp>
        </mc:Fallback>
      </mc:AlternateContent>
      <p:graphicFrame>
        <p:nvGraphicFramePr>
          <p:cNvPr id="12290" name="Object 2"/>
          <p:cNvGraphicFramePr>
            <a:graphicFrameLocks noChangeAspect="1"/>
          </p:cNvGraphicFramePr>
          <p:nvPr/>
        </p:nvGraphicFramePr>
        <p:xfrm>
          <a:off x="1828799" y="3124199"/>
          <a:ext cx="1447801" cy="1403929"/>
        </p:xfrm>
        <a:graphic>
          <a:graphicData uri="http://schemas.openxmlformats.org/presentationml/2006/ole">
            <mc:AlternateContent xmlns:mc="http://schemas.openxmlformats.org/markup-compatibility/2006">
              <mc:Choice xmlns:v="urn:schemas-microsoft-com:vml" Requires="v">
                <p:oleObj spid="_x0000_s12465" name="Equation" r:id="rId8" imgW="838080" imgH="812520" progId="Equation.DSMT4">
                  <p:embed/>
                </p:oleObj>
              </mc:Choice>
              <mc:Fallback>
                <p:oleObj name="Equation" r:id="rId8" imgW="838080" imgH="812520" progId="Equation.DSMT4">
                  <p:embed/>
                  <p:pic>
                    <p:nvPicPr>
                      <p:cNvPr id="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28799" y="3124199"/>
                        <a:ext cx="1447801" cy="14039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50" name="右大括号 49"/>
          <p:cNvSpPr/>
          <p:nvPr/>
        </p:nvSpPr>
        <p:spPr>
          <a:xfrm>
            <a:off x="3276600" y="3352800"/>
            <a:ext cx="304800" cy="990600"/>
          </a:xfrm>
          <a:prstGeom prst="rightBrace">
            <a:avLst>
              <a:gd name="adj1" fmla="val 11508"/>
              <a:gd name="adj2" fmla="val 48535"/>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p>
        </p:txBody>
      </p:sp>
      <p:sp>
        <p:nvSpPr>
          <p:cNvPr id="51" name="右箭头 50"/>
          <p:cNvSpPr/>
          <p:nvPr/>
        </p:nvSpPr>
        <p:spPr>
          <a:xfrm>
            <a:off x="3657600" y="3657600"/>
            <a:ext cx="381000" cy="3048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tx1"/>
              </a:solidFill>
            </a:endParaRPr>
          </a:p>
        </p:txBody>
      </p:sp>
      <p:sp>
        <p:nvSpPr>
          <p:cNvPr id="52" name="左大括号 51"/>
          <p:cNvSpPr/>
          <p:nvPr/>
        </p:nvSpPr>
        <p:spPr>
          <a:xfrm>
            <a:off x="4114800" y="3429000"/>
            <a:ext cx="304800" cy="762000"/>
          </a:xfrm>
          <a:prstGeom prst="leftBrac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smtClean="0">
              <a:solidFill>
                <a:schemeClr val="lt1"/>
              </a:solidFill>
            </a:endParaRPr>
          </a:p>
        </p:txBody>
      </p:sp>
      <p:graphicFrame>
        <p:nvGraphicFramePr>
          <p:cNvPr id="12291" name="Object 3"/>
          <p:cNvGraphicFramePr>
            <a:graphicFrameLocks noChangeAspect="1"/>
          </p:cNvGraphicFramePr>
          <p:nvPr/>
        </p:nvGraphicFramePr>
        <p:xfrm>
          <a:off x="4495800" y="3304478"/>
          <a:ext cx="914400" cy="1115122"/>
        </p:xfrm>
        <a:graphic>
          <a:graphicData uri="http://schemas.openxmlformats.org/presentationml/2006/ole">
            <mc:AlternateContent xmlns:mc="http://schemas.openxmlformats.org/markup-compatibility/2006">
              <mc:Choice xmlns:v="urn:schemas-microsoft-com:vml" Requires="v">
                <p:oleObj spid="_x0000_s12466" name="Equation" r:id="rId10" imgW="520560" imgH="634680" progId="Equation.DSMT4">
                  <p:embed/>
                </p:oleObj>
              </mc:Choice>
              <mc:Fallback>
                <p:oleObj name="Equation" r:id="rId10" imgW="520560" imgH="634680" progId="Equation.DSMT4">
                  <p:embed/>
                  <p:pic>
                    <p:nvPicPr>
                      <p:cNvPr id="0"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95800" y="3304478"/>
                        <a:ext cx="914400" cy="11151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2292" name="Object 4"/>
          <p:cNvGraphicFramePr>
            <a:graphicFrameLocks noChangeAspect="1"/>
          </p:cNvGraphicFramePr>
          <p:nvPr/>
        </p:nvGraphicFramePr>
        <p:xfrm>
          <a:off x="1752600" y="4495800"/>
          <a:ext cx="4639235" cy="762000"/>
        </p:xfrm>
        <a:graphic>
          <a:graphicData uri="http://schemas.openxmlformats.org/presentationml/2006/ole">
            <mc:AlternateContent xmlns:mc="http://schemas.openxmlformats.org/markup-compatibility/2006">
              <mc:Choice xmlns:v="urn:schemas-microsoft-com:vml" Requires="v">
                <p:oleObj spid="_x0000_s12467" name="Equation" r:id="rId12" imgW="2628720" imgH="431640" progId="Equation.DSMT4">
                  <p:embed/>
                </p:oleObj>
              </mc:Choice>
              <mc:Fallback>
                <p:oleObj name="Equation" r:id="rId12" imgW="2628720" imgH="431640" progId="Equation.DSMT4">
                  <p:embed/>
                  <p:pic>
                    <p:nvPicPr>
                      <p:cNvPr id="0"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752600" y="4495800"/>
                        <a:ext cx="4639235"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left)">
                                      <p:cBhvr>
                                        <p:cTn id="7" dur="500"/>
                                        <p:tgtEl>
                                          <p:spTgt spid="1229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wipe(left)">
                                      <p:cBhvr>
                                        <p:cTn id="12" dur="500"/>
                                        <p:tgtEl>
                                          <p:spTgt spid="50"/>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wipe(left)">
                                      <p:cBhvr>
                                        <p:cTn id="16" dur="500"/>
                                        <p:tgtEl>
                                          <p:spTgt spid="51"/>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2"/>
                                        </p:tgtEl>
                                        <p:attrNameLst>
                                          <p:attrName>style.visibility</p:attrName>
                                        </p:attrNameLst>
                                      </p:cBhvr>
                                      <p:to>
                                        <p:strVal val="visible"/>
                                      </p:to>
                                    </p:set>
                                    <p:animEffect transition="in" filter="wipe(left)">
                                      <p:cBhvr>
                                        <p:cTn id="21" dur="500"/>
                                        <p:tgtEl>
                                          <p:spTgt spid="52"/>
                                        </p:tgtEl>
                                      </p:cBhvr>
                                    </p:animEffect>
                                  </p:childTnLst>
                                </p:cTn>
                              </p:par>
                            </p:childTnLst>
                          </p:cTn>
                        </p:par>
                        <p:par>
                          <p:cTn id="22" fill="hold">
                            <p:stCondLst>
                              <p:cond delay="500"/>
                            </p:stCondLst>
                            <p:childTnLst>
                              <p:par>
                                <p:cTn id="23" presetID="22" presetClass="entr" presetSubtype="8" fill="hold" nodeType="afterEffect">
                                  <p:stCondLst>
                                    <p:cond delay="0"/>
                                  </p:stCondLst>
                                  <p:childTnLst>
                                    <p:set>
                                      <p:cBhvr>
                                        <p:cTn id="24" dur="1" fill="hold">
                                          <p:stCondLst>
                                            <p:cond delay="0"/>
                                          </p:stCondLst>
                                        </p:cTn>
                                        <p:tgtEl>
                                          <p:spTgt spid="12291"/>
                                        </p:tgtEl>
                                        <p:attrNameLst>
                                          <p:attrName>style.visibility</p:attrName>
                                        </p:attrNameLst>
                                      </p:cBhvr>
                                      <p:to>
                                        <p:strVal val="visible"/>
                                      </p:to>
                                    </p:set>
                                    <p:animEffect transition="in" filter="wipe(left)">
                                      <p:cBhvr>
                                        <p:cTn id="25" dur="500"/>
                                        <p:tgtEl>
                                          <p:spTgt spid="1229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2292"/>
                                        </p:tgtEl>
                                        <p:attrNameLst>
                                          <p:attrName>style.visibility</p:attrName>
                                        </p:attrNameLst>
                                      </p:cBhvr>
                                      <p:to>
                                        <p:strVal val="visible"/>
                                      </p:to>
                                    </p:set>
                                    <p:animEffect transition="in" filter="wipe(left)">
                                      <p:cBhvr>
                                        <p:cTn id="30" dur="500"/>
                                        <p:tgtEl>
                                          <p:spTgt spid="122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System Reversibility</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2</a:t>
            </a:fld>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p:cNvGraphicFramePr>
            <a:graphicFrameLocks noChangeAspect="1"/>
          </p:cNvGraphicFramePr>
          <p:nvPr>
            <p:extLst>
              <p:ext uri="{D42A27DB-BD31-4B8C-83A1-F6EECF244321}">
                <p14:modId xmlns:p14="http://schemas.microsoft.com/office/powerpoint/2010/main" val="871296493"/>
              </p:ext>
            </p:extLst>
          </p:nvPr>
        </p:nvGraphicFramePr>
        <p:xfrm>
          <a:off x="762000" y="1752600"/>
          <a:ext cx="7621059" cy="3657600"/>
        </p:xfrm>
        <a:graphic>
          <a:graphicData uri="http://schemas.openxmlformats.org/presentationml/2006/ole">
            <mc:AlternateContent xmlns:mc="http://schemas.openxmlformats.org/markup-compatibility/2006">
              <mc:Choice xmlns:v="urn:schemas-microsoft-com:vml" Requires="v">
                <p:oleObj spid="_x0000_s13364" name="Visio" r:id="rId4" imgW="2846661" imgH="1367277" progId="Visio.Drawing.11">
                  <p:embed/>
                </p:oleObj>
              </mc:Choice>
              <mc:Fallback>
                <p:oleObj name="Visio" r:id="rId4" imgW="2846661" imgH="1367277" progId="Visio.Drawing.11">
                  <p:embed/>
                  <p:pic>
                    <p:nvPicPr>
                      <p:cNvPr id="0" name="Object 1"/>
                      <p:cNvPicPr>
                        <a:picLocks noChangeAspect="1" noChangeArrowheads="1"/>
                      </p:cNvPicPr>
                      <p:nvPr/>
                    </p:nvPicPr>
                    <p:blipFill>
                      <a:blip r:embed="rId5"/>
                      <a:srcRect/>
                      <a:stretch>
                        <a:fillRect/>
                      </a:stretch>
                    </p:blipFill>
                    <p:spPr bwMode="auto">
                      <a:xfrm>
                        <a:off x="762000" y="1752600"/>
                        <a:ext cx="7621059" cy="3657600"/>
                      </a:xfrm>
                      <a:prstGeom prst="rect">
                        <a:avLst/>
                      </a:prstGeom>
                      <a:noFill/>
                    </p:spPr>
                  </p:pic>
                </p:oleObj>
              </mc:Fallback>
            </mc:AlternateContent>
          </a:graphicData>
        </a:graphic>
      </p:graphicFrame>
      <p:sp>
        <p:nvSpPr>
          <p:cNvPr id="41" name="内容占位符 8"/>
          <p:cNvSpPr>
            <a:spLocks noGrp="1"/>
          </p:cNvSpPr>
          <p:nvPr>
            <p:ph idx="1"/>
          </p:nvPr>
        </p:nvSpPr>
        <p:spPr>
          <a:xfrm>
            <a:off x="457200" y="5638800"/>
            <a:ext cx="8229600" cy="914400"/>
          </a:xfrm>
        </p:spPr>
        <p:txBody>
          <a:bodyPr>
            <a:normAutofit/>
          </a:bodyPr>
          <a:lstStyle/>
          <a:p>
            <a:r>
              <a:rPr lang="en-US" altLang="zh-CN" dirty="0" smtClean="0"/>
              <a:t>In </a:t>
            </a:r>
            <a:r>
              <a:rPr lang="en-US" altLang="zh-CN" dirty="0"/>
              <a:t>the </a:t>
            </a:r>
            <a:r>
              <a:rPr lang="en-US" altLang="zh-CN" b="1" dirty="0"/>
              <a:t>backward</a:t>
            </a:r>
            <a:r>
              <a:rPr lang="en-US" altLang="zh-CN" dirty="0"/>
              <a:t> direction, i.e. </a:t>
            </a:r>
            <a:r>
              <a:rPr lang="en-US" altLang="zh-CN" b="1" dirty="0"/>
              <a:t>reverse</a:t>
            </a:r>
            <a:r>
              <a:rPr lang="en-US" altLang="zh-CN" dirty="0"/>
              <a:t> direction, </a:t>
            </a:r>
            <a:r>
              <a:rPr lang="en-US" altLang="zh-CN" dirty="0" smtClean="0"/>
              <a:t>departures </a:t>
            </a:r>
            <a:r>
              <a:rPr lang="en-US" altLang="zh-CN" dirty="0"/>
              <a:t>as arrivals and arrivals as departures.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Markovian Property of Time-reversed System</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3</a:t>
            </a:fld>
            <a:endParaRPr lang="en-US" dirty="0"/>
          </a:p>
        </p:txBody>
      </p:sp>
      <mc:AlternateContent xmlns:mc="http://schemas.openxmlformats.org/markup-compatibility/2006" xmlns:a14="http://schemas.microsoft.com/office/drawing/2010/main">
        <mc:Choice Requires="a14">
          <p:sp>
            <p:nvSpPr>
              <p:cNvPr id="2" name="内容占位符 1"/>
              <p:cNvSpPr>
                <a:spLocks noGrp="1"/>
              </p:cNvSpPr>
              <p:nvPr>
                <p:ph idx="1"/>
              </p:nvPr>
            </p:nvSpPr>
            <p:spPr/>
            <p:txBody>
              <a:bodyPr>
                <a:normAutofit/>
              </a:bodyPr>
              <a:lstStyle/>
              <a:p>
                <a:r>
                  <a:rPr lang="en-US" altLang="zh-CN" dirty="0" smtClean="0"/>
                  <a:t>Consider the reverse transition probability of a discrete time Markov chain (DTMC) </a:t>
                </a:r>
                <a14:m>
                  <m:oMath xmlns:m="http://schemas.openxmlformats.org/officeDocument/2006/math">
                    <m:r>
                      <a:rPr lang="en-US" altLang="zh-CN" i="1" dirty="0" smtClean="0">
                        <a:latin typeface="Cambria Math" panose="02040503050406030204" pitchFamily="18" charset="0"/>
                      </a:rPr>
                      <m:t>{</m:t>
                    </m:r>
                    <m:sSub>
                      <m:sSubPr>
                        <m:ctrlPr>
                          <a:rPr lang="en-US" altLang="zh-CN" b="0" i="1" dirty="0" smtClean="0">
                            <a:latin typeface="Cambria Math" panose="02040503050406030204" pitchFamily="18" charset="0"/>
                          </a:rPr>
                        </m:ctrlPr>
                      </m:sSubPr>
                      <m:e>
                        <m:r>
                          <a:rPr lang="en-US" altLang="zh-CN" i="1" dirty="0" err="1">
                            <a:latin typeface="Cambria Math" panose="02040503050406030204" pitchFamily="18" charset="0"/>
                          </a:rPr>
                          <m:t>𝑋</m:t>
                        </m:r>
                      </m:e>
                      <m:sub>
                        <m:r>
                          <a:rPr lang="en-US" altLang="zh-CN" b="0" i="1" dirty="0" smtClean="0">
                            <a:latin typeface="Cambria Math" panose="02040503050406030204" pitchFamily="18" charset="0"/>
                          </a:rPr>
                          <m:t>𝑛</m:t>
                        </m:r>
                      </m:sub>
                    </m:sSub>
                    <m:r>
                      <a:rPr lang="en-US" altLang="zh-CN" i="1" dirty="0">
                        <a:latin typeface="Cambria Math" panose="02040503050406030204" pitchFamily="18" charset="0"/>
                      </a:rPr>
                      <m:t>}</m:t>
                    </m:r>
                  </m:oMath>
                </a14:m>
                <a:endParaRPr lang="en-US" altLang="zh-CN" i="1" baseline="-25000" dirty="0" smtClean="0"/>
              </a:p>
              <a:p>
                <a:pPr marL="0" indent="0">
                  <a:buNone/>
                </a:pPr>
                <a:endParaRPr lang="en-US" altLang="zh-CN" sz="2000" i="1" dirty="0" smtClean="0">
                  <a:solidFill>
                    <a:srgbClr val="FF0000"/>
                  </a:solidFill>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altLang="zh-CN" sz="2000" i="1" smtClean="0">
                          <a:solidFill>
                            <a:srgbClr val="FF0000"/>
                          </a:solidFill>
                          <a:latin typeface="Cambria Math" panose="02040503050406030204" pitchFamily="18" charset="0"/>
                        </a:rPr>
                        <m:t>𝑃</m:t>
                      </m:r>
                      <m:d>
                        <m:dPr>
                          <m:ctrlPr>
                            <a:rPr lang="zh-CN" altLang="zh-CN" sz="2000" i="1">
                              <a:solidFill>
                                <a:srgbClr val="FF0000"/>
                              </a:solidFill>
                              <a:latin typeface="Cambria Math" panose="02040503050406030204" pitchFamily="18" charset="0"/>
                            </a:rPr>
                          </m:ctrlPr>
                        </m:dPr>
                        <m:e>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sub>
                          </m:sSub>
                          <m:r>
                            <a:rPr lang="en-US" altLang="zh-CN" sz="2000" i="1">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𝑗</m:t>
                          </m:r>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r>
                                <a:rPr lang="en-US" altLang="zh-CN" sz="2000" i="1">
                                  <a:solidFill>
                                    <a:srgbClr val="FF0000"/>
                                  </a:solidFill>
                                  <a:latin typeface="Cambria Math" panose="02040503050406030204" pitchFamily="18" charset="0"/>
                                </a:rPr>
                                <m:t>+1</m:t>
                              </m:r>
                            </m:sub>
                          </m:sSub>
                          <m:r>
                            <a:rPr lang="en-US" altLang="zh-CN" sz="2000" i="1">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𝑖</m:t>
                          </m:r>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r>
                                <a:rPr lang="en-US" altLang="zh-CN" sz="2000" i="1">
                                  <a:solidFill>
                                    <a:srgbClr val="FF0000"/>
                                  </a:solidFill>
                                  <a:latin typeface="Cambria Math" panose="02040503050406030204" pitchFamily="18" charset="0"/>
                                </a:rPr>
                                <m:t>+2</m:t>
                              </m:r>
                            </m:sub>
                          </m:sSub>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𝑖</m:t>
                              </m:r>
                            </m:e>
                            <m:sub>
                              <m:r>
                                <a:rPr lang="en-US" altLang="zh-CN" sz="2000" i="1">
                                  <a:solidFill>
                                    <a:srgbClr val="FF0000"/>
                                  </a:solidFill>
                                  <a:latin typeface="Cambria Math" panose="02040503050406030204" pitchFamily="18" charset="0"/>
                                </a:rPr>
                                <m:t>1</m:t>
                              </m:r>
                            </m:sub>
                          </m:sSub>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r>
                                <a:rPr lang="en-US" altLang="zh-CN" sz="2000" i="1">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𝑘</m:t>
                              </m:r>
                            </m:sub>
                          </m:sSub>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𝑖</m:t>
                              </m:r>
                            </m:e>
                            <m:sub>
                              <m:r>
                                <a:rPr lang="en-US" altLang="zh-CN" sz="2000" i="1">
                                  <a:solidFill>
                                    <a:srgbClr val="FF0000"/>
                                  </a:solidFill>
                                  <a:latin typeface="Cambria Math" panose="02040503050406030204" pitchFamily="18" charset="0"/>
                                </a:rPr>
                                <m:t>𝑘</m:t>
                              </m:r>
                              <m:r>
                                <a:rPr lang="en-US" altLang="zh-CN" sz="2000" i="1">
                                  <a:solidFill>
                                    <a:srgbClr val="FF0000"/>
                                  </a:solidFill>
                                  <a:latin typeface="Cambria Math" panose="02040503050406030204" pitchFamily="18" charset="0"/>
                                </a:rPr>
                                <m:t>−1</m:t>
                              </m:r>
                            </m:sub>
                          </m:sSub>
                        </m:e>
                      </m:d>
                    </m:oMath>
                    <m:oMath xmlns:m="http://schemas.openxmlformats.org/officeDocument/2006/math">
                      <m:r>
                        <m:rPr>
                          <m:aln/>
                        </m:rPr>
                        <a:rPr lang="en-US" altLang="zh-CN" sz="2000" i="1">
                          <a:latin typeface="Cambria Math" panose="02040503050406030204" pitchFamily="18" charset="0"/>
                        </a:rPr>
                        <m:t>=</m:t>
                      </m:r>
                      <m:f>
                        <m:fPr>
                          <m:ctrlPr>
                            <a:rPr lang="zh-CN" altLang="zh-CN" sz="2000" i="1">
                              <a:latin typeface="Cambria Math" panose="02040503050406030204" pitchFamily="18" charset="0"/>
                            </a:rPr>
                          </m:ctrlPr>
                        </m:fPr>
                        <m:num>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sub>
                              </m:sSub>
                              <m:r>
                                <a:rPr lang="en-US" altLang="zh-CN" sz="2000" i="1">
                                  <a:latin typeface="Cambria Math" panose="02040503050406030204" pitchFamily="18" charset="0"/>
                                </a:rPr>
                                <m:t>=</m:t>
                              </m:r>
                              <m:r>
                                <a:rPr lang="en-US" altLang="zh-CN" sz="2000" i="1">
                                  <a:latin typeface="Cambria Math" panose="02040503050406030204" pitchFamily="18" charset="0"/>
                                </a:rPr>
                                <m:t>𝑗</m:t>
                              </m:r>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+2</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𝑖</m:t>
                                  </m:r>
                                </m:e>
                                <m:sub>
                                  <m:r>
                                    <a:rPr lang="en-US" altLang="zh-CN" sz="2000" i="1">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m:t>
                                  </m:r>
                                  <m:r>
                                    <a:rPr lang="en-US" altLang="zh-CN" sz="2000" i="1">
                                      <a:latin typeface="Cambria Math" panose="02040503050406030204" pitchFamily="18" charset="0"/>
                                    </a:rPr>
                                    <m:t>𝑘</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𝑖</m:t>
                                  </m:r>
                                </m:e>
                                <m:sub>
                                  <m:r>
                                    <a:rPr lang="en-US" altLang="zh-CN" sz="2000" i="1">
                                      <a:latin typeface="Cambria Math" panose="02040503050406030204" pitchFamily="18" charset="0"/>
                                    </a:rPr>
                                    <m:t>𝑘</m:t>
                                  </m:r>
                                  <m:r>
                                    <a:rPr lang="en-US" altLang="zh-CN" sz="2000" i="1">
                                      <a:latin typeface="Cambria Math" panose="02040503050406030204" pitchFamily="18" charset="0"/>
                                    </a:rPr>
                                    <m:t>−1</m:t>
                                  </m:r>
                                </m:sub>
                              </m:sSub>
                            </m:e>
                          </m:d>
                          <m:r>
                            <m:rPr>
                              <m:nor/>
                            </m:rPr>
                            <a:rPr lang="en-US" altLang="zh-CN" sz="2000" i="1"/>
                            <m:t> </m:t>
                          </m:r>
                        </m:num>
                        <m:den>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+2</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𝑖</m:t>
                                  </m:r>
                                </m:e>
                                <m:sub>
                                  <m:r>
                                    <a:rPr lang="en-US" altLang="zh-CN" sz="2000" i="1">
                                      <a:latin typeface="Cambria Math" panose="02040503050406030204" pitchFamily="18" charset="0"/>
                                    </a:rPr>
                                    <m:t>1</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m:t>
                                  </m:r>
                                  <m:r>
                                    <a:rPr lang="en-US" altLang="zh-CN" sz="2000" i="1">
                                      <a:latin typeface="Cambria Math" panose="02040503050406030204" pitchFamily="18" charset="0"/>
                                    </a:rPr>
                                    <m:t>𝑘</m:t>
                                  </m:r>
                                </m:sub>
                              </m:sSub>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𝑖</m:t>
                                  </m:r>
                                </m:e>
                                <m:sub>
                                  <m:r>
                                    <a:rPr lang="en-US" altLang="zh-CN" sz="2000" i="1">
                                      <a:latin typeface="Cambria Math" panose="02040503050406030204" pitchFamily="18" charset="0"/>
                                    </a:rPr>
                                    <m:t>𝑘</m:t>
                                  </m:r>
                                  <m:r>
                                    <a:rPr lang="en-US" altLang="zh-CN" sz="2000" i="1">
                                      <a:latin typeface="Cambria Math" panose="02040503050406030204" pitchFamily="18" charset="0"/>
                                    </a:rPr>
                                    <m:t>−1</m:t>
                                  </m:r>
                                </m:sub>
                              </m:sSub>
                            </m:e>
                          </m:d>
                          <m:r>
                            <m:rPr>
                              <m:nor/>
                            </m:rPr>
                            <a:rPr lang="en-US" altLang="zh-CN" sz="2000" i="1"/>
                            <m:t> </m:t>
                          </m:r>
                        </m:den>
                      </m:f>
                    </m:oMath>
                    <m:oMath xmlns:m="http://schemas.openxmlformats.org/officeDocument/2006/math">
                      <m:r>
                        <m:rPr>
                          <m:aln/>
                        </m:rPr>
                        <a:rPr lang="en-US" altLang="zh-CN" sz="2000" i="1">
                          <a:latin typeface="Cambria Math" panose="02040503050406030204" pitchFamily="18" charset="0"/>
                        </a:rPr>
                        <m:t>=</m:t>
                      </m:r>
                      <m:f>
                        <m:fPr>
                          <m:ctrlPr>
                            <a:rPr lang="zh-CN" altLang="zh-CN" sz="2000" i="1">
                              <a:latin typeface="Cambria Math" panose="02040503050406030204" pitchFamily="18" charset="0"/>
                            </a:rPr>
                          </m:ctrlPr>
                        </m:fPr>
                        <m:num>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sub>
                              </m:sSub>
                              <m:r>
                                <a:rPr lang="en-US" altLang="zh-CN" sz="2000" i="1">
                                  <a:latin typeface="Cambria Math" panose="02040503050406030204" pitchFamily="18" charset="0"/>
                                </a:rPr>
                                <m:t>=</m:t>
                              </m:r>
                              <m:r>
                                <a:rPr lang="en-US" altLang="zh-CN" sz="2000" i="1">
                                  <a:latin typeface="Cambria Math" panose="02040503050406030204" pitchFamily="18" charset="0"/>
                                </a:rPr>
                                <m:t>𝑗</m:t>
                              </m:r>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e>
                          </m:d>
                          <m:r>
                            <a:rPr lang="en-US" altLang="zh-CN" sz="2000" i="1" smtClean="0">
                              <a:solidFill>
                                <a:srgbClr val="00B050"/>
                              </a:solidFill>
                              <a:latin typeface="Cambria Math" panose="02040503050406030204" pitchFamily="18" charset="0"/>
                            </a:rPr>
                            <m:t>𝑃</m:t>
                          </m:r>
                          <m:d>
                            <m:dPr>
                              <m:ctrlPr>
                                <a:rPr lang="zh-CN" altLang="zh-CN" sz="2000" i="1">
                                  <a:solidFill>
                                    <a:srgbClr val="00B050"/>
                                  </a:solidFill>
                                  <a:latin typeface="Cambria Math" panose="02040503050406030204" pitchFamily="18" charset="0"/>
                                </a:rPr>
                              </m:ctrlPr>
                            </m:dPr>
                            <m:e>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+2</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𝑖</m:t>
                                  </m:r>
                                </m:e>
                                <m:sub>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m:t>
                                  </m:r>
                                  <m:r>
                                    <a:rPr lang="en-US" altLang="zh-CN" sz="2000" i="1">
                                      <a:solidFill>
                                        <a:srgbClr val="00B050"/>
                                      </a:solidFill>
                                      <a:latin typeface="Cambria Math" panose="02040503050406030204" pitchFamily="18" charset="0"/>
                                    </a:rPr>
                                    <m:t>𝑘</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𝑖</m:t>
                                  </m:r>
                                </m:e>
                                <m:sub>
                                  <m:r>
                                    <a:rPr lang="en-US" altLang="zh-CN" sz="2000" i="1">
                                      <a:solidFill>
                                        <a:srgbClr val="00B050"/>
                                      </a:solidFill>
                                      <a:latin typeface="Cambria Math" panose="02040503050406030204" pitchFamily="18" charset="0"/>
                                    </a:rPr>
                                    <m:t>𝑘</m:t>
                                  </m:r>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sub>
                              </m:sSub>
                              <m:r>
                                <a:rPr lang="en-US" altLang="zh-CN" sz="2000" i="1">
                                  <a:solidFill>
                                    <a:srgbClr val="00B050"/>
                                  </a:solidFill>
                                  <a:latin typeface="Cambria Math" panose="02040503050406030204" pitchFamily="18" charset="0"/>
                                </a:rPr>
                                <m:t>=</m:t>
                              </m:r>
                              <m:r>
                                <a:rPr lang="en-US" altLang="zh-CN" sz="2000" i="1">
                                  <a:solidFill>
                                    <a:srgbClr val="00B050"/>
                                  </a:solidFill>
                                  <a:latin typeface="Cambria Math" panose="02040503050406030204" pitchFamily="18" charset="0"/>
                                </a:rPr>
                                <m:t>𝑗</m:t>
                              </m:r>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r>
                                <a:rPr lang="en-US" altLang="zh-CN" sz="2000" i="1">
                                  <a:solidFill>
                                    <a:srgbClr val="00B050"/>
                                  </a:solidFill>
                                  <a:latin typeface="Cambria Math" panose="02040503050406030204" pitchFamily="18" charset="0"/>
                                </a:rPr>
                                <m:t>𝑖</m:t>
                              </m:r>
                            </m:e>
                          </m:d>
                        </m:num>
                        <m:den>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e>
                          </m:d>
                          <m:r>
                            <a:rPr lang="en-US" altLang="zh-CN" sz="2000" i="1" smtClean="0">
                              <a:solidFill>
                                <a:srgbClr val="00B050"/>
                              </a:solidFill>
                              <a:latin typeface="Cambria Math" panose="02040503050406030204" pitchFamily="18" charset="0"/>
                            </a:rPr>
                            <m:t>𝑃</m:t>
                          </m:r>
                          <m:d>
                            <m:dPr>
                              <m:ctrlPr>
                                <a:rPr lang="zh-CN" altLang="zh-CN" sz="2000" i="1">
                                  <a:solidFill>
                                    <a:srgbClr val="00B050"/>
                                  </a:solidFill>
                                  <a:latin typeface="Cambria Math" panose="02040503050406030204" pitchFamily="18" charset="0"/>
                                </a:rPr>
                              </m:ctrlPr>
                            </m:dPr>
                            <m:e>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+2</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𝑖</m:t>
                                  </m:r>
                                </m:e>
                                <m:sub>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m:t>
                                  </m:r>
                                  <m:r>
                                    <a:rPr lang="en-US" altLang="zh-CN" sz="2000" i="1">
                                      <a:solidFill>
                                        <a:srgbClr val="00B050"/>
                                      </a:solidFill>
                                      <a:latin typeface="Cambria Math" panose="02040503050406030204" pitchFamily="18" charset="0"/>
                                    </a:rPr>
                                    <m:t>𝑘</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𝑖</m:t>
                                  </m:r>
                                </m:e>
                                <m:sub>
                                  <m:r>
                                    <a:rPr lang="en-US" altLang="zh-CN" sz="2000" i="1">
                                      <a:solidFill>
                                        <a:srgbClr val="00B050"/>
                                      </a:solidFill>
                                      <a:latin typeface="Cambria Math" panose="02040503050406030204" pitchFamily="18" charset="0"/>
                                    </a:rPr>
                                    <m:t>𝑘</m:t>
                                  </m:r>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sSub>
                                <m:sSubPr>
                                  <m:ctrlPr>
                                    <a:rPr lang="zh-CN" altLang="zh-CN" sz="2000" i="1">
                                      <a:solidFill>
                                        <a:srgbClr val="00B050"/>
                                      </a:solidFill>
                                      <a:latin typeface="Cambria Math" panose="02040503050406030204" pitchFamily="18" charset="0"/>
                                    </a:rPr>
                                  </m:ctrlPr>
                                </m:sSubPr>
                                <m:e>
                                  <m:r>
                                    <a:rPr lang="en-US" altLang="zh-CN" sz="2000" i="1">
                                      <a:solidFill>
                                        <a:srgbClr val="00B050"/>
                                      </a:solidFill>
                                      <a:latin typeface="Cambria Math" panose="02040503050406030204" pitchFamily="18" charset="0"/>
                                    </a:rPr>
                                    <m:t>𝑋</m:t>
                                  </m:r>
                                </m:e>
                                <m:sub>
                                  <m:r>
                                    <a:rPr lang="en-US" altLang="zh-CN" sz="2000" i="1">
                                      <a:solidFill>
                                        <a:srgbClr val="00B050"/>
                                      </a:solidFill>
                                      <a:latin typeface="Cambria Math" panose="02040503050406030204" pitchFamily="18" charset="0"/>
                                    </a:rPr>
                                    <m:t>𝑚</m:t>
                                  </m:r>
                                  <m:r>
                                    <a:rPr lang="en-US" altLang="zh-CN" sz="2000" i="1">
                                      <a:solidFill>
                                        <a:srgbClr val="00B050"/>
                                      </a:solidFill>
                                      <a:latin typeface="Cambria Math" panose="02040503050406030204" pitchFamily="18" charset="0"/>
                                    </a:rPr>
                                    <m:t>+1</m:t>
                                  </m:r>
                                </m:sub>
                              </m:sSub>
                              <m:r>
                                <a:rPr lang="en-US" altLang="zh-CN" sz="2000" i="1">
                                  <a:solidFill>
                                    <a:srgbClr val="00B050"/>
                                  </a:solidFill>
                                  <a:latin typeface="Cambria Math" panose="02040503050406030204" pitchFamily="18" charset="0"/>
                                </a:rPr>
                                <m:t>=</m:t>
                              </m:r>
                              <m:r>
                                <a:rPr lang="en-US" altLang="zh-CN" sz="2000" i="1">
                                  <a:solidFill>
                                    <a:srgbClr val="00B050"/>
                                  </a:solidFill>
                                  <a:latin typeface="Cambria Math" panose="02040503050406030204" pitchFamily="18" charset="0"/>
                                </a:rPr>
                                <m:t>𝑖</m:t>
                              </m:r>
                            </m:e>
                          </m:d>
                        </m:den>
                      </m:f>
                    </m:oMath>
                    <m:oMath xmlns:m="http://schemas.openxmlformats.org/officeDocument/2006/math">
                      <m:r>
                        <m:rPr>
                          <m:aln/>
                        </m:rPr>
                        <a:rPr lang="en-US" altLang="zh-CN" sz="2000" i="1">
                          <a:latin typeface="Cambria Math" panose="02040503050406030204" pitchFamily="18" charset="0"/>
                        </a:rPr>
                        <m:t>=</m:t>
                      </m:r>
                      <m:f>
                        <m:fPr>
                          <m:ctrlPr>
                            <a:rPr lang="zh-CN" altLang="zh-CN" sz="2000" i="1">
                              <a:latin typeface="Cambria Math" panose="02040503050406030204" pitchFamily="18" charset="0"/>
                            </a:rPr>
                          </m:ctrlPr>
                        </m:fPr>
                        <m:num>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sub>
                              </m:sSub>
                              <m:r>
                                <a:rPr lang="en-US" altLang="zh-CN" sz="2000" i="1">
                                  <a:latin typeface="Cambria Math" panose="02040503050406030204" pitchFamily="18" charset="0"/>
                                </a:rPr>
                                <m:t>=</m:t>
                              </m:r>
                              <m:r>
                                <a:rPr lang="en-US" altLang="zh-CN" sz="2000" i="1">
                                  <a:latin typeface="Cambria Math" panose="02040503050406030204" pitchFamily="18" charset="0"/>
                                </a:rPr>
                                <m:t>𝑗</m:t>
                              </m:r>
                              <m:r>
                                <a:rPr lang="en-US" altLang="zh-CN" sz="2000" i="1">
                                  <a:latin typeface="Cambria Math" panose="02040503050406030204" pitchFamily="18" charset="0"/>
                                </a:rPr>
                                <m:t>,</m:t>
                              </m:r>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e>
                          </m:d>
                        </m:num>
                        <m:den>
                          <m:r>
                            <a:rPr lang="en-US" altLang="zh-CN" sz="2000" i="1">
                              <a:latin typeface="Cambria Math" panose="02040503050406030204" pitchFamily="18" charset="0"/>
                            </a:rPr>
                            <m:t>𝑃</m:t>
                          </m:r>
                          <m:d>
                            <m:dPr>
                              <m:ctrlPr>
                                <a:rPr lang="zh-CN" altLang="zh-CN" sz="2000" i="1">
                                  <a:latin typeface="Cambria Math" panose="02040503050406030204" pitchFamily="18" charset="0"/>
                                </a:rPr>
                              </m:ctrlPr>
                            </m:dPr>
                            <m:e>
                              <m:sSub>
                                <m:sSubPr>
                                  <m:ctrlPr>
                                    <a:rPr lang="zh-CN" altLang="zh-CN" sz="2000" i="1">
                                      <a:latin typeface="Cambria Math" panose="02040503050406030204" pitchFamily="18" charset="0"/>
                                    </a:rPr>
                                  </m:ctrlPr>
                                </m:sSubPr>
                                <m:e>
                                  <m:r>
                                    <a:rPr lang="en-US" altLang="zh-CN" sz="2000" i="1">
                                      <a:latin typeface="Cambria Math" panose="02040503050406030204" pitchFamily="18" charset="0"/>
                                    </a:rPr>
                                    <m:t>𝑋</m:t>
                                  </m:r>
                                </m:e>
                                <m:sub>
                                  <m:r>
                                    <a:rPr lang="en-US" altLang="zh-CN" sz="2000" i="1">
                                      <a:latin typeface="Cambria Math" panose="02040503050406030204" pitchFamily="18" charset="0"/>
                                    </a:rPr>
                                    <m:t>𝑚</m:t>
                                  </m:r>
                                  <m:r>
                                    <a:rPr lang="en-US" altLang="zh-CN" sz="2000" i="1">
                                      <a:latin typeface="Cambria Math" panose="02040503050406030204" pitchFamily="18" charset="0"/>
                                    </a:rPr>
                                    <m:t>+1</m:t>
                                  </m:r>
                                </m:sub>
                              </m:sSub>
                              <m:r>
                                <a:rPr lang="en-US" altLang="zh-CN" sz="2000" i="1">
                                  <a:latin typeface="Cambria Math" panose="02040503050406030204" pitchFamily="18" charset="0"/>
                                </a:rPr>
                                <m:t>=</m:t>
                              </m:r>
                              <m:r>
                                <a:rPr lang="en-US" altLang="zh-CN" sz="2000" i="1">
                                  <a:latin typeface="Cambria Math" panose="02040503050406030204" pitchFamily="18" charset="0"/>
                                </a:rPr>
                                <m:t>𝑖</m:t>
                              </m:r>
                            </m:e>
                          </m:d>
                        </m:den>
                      </m:f>
                    </m:oMath>
                    <m:oMath xmlns:m="http://schemas.openxmlformats.org/officeDocument/2006/math">
                      <m:r>
                        <m:rPr>
                          <m:aln/>
                        </m:rPr>
                        <a:rPr lang="en-US" altLang="zh-CN" sz="2000" i="1" smtClean="0">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𝑃</m:t>
                      </m:r>
                      <m:d>
                        <m:dPr>
                          <m:ctrlPr>
                            <a:rPr lang="zh-CN" altLang="zh-CN" sz="2000" i="1">
                              <a:solidFill>
                                <a:srgbClr val="FF0000"/>
                              </a:solidFill>
                              <a:latin typeface="Cambria Math" panose="02040503050406030204" pitchFamily="18" charset="0"/>
                            </a:rPr>
                          </m:ctrlPr>
                        </m:dPr>
                        <m:e>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sub>
                          </m:sSub>
                          <m:r>
                            <a:rPr lang="en-US" altLang="zh-CN" sz="2000" i="1">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𝑗</m:t>
                          </m:r>
                          <m:r>
                            <a:rPr lang="en-US" altLang="zh-CN" sz="2000" i="1">
                              <a:solidFill>
                                <a:srgbClr val="FF0000"/>
                              </a:solidFill>
                              <a:latin typeface="Cambria Math" panose="02040503050406030204" pitchFamily="18" charset="0"/>
                            </a:rPr>
                            <m:t>|</m:t>
                          </m:r>
                          <m:sSub>
                            <m:sSubPr>
                              <m:ctrlPr>
                                <a:rPr lang="zh-CN" altLang="zh-CN" sz="2000" i="1">
                                  <a:solidFill>
                                    <a:srgbClr val="FF0000"/>
                                  </a:solidFill>
                                  <a:latin typeface="Cambria Math" panose="02040503050406030204" pitchFamily="18" charset="0"/>
                                </a:rPr>
                              </m:ctrlPr>
                            </m:sSubPr>
                            <m:e>
                              <m:r>
                                <a:rPr lang="en-US" altLang="zh-CN" sz="2000" i="1">
                                  <a:solidFill>
                                    <a:srgbClr val="FF0000"/>
                                  </a:solidFill>
                                  <a:latin typeface="Cambria Math" panose="02040503050406030204" pitchFamily="18" charset="0"/>
                                </a:rPr>
                                <m:t>𝑋</m:t>
                              </m:r>
                            </m:e>
                            <m:sub>
                              <m:r>
                                <a:rPr lang="en-US" altLang="zh-CN" sz="2000" i="1">
                                  <a:solidFill>
                                    <a:srgbClr val="FF0000"/>
                                  </a:solidFill>
                                  <a:latin typeface="Cambria Math" panose="02040503050406030204" pitchFamily="18" charset="0"/>
                                </a:rPr>
                                <m:t>𝑚</m:t>
                              </m:r>
                              <m:r>
                                <a:rPr lang="en-US" altLang="zh-CN" sz="2000" i="1">
                                  <a:solidFill>
                                    <a:srgbClr val="FF0000"/>
                                  </a:solidFill>
                                  <a:latin typeface="Cambria Math" panose="02040503050406030204" pitchFamily="18" charset="0"/>
                                </a:rPr>
                                <m:t>+1</m:t>
                              </m:r>
                            </m:sub>
                          </m:sSub>
                          <m:r>
                            <a:rPr lang="en-US" altLang="zh-CN" sz="2000" i="1">
                              <a:solidFill>
                                <a:srgbClr val="FF0000"/>
                              </a:solidFill>
                              <a:latin typeface="Cambria Math" panose="02040503050406030204" pitchFamily="18" charset="0"/>
                            </a:rPr>
                            <m:t>=</m:t>
                          </m:r>
                          <m:r>
                            <a:rPr lang="en-US" altLang="zh-CN" sz="2000" i="1">
                              <a:solidFill>
                                <a:srgbClr val="FF0000"/>
                              </a:solidFill>
                              <a:latin typeface="Cambria Math" panose="02040503050406030204" pitchFamily="18" charset="0"/>
                            </a:rPr>
                            <m:t>𝑖</m:t>
                          </m:r>
                        </m:e>
                      </m:d>
                    </m:oMath>
                  </m:oMathPara>
                </a14:m>
                <a:endParaRPr lang="en-US" altLang="zh-CN" sz="2000" dirty="0" smtClean="0">
                  <a:sym typeface="Symbol" panose="05050102010706020507" pitchFamily="18" charset="2"/>
                </a:endParaRPr>
              </a:p>
              <a:p>
                <a:pPr marL="0" indent="0">
                  <a:buNone/>
                </a:pPr>
                <a:endParaRPr lang="en-US" altLang="zh-CN" sz="2000" dirty="0" smtClean="0">
                  <a:sym typeface="Symbol" panose="05050102010706020507" pitchFamily="18" charset="2"/>
                </a:endParaRPr>
              </a:p>
              <a:p>
                <a:pPr marL="0" indent="0">
                  <a:buNone/>
                </a:pPr>
                <a:r>
                  <a:rPr lang="en-US" altLang="zh-CN" dirty="0" smtClean="0">
                    <a:sym typeface="Symbol" panose="05050102010706020507" pitchFamily="18" charset="2"/>
                  </a:rPr>
                  <a:t>→ </a:t>
                </a:r>
                <a:r>
                  <a:rPr lang="en-US" altLang="zh-CN" dirty="0" smtClean="0">
                    <a:solidFill>
                      <a:srgbClr val="FF0000"/>
                    </a:solidFill>
                    <a:sym typeface="Symbol" panose="05050102010706020507" pitchFamily="18" charset="2"/>
                  </a:rPr>
                  <a:t>Markovian property also holds in the reverse direction</a:t>
                </a:r>
              </a:p>
            </p:txBody>
          </p:sp>
        </mc:Choice>
        <mc:Fallback xmlns="">
          <p:sp>
            <p:nvSpPr>
              <p:cNvPr id="2" name="内容占位符 1"/>
              <p:cNvSpPr>
                <a:spLocks noGrp="1" noRot="1" noChangeAspect="1" noMove="1" noResize="1" noEditPoints="1" noAdjustHandles="1" noChangeArrowheads="1" noChangeShapeType="1" noTextEdit="1"/>
              </p:cNvSpPr>
              <p:nvPr>
                <p:ph idx="1"/>
              </p:nvPr>
            </p:nvSpPr>
            <p:spPr>
              <a:blipFill rotWithShape="0">
                <a:blip r:embed="rId3"/>
                <a:stretch>
                  <a:fillRect l="-1111" t="-985"/>
                </a:stretch>
              </a:blipFill>
            </p:spPr>
            <p:txBody>
              <a:bodyPr/>
              <a:lstStyle/>
              <a:p>
                <a:r>
                  <a:rPr lang="zh-CN" altLang="en-US">
                    <a:noFill/>
                  </a:rPr>
                  <a:t> </a:t>
                </a:r>
              </a:p>
            </p:txBody>
          </p:sp>
        </mc:Fallback>
      </mc:AlternateContent>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en-US" altLang="zh-CN" dirty="0" smtClean="0"/>
              <a:t>Definition of Reversibility</a:t>
            </a:r>
            <a:endParaRPr lang="zh-CN" altLang="en-US" dirty="0"/>
          </a:p>
        </p:txBody>
      </p:sp>
      <p:sp>
        <p:nvSpPr>
          <p:cNvPr id="4" name="灯片编号占位符 3"/>
          <p:cNvSpPr>
            <a:spLocks noGrp="1"/>
          </p:cNvSpPr>
          <p:nvPr>
            <p:ph type="sldNum" sz="quarter" idx="10"/>
          </p:nvPr>
        </p:nvSpPr>
        <p:spPr/>
        <p:txBody>
          <a:bodyPr/>
          <a:lstStyle/>
          <a:p>
            <a:pPr>
              <a:defRPr/>
            </a:pPr>
            <a:fld id="{8E002F28-71A6-4468-B8DB-D78B04AC4AC8}" type="slidenum">
              <a:rPr lang="en-US" altLang="zh-CN" smtClean="0"/>
              <a:pPr>
                <a:defRPr/>
              </a:pPr>
              <a:t>4</a:t>
            </a:fld>
            <a:endParaRPr lang="en-US" dirty="0"/>
          </a:p>
        </p:txBody>
      </p:sp>
      <p:sp>
        <p:nvSpPr>
          <p:cNvPr id="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mc:AlternateContent xmlns:mc="http://schemas.openxmlformats.org/markup-compatibility/2006" xmlns:a14="http://schemas.microsoft.com/office/drawing/2010/main">
        <mc:Choice Requires="a14">
          <p:sp>
            <p:nvSpPr>
              <p:cNvPr id="2" name="内容占位符 1"/>
              <p:cNvSpPr>
                <a:spLocks noGrp="1"/>
              </p:cNvSpPr>
              <p:nvPr>
                <p:ph idx="1"/>
              </p:nvPr>
            </p:nvSpPr>
            <p:spPr/>
            <p:txBody>
              <a:bodyPr/>
              <a:lstStyle/>
              <a:p>
                <a14:m>
                  <m:oMath xmlns:m="http://schemas.openxmlformats.org/officeDocument/2006/math">
                    <m:sSubSup>
                      <m:sSubSupPr>
                        <m:ctrlPr>
                          <a:rPr lang="en-US" altLang="zh-CN" i="1" dirty="0" smtClean="0">
                            <a:latin typeface="Cambria Math" panose="02040503050406030204" pitchFamily="18" charset="0"/>
                          </a:rPr>
                        </m:ctrlPr>
                      </m:sSubSup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i="1" dirty="0">
                            <a:latin typeface="Cambria Math" panose="02040503050406030204" pitchFamily="18" charset="0"/>
                          </a:rPr>
                          <m:t>,</m:t>
                        </m:r>
                        <m:r>
                          <a:rPr lang="en-US" altLang="zh-CN" i="1" dirty="0">
                            <a:latin typeface="Cambria Math" panose="02040503050406030204" pitchFamily="18" charset="0"/>
                          </a:rPr>
                          <m:t>𝑗</m:t>
                        </m:r>
                      </m:sub>
                      <m:sup>
                        <m:r>
                          <a:rPr lang="en-US" altLang="zh-CN" i="1" dirty="0">
                            <a:latin typeface="Cambria Math" panose="02040503050406030204" pitchFamily="18" charset="0"/>
                          </a:rPr>
                          <m:t>∗</m:t>
                        </m:r>
                      </m:sup>
                    </m:sSubSup>
                    <m:r>
                      <a:rPr lang="en-US" altLang="zh-CN" i="1" dirty="0">
                        <a:latin typeface="Cambria Math" panose="02040503050406030204" pitchFamily="18" charset="0"/>
                      </a:rPr>
                      <m:t>≜</m:t>
                    </m:r>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𝑗</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e>
                    </m:d>
                  </m:oMath>
                </a14:m>
                <a:r>
                  <a:rPr lang="en-US" altLang="zh-CN" dirty="0" smtClean="0"/>
                  <a:t>:</a:t>
                </a:r>
                <a:r>
                  <a:rPr lang="zh-CN" altLang="en-US" dirty="0" smtClean="0"/>
                  <a:t> </a:t>
                </a:r>
                <a:r>
                  <a:rPr lang="en-US" altLang="zh-CN" dirty="0" smtClean="0"/>
                  <a:t>backward </a:t>
                </a:r>
                <a:r>
                  <a:rPr lang="en-US" altLang="zh-CN" dirty="0"/>
                  <a:t>transition probability</a:t>
                </a:r>
              </a:p>
              <a:p>
                <a:endParaRPr lang="en-US" altLang="zh-CN" dirty="0" smtClean="0"/>
              </a:p>
              <a:p>
                <a:r>
                  <a:rPr lang="en-US" altLang="zh-CN" dirty="0" smtClean="0"/>
                  <a:t>Definition</a:t>
                </a:r>
                <a:r>
                  <a:rPr lang="en-US" altLang="zh-CN" dirty="0"/>
                  <a:t>: A DTMC is time reversible if </a:t>
                </a:r>
                <a14:m>
                  <m:oMath xmlns:m="http://schemas.openxmlformats.org/officeDocument/2006/math">
                    <m:sSubSup>
                      <m:sSubSupPr>
                        <m:ctrlPr>
                          <a:rPr lang="en-US" altLang="zh-CN" i="1" dirty="0">
                            <a:latin typeface="Cambria Math" panose="02040503050406030204" pitchFamily="18" charset="0"/>
                          </a:rPr>
                        </m:ctrlPr>
                      </m:sSubSup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i="1" dirty="0">
                            <a:latin typeface="Cambria Math" panose="02040503050406030204" pitchFamily="18" charset="0"/>
                          </a:rPr>
                          <m:t>,</m:t>
                        </m:r>
                        <m:r>
                          <a:rPr lang="en-US" altLang="zh-CN" i="1" dirty="0">
                            <a:latin typeface="Cambria Math" panose="02040503050406030204" pitchFamily="18" charset="0"/>
                          </a:rPr>
                          <m:t>𝑗</m:t>
                        </m:r>
                      </m:sub>
                      <m:sup>
                        <m:r>
                          <a:rPr lang="en-US" altLang="zh-CN" i="1" dirty="0">
                            <a:latin typeface="Cambria Math" panose="02040503050406030204" pitchFamily="18" charset="0"/>
                          </a:rPr>
                          <m:t>∗</m:t>
                        </m:r>
                      </m:sup>
                    </m:sSubSup>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i="1" dirty="0">
                            <a:latin typeface="Cambria Math" panose="02040503050406030204" pitchFamily="18" charset="0"/>
                          </a:rPr>
                          <m:t>,</m:t>
                        </m:r>
                        <m:r>
                          <a:rPr lang="en-US" altLang="zh-CN" i="1" dirty="0">
                            <a:latin typeface="Cambria Math" panose="02040503050406030204" pitchFamily="18" charset="0"/>
                          </a:rPr>
                          <m:t>𝑗</m:t>
                        </m:r>
                      </m:sub>
                    </m:sSub>
                  </m:oMath>
                </a14:m>
                <a:r>
                  <a:rPr lang="en-US" altLang="zh-CN" dirty="0" smtClean="0"/>
                  <a:t>, where </a:t>
                </a:r>
                <a14:m>
                  <m:oMath xmlns:m="http://schemas.openxmlformats.org/officeDocument/2006/math">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i="1" dirty="0">
                            <a:latin typeface="Cambria Math" panose="02040503050406030204" pitchFamily="18" charset="0"/>
                          </a:rPr>
                          <m:t>,</m:t>
                        </m:r>
                        <m:r>
                          <a:rPr lang="en-US" altLang="zh-CN" i="1" dirty="0">
                            <a:latin typeface="Cambria Math" panose="02040503050406030204" pitchFamily="18" charset="0"/>
                          </a:rPr>
                          <m:t>𝑗</m:t>
                        </m:r>
                      </m:sub>
                    </m:sSub>
                    <m:r>
                      <a:rPr lang="en-US" altLang="zh-CN" i="1" dirty="0">
                        <a:latin typeface="Cambria Math" panose="02040503050406030204" pitchFamily="18" charset="0"/>
                      </a:rPr>
                      <m:t>≜</m:t>
                    </m:r>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b="0" i="1" smtClean="0">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𝑗</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𝑖</m:t>
                        </m:r>
                      </m:e>
                    </m:d>
                  </m:oMath>
                </a14:m>
                <a:r>
                  <a:rPr lang="en-US" altLang="zh-CN" dirty="0" smtClean="0"/>
                  <a:t> is forward transition probability</a:t>
                </a:r>
                <a:endParaRPr lang="en-US" altLang="zh-CN" dirty="0"/>
              </a:p>
              <a:p>
                <a:endParaRPr lang="zh-CN" altLang="en-US" dirty="0"/>
              </a:p>
            </p:txBody>
          </p:sp>
        </mc:Choice>
        <mc:Fallback xmlns="">
          <p:sp>
            <p:nvSpPr>
              <p:cNvPr id="2" name="内容占位符 1"/>
              <p:cNvSpPr>
                <a:spLocks noGrp="1" noRot="1" noChangeAspect="1" noMove="1" noResize="1" noEditPoints="1" noAdjustHandles="1" noChangeArrowheads="1" noChangeShapeType="1" noTextEdit="1"/>
              </p:cNvSpPr>
              <p:nvPr>
                <p:ph idx="1"/>
              </p:nvPr>
            </p:nvSpPr>
            <p:spPr>
              <a:blipFill rotWithShape="0">
                <a:blip r:embed="rId3"/>
                <a:stretch>
                  <a:fillRect l="-963" t="-985"/>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700179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Condition of Time-reversibility</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5</a:t>
            </a:fld>
            <a:endParaRPr lang="en-US" dirty="0"/>
          </a:p>
        </p:txBody>
      </p:sp>
      <mc:AlternateContent xmlns:mc="http://schemas.openxmlformats.org/markup-compatibility/2006">
        <mc:Choice xmlns:a14="http://schemas.microsoft.com/office/drawing/2010/main" Requires="a14">
          <p:sp>
            <p:nvSpPr>
              <p:cNvPr id="2" name="内容占位符 1"/>
              <p:cNvSpPr>
                <a:spLocks noGrp="1"/>
              </p:cNvSpPr>
              <p:nvPr>
                <p:ph idx="1"/>
              </p:nvPr>
            </p:nvSpPr>
            <p:spPr/>
            <p:txBody>
              <a:bodyPr/>
              <a:lstStyle/>
              <a:p>
                <a:pPr marL="0" indent="0">
                  <a:buNone/>
                </a:pPr>
                <a14:m>
                  <m:oMathPara xmlns:m="http://schemas.openxmlformats.org/officeDocument/2006/math">
                    <m:oMathParaPr>
                      <m:jc m:val="centerGroup"/>
                    </m:oMathParaPr>
                    <m:oMath xmlns:m="http://schemas.openxmlformats.org/officeDocument/2006/math">
                      <m:sSubSup>
                        <m:sSubSupPr>
                          <m:ctrlPr>
                            <a:rPr lang="zh-CN" altLang="zh-CN" i="1">
                              <a:latin typeface="Cambria Math" panose="02040503050406030204" pitchFamily="18" charset="0"/>
                            </a:rPr>
                          </m:ctrlPr>
                        </m:sSubSupPr>
                        <m:e>
                          <m:r>
                            <a:rPr lang="en-US" altLang="zh-CN" i="1">
                              <a:latin typeface="Cambria Math" panose="02040503050406030204" pitchFamily="18" charset="0"/>
                            </a:rPr>
                            <m:t>𝑃</m:t>
                          </m:r>
                        </m:e>
                        <m:sub>
                          <m:r>
                            <a:rPr lang="en-US" altLang="zh-CN" i="1">
                              <a:latin typeface="Cambria Math" panose="02040503050406030204" pitchFamily="18" charset="0"/>
                            </a:rPr>
                            <m:t>𝑖</m:t>
                          </m:r>
                          <m:r>
                            <a:rPr lang="en-US" altLang="zh-CN" b="0" i="1" smtClean="0">
                              <a:latin typeface="Cambria Math" panose="02040503050406030204" pitchFamily="18" charset="0"/>
                            </a:rPr>
                            <m:t>,</m:t>
                          </m:r>
                          <m:r>
                            <a:rPr lang="en-US" altLang="zh-CN" i="1">
                              <a:latin typeface="Cambria Math" panose="02040503050406030204" pitchFamily="18" charset="0"/>
                            </a:rPr>
                            <m:t>𝑗</m:t>
                          </m:r>
                        </m:sub>
                        <m:sup>
                          <m:r>
                            <a:rPr lang="en-US" altLang="zh-CN" i="1">
                              <a:latin typeface="Cambria Math" panose="02040503050406030204" pitchFamily="18" charset="0"/>
                            </a:rPr>
                            <m:t>∗</m:t>
                          </m:r>
                        </m:sup>
                      </m:sSubSup>
                      <m:r>
                        <m:rPr>
                          <m:aln/>
                        </m:rPr>
                        <a:rPr lang="en-US" altLang="zh-CN" i="1">
                          <a:latin typeface="Cambria Math" panose="02040503050406030204" pitchFamily="18" charset="0"/>
                        </a:rPr>
                        <m:t>=</m:t>
                      </m:r>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𝑗</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e>
                      </m:d>
                    </m:oMath>
                    <m:oMath xmlns:m="http://schemas.openxmlformats.org/officeDocument/2006/math">
                      <m:r>
                        <m:rPr>
                          <m:aln/>
                        </m:rPr>
                        <a:rPr lang="en-US" altLang="zh-CN" i="1">
                          <a:latin typeface="Cambria Math" panose="02040503050406030204" pitchFamily="18" charset="0"/>
                        </a:rPr>
                        <m:t>=</m:t>
                      </m:r>
                      <m:f>
                        <m:fPr>
                          <m:ctrlPr>
                            <a:rPr lang="zh-CN" altLang="zh-CN" i="1">
                              <a:latin typeface="Cambria Math" panose="02040503050406030204" pitchFamily="18" charset="0"/>
                            </a:rPr>
                          </m:ctrlPr>
                        </m:fPr>
                        <m:num>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𝑗</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e>
                          </m:d>
                        </m:num>
                        <m:den>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e>
                          </m:d>
                        </m:den>
                      </m:f>
                    </m:oMath>
                    <m:oMath xmlns:m="http://schemas.openxmlformats.org/officeDocument/2006/math">
                      <m:r>
                        <m:rPr>
                          <m:aln/>
                        </m:rPr>
                        <a:rPr lang="en-US" altLang="zh-CN">
                          <a:latin typeface="Cambria Math" panose="02040503050406030204" pitchFamily="18" charset="0"/>
                        </a:rPr>
                        <m:t>=</m:t>
                      </m:r>
                      <m:f>
                        <m:fPr>
                          <m:ctrlPr>
                            <a:rPr lang="zh-CN" altLang="zh-CN" i="1">
                              <a:latin typeface="Cambria Math" panose="02040503050406030204" pitchFamily="18" charset="0"/>
                            </a:rPr>
                          </m:ctrlPr>
                        </m:fPr>
                        <m:num>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r>
                                <a:rPr lang="en-US" altLang="zh-CN" i="1">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𝑗</m:t>
                              </m:r>
                            </m:e>
                          </m:d>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sub>
                              </m:sSub>
                              <m:r>
                                <a:rPr lang="en-US" altLang="zh-CN" i="1">
                                  <a:latin typeface="Cambria Math" panose="02040503050406030204" pitchFamily="18" charset="0"/>
                                </a:rPr>
                                <m:t>=</m:t>
                              </m:r>
                              <m:r>
                                <a:rPr lang="en-US" altLang="zh-CN" i="1">
                                  <a:latin typeface="Cambria Math" panose="02040503050406030204" pitchFamily="18" charset="0"/>
                                </a:rPr>
                                <m:t>𝑗</m:t>
                              </m:r>
                            </m:e>
                          </m:d>
                        </m:num>
                        <m:den>
                          <m:r>
                            <a:rPr lang="en-US" altLang="zh-CN" i="1">
                              <a:latin typeface="Cambria Math" panose="02040503050406030204" pitchFamily="18" charset="0"/>
                            </a:rPr>
                            <m:t>𝑃</m:t>
                          </m:r>
                          <m:d>
                            <m:dPr>
                              <m:ctrlPr>
                                <a:rPr lang="zh-CN" altLang="zh-CN" i="1">
                                  <a:latin typeface="Cambria Math" panose="02040503050406030204" pitchFamily="18" charset="0"/>
                                </a:rPr>
                              </m:ctrlPr>
                            </m:dPr>
                            <m:e>
                              <m:sSub>
                                <m:sSubPr>
                                  <m:ctrlPr>
                                    <a:rPr lang="zh-CN" altLang="zh-CN" i="1">
                                      <a:latin typeface="Cambria Math" panose="02040503050406030204" pitchFamily="18" charset="0"/>
                                    </a:rPr>
                                  </m:ctrlPr>
                                </m:sSubPr>
                                <m:e>
                                  <m:r>
                                    <a:rPr lang="en-US" altLang="zh-CN" i="1">
                                      <a:latin typeface="Cambria Math" panose="02040503050406030204" pitchFamily="18" charset="0"/>
                                    </a:rPr>
                                    <m:t>𝑋</m:t>
                                  </m:r>
                                </m:e>
                                <m:sub>
                                  <m:r>
                                    <a:rPr lang="en-US" altLang="zh-CN" i="1">
                                      <a:latin typeface="Cambria Math" panose="02040503050406030204" pitchFamily="18" charset="0"/>
                                    </a:rPr>
                                    <m:t>𝑚</m:t>
                                  </m:r>
                                  <m:r>
                                    <a:rPr lang="en-US" altLang="zh-CN" i="1">
                                      <a:latin typeface="Cambria Math" panose="02040503050406030204" pitchFamily="18" charset="0"/>
                                    </a:rPr>
                                    <m:t>+1</m:t>
                                  </m:r>
                                </m:sub>
                              </m:sSub>
                              <m:r>
                                <a:rPr lang="en-US" altLang="zh-CN" i="1">
                                  <a:latin typeface="Cambria Math" panose="02040503050406030204" pitchFamily="18" charset="0"/>
                                </a:rPr>
                                <m:t>=</m:t>
                              </m:r>
                              <m:r>
                                <a:rPr lang="en-US" altLang="zh-CN" i="1">
                                  <a:latin typeface="Cambria Math" panose="02040503050406030204" pitchFamily="18" charset="0"/>
                                </a:rPr>
                                <m:t>𝑖</m:t>
                              </m:r>
                            </m:e>
                          </m:d>
                        </m:den>
                      </m:f>
                    </m:oMath>
                    <m:oMath xmlns:m="http://schemas.openxmlformats.org/officeDocument/2006/math">
                      <m:r>
                        <m:rPr>
                          <m:aln/>
                        </m:rPr>
                        <a:rPr lang="en-US" altLang="zh-CN" i="1">
                          <a:latin typeface="Cambria Math" panose="02040503050406030204" pitchFamily="18" charset="0"/>
                        </a:rPr>
                        <m:t>=</m:t>
                      </m:r>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i="1">
                                  <a:latin typeface="Cambria Math" panose="02040503050406030204" pitchFamily="18" charset="0"/>
                                </a:rPr>
                                <m:t>𝑗</m:t>
                              </m:r>
                            </m:sub>
                          </m:sSub>
                        </m:num>
                        <m:den>
                          <m:sSub>
                            <m:sSubPr>
                              <m:ctrlPr>
                                <a:rPr lang="zh-CN" altLang="zh-CN" i="1">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i="1">
                                  <a:latin typeface="Cambria Math" panose="02040503050406030204" pitchFamily="18" charset="0"/>
                                </a:rPr>
                                <m:t>𝑖</m:t>
                              </m:r>
                            </m:sub>
                          </m:sSub>
                        </m:den>
                      </m:f>
                      <m:sSub>
                        <m:sSubPr>
                          <m:ctrlPr>
                            <a:rPr lang="zh-CN" altLang="zh-CN" i="1">
                              <a:latin typeface="Cambria Math" panose="02040503050406030204" pitchFamily="18" charset="0"/>
                            </a:rPr>
                          </m:ctrlPr>
                        </m:sSubPr>
                        <m:e>
                          <m:r>
                            <a:rPr lang="en-US" altLang="zh-CN" i="1">
                              <a:latin typeface="Cambria Math" panose="02040503050406030204" pitchFamily="18" charset="0"/>
                            </a:rPr>
                            <m:t>𝑃</m:t>
                          </m:r>
                        </m:e>
                        <m:sub>
                          <m:r>
                            <a:rPr lang="en-US" altLang="zh-CN" i="1">
                              <a:latin typeface="Cambria Math" panose="02040503050406030204" pitchFamily="18" charset="0"/>
                            </a:rPr>
                            <m:t>𝑗</m:t>
                          </m:r>
                          <m:r>
                            <a:rPr lang="en-US" altLang="zh-CN" b="0" i="1" smtClean="0">
                              <a:latin typeface="Cambria Math" panose="02040503050406030204" pitchFamily="18" charset="0"/>
                            </a:rPr>
                            <m:t>,</m:t>
                          </m:r>
                          <m:r>
                            <a:rPr lang="en-US" altLang="zh-CN" i="1">
                              <a:latin typeface="Cambria Math" panose="02040503050406030204" pitchFamily="18" charset="0"/>
                            </a:rPr>
                            <m:t>𝑖</m:t>
                          </m:r>
                        </m:sub>
                      </m:sSub>
                    </m:oMath>
                  </m:oMathPara>
                </a14:m>
                <a:endParaRPr lang="en-US" altLang="zh-CN" dirty="0"/>
              </a:p>
              <a:p>
                <a:pPr marL="0" indent="0">
                  <a:buNone/>
                </a:pPr>
                <a:endParaRPr lang="en-US" altLang="zh-CN" dirty="0" smtClean="0"/>
              </a:p>
              <a:p>
                <a:pPr marL="0" indent="0">
                  <a:buNone/>
                </a:pPr>
                <a:r>
                  <a:rPr lang="en-US" altLang="zh-CN" dirty="0" smtClean="0"/>
                  <a:t>Thus, </a:t>
                </a:r>
                <a:r>
                  <a:rPr lang="en-US" altLang="zh-CN" dirty="0" smtClean="0"/>
                  <a:t>a </a:t>
                </a:r>
                <a:r>
                  <a:rPr lang="en-US" altLang="zh-CN" dirty="0" smtClean="0"/>
                  <a:t>DTMC is time reversible </a:t>
                </a:r>
                <a:r>
                  <a:rPr lang="en-US" altLang="zh-CN" dirty="0" smtClean="0"/>
                  <a:t>i</a:t>
                </a:r>
                <a:r>
                  <a:rPr lang="en-US" altLang="zh-CN" dirty="0" smtClean="0"/>
                  <a:t>f and only if</a:t>
                </a:r>
                <a:r>
                  <a:rPr lang="en-US" altLang="zh-CN" dirty="0" smtClean="0"/>
                  <a:t> </a:t>
                </a:r>
                <a:r>
                  <a:rPr lang="en-US" altLang="zh-CN" dirty="0" smtClean="0"/>
                  <a:t>the </a:t>
                </a:r>
                <a:r>
                  <a:rPr lang="en-US" altLang="zh-CN" dirty="0" smtClean="0">
                    <a:solidFill>
                      <a:srgbClr val="FF0000"/>
                    </a:solidFill>
                  </a:rPr>
                  <a:t>detailed balance equation</a:t>
                </a:r>
                <a:r>
                  <a:rPr lang="en-US" altLang="zh-CN" dirty="0" smtClean="0"/>
                  <a:t> holds</a:t>
                </a:r>
              </a:p>
              <a:p>
                <a:pPr marL="0" indent="0" algn="ctr">
                  <a:buNone/>
                </a:pPr>
                <a14:m>
                  <m:oMathPara xmlns:m="http://schemas.openxmlformats.org/officeDocument/2006/math">
                    <m:oMathParaPr>
                      <m:jc m:val="centerGroup"/>
                    </m:oMathParaPr>
                    <m:oMath xmlns:m="http://schemas.openxmlformats.org/officeDocument/2006/math">
                      <m:sSubSup>
                        <m:sSubSupPr>
                          <m:ctrlPr>
                            <a:rPr lang="en-US" altLang="zh-CN" i="1" dirty="0">
                              <a:latin typeface="Cambria Math" panose="02040503050406030204" pitchFamily="18" charset="0"/>
                            </a:rPr>
                          </m:ctrlPr>
                        </m:sSubSup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b="0" i="1" dirty="0" smtClean="0">
                              <a:latin typeface="Cambria Math" panose="02040503050406030204" pitchFamily="18" charset="0"/>
                            </a:rPr>
                            <m:t>,</m:t>
                          </m:r>
                          <m:r>
                            <a:rPr lang="en-US" altLang="zh-CN" i="1" dirty="0">
                              <a:latin typeface="Cambria Math" panose="02040503050406030204" pitchFamily="18" charset="0"/>
                            </a:rPr>
                            <m:t>𝑗</m:t>
                          </m:r>
                        </m:sub>
                        <m:sup>
                          <m:r>
                            <a:rPr lang="en-US" altLang="zh-CN" i="1" dirty="0">
                              <a:latin typeface="Cambria Math" panose="02040503050406030204" pitchFamily="18" charset="0"/>
                            </a:rPr>
                            <m:t>∗</m:t>
                          </m:r>
                        </m:sup>
                      </m:sSubSup>
                      <m:r>
                        <m:rPr>
                          <m:aln/>
                        </m:rPr>
                        <a:rPr lang="en-US" altLang="zh-CN" i="1">
                          <a:latin typeface="Cambria Math" panose="02040503050406030204" pitchFamily="18" charset="0"/>
                        </a:rPr>
                        <m:t>=</m:t>
                      </m:r>
                      <m:f>
                        <m:fPr>
                          <m:ctrlPr>
                            <a:rPr lang="zh-CN" altLang="zh-CN" i="1">
                              <a:latin typeface="Cambria Math" panose="02040503050406030204" pitchFamily="18" charset="0"/>
                            </a:rPr>
                          </m:ctrlPr>
                        </m:fPr>
                        <m:num>
                          <m:sSub>
                            <m:sSubPr>
                              <m:ctrlPr>
                                <a:rPr lang="zh-CN" altLang="zh-CN" i="1">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i="1">
                                  <a:latin typeface="Cambria Math" panose="02040503050406030204" pitchFamily="18" charset="0"/>
                                </a:rPr>
                                <m:t>𝑗</m:t>
                              </m:r>
                            </m:sub>
                          </m:sSub>
                        </m:num>
                        <m:den>
                          <m:sSub>
                            <m:sSubPr>
                              <m:ctrlPr>
                                <a:rPr lang="zh-CN" altLang="zh-CN" i="1">
                                  <a:latin typeface="Cambria Math" panose="02040503050406030204" pitchFamily="18" charset="0"/>
                                </a:rPr>
                              </m:ctrlPr>
                            </m:sSubPr>
                            <m:e>
                              <m:r>
                                <a:rPr lang="en-US" altLang="zh-CN" b="0" i="1" smtClean="0">
                                  <a:latin typeface="Cambria Math" panose="02040503050406030204" pitchFamily="18" charset="0"/>
                                </a:rPr>
                                <m:t>𝑝</m:t>
                              </m:r>
                            </m:e>
                            <m:sub>
                              <m:r>
                                <a:rPr lang="en-US" altLang="zh-CN" i="1">
                                  <a:latin typeface="Cambria Math" panose="02040503050406030204" pitchFamily="18" charset="0"/>
                                </a:rPr>
                                <m:t>𝑖</m:t>
                              </m:r>
                            </m:sub>
                          </m:sSub>
                        </m:den>
                      </m:f>
                      <m:sSub>
                        <m:sSubPr>
                          <m:ctrlPr>
                            <a:rPr lang="zh-CN" altLang="zh-CN" i="1">
                              <a:latin typeface="Cambria Math" panose="02040503050406030204" pitchFamily="18" charset="0"/>
                            </a:rPr>
                          </m:ctrlPr>
                        </m:sSubPr>
                        <m:e>
                          <m:r>
                            <a:rPr lang="en-US" altLang="zh-CN" i="1">
                              <a:latin typeface="Cambria Math" panose="02040503050406030204" pitchFamily="18" charset="0"/>
                            </a:rPr>
                            <m:t>𝑃</m:t>
                          </m:r>
                        </m:e>
                        <m:sub>
                          <m:r>
                            <a:rPr lang="en-US" altLang="zh-CN" i="1">
                              <a:latin typeface="Cambria Math" panose="02040503050406030204" pitchFamily="18" charset="0"/>
                            </a:rPr>
                            <m:t>𝑗</m:t>
                          </m:r>
                          <m:r>
                            <a:rPr lang="en-US" altLang="zh-CN" b="0" i="1" smtClean="0">
                              <a:latin typeface="Cambria Math" panose="02040503050406030204" pitchFamily="18" charset="0"/>
                            </a:rPr>
                            <m:t>,</m:t>
                          </m:r>
                          <m:r>
                            <a:rPr lang="en-US" altLang="zh-CN" i="1">
                              <a:latin typeface="Cambria Math" panose="02040503050406030204" pitchFamily="18" charset="0"/>
                            </a:rPr>
                            <m:t>𝑖</m:t>
                          </m:r>
                        </m:sub>
                      </m:sSub>
                      <m:r>
                        <a:rPr lang="en-US" altLang="zh-CN" i="1" dirty="0">
                          <a:latin typeface="Cambria Math" panose="02040503050406030204" pitchFamily="18" charset="0"/>
                        </a:rPr>
                        <m:t>=</m:t>
                      </m:r>
                      <m:sSub>
                        <m:sSubPr>
                          <m:ctrlPr>
                            <a:rPr lang="en-US" altLang="zh-CN" i="1" dirty="0">
                              <a:latin typeface="Cambria Math" panose="02040503050406030204" pitchFamily="18" charset="0"/>
                            </a:rPr>
                          </m:ctrlPr>
                        </m:sSubPr>
                        <m:e>
                          <m:r>
                            <a:rPr lang="en-US" altLang="zh-CN" i="1" dirty="0">
                              <a:latin typeface="Cambria Math" panose="02040503050406030204" pitchFamily="18" charset="0"/>
                            </a:rPr>
                            <m:t>𝑃</m:t>
                          </m:r>
                        </m:e>
                        <m:sub>
                          <m:r>
                            <a:rPr lang="en-US" altLang="zh-CN" i="1" dirty="0">
                              <a:latin typeface="Cambria Math" panose="02040503050406030204" pitchFamily="18" charset="0"/>
                            </a:rPr>
                            <m:t>𝑖</m:t>
                          </m:r>
                          <m:r>
                            <a:rPr lang="en-US" altLang="zh-CN" b="0" i="1" dirty="0" smtClean="0">
                              <a:latin typeface="Cambria Math" panose="02040503050406030204" pitchFamily="18" charset="0"/>
                            </a:rPr>
                            <m:t>,</m:t>
                          </m:r>
                          <m:r>
                            <a:rPr lang="en-US" altLang="zh-CN" i="1" dirty="0">
                              <a:latin typeface="Cambria Math" panose="02040503050406030204" pitchFamily="18" charset="0"/>
                            </a:rPr>
                            <m:t>𝑗</m:t>
                          </m:r>
                        </m:sub>
                      </m:sSub>
                      <m:r>
                        <a:rPr lang="en-US" altLang="zh-CN" b="0" i="1" dirty="0" smtClean="0">
                          <a:latin typeface="Cambria Math" panose="02040503050406030204" pitchFamily="18" charset="0"/>
                        </a:rPr>
                        <m:t>→</m:t>
                      </m:r>
                      <m:sSub>
                        <m:sSubPr>
                          <m:ctrlPr>
                            <a:rPr lang="en-US" altLang="zh-CN" b="0" i="1" dirty="0" smtClean="0">
                              <a:solidFill>
                                <a:srgbClr val="FF0000"/>
                              </a:solidFill>
                              <a:latin typeface="Cambria Math" panose="02040503050406030204" pitchFamily="18" charset="0"/>
                            </a:rPr>
                          </m:ctrlPr>
                        </m:sSubPr>
                        <m:e>
                          <m:r>
                            <a:rPr lang="en-US" altLang="zh-CN" b="0" i="1" dirty="0" smtClean="0">
                              <a:solidFill>
                                <a:srgbClr val="FF0000"/>
                              </a:solidFill>
                              <a:latin typeface="Cambria Math" panose="02040503050406030204" pitchFamily="18" charset="0"/>
                            </a:rPr>
                            <m:t>𝑝</m:t>
                          </m:r>
                        </m:e>
                        <m:sub>
                          <m:r>
                            <a:rPr lang="en-US" altLang="zh-CN" b="0" i="1" dirty="0" smtClean="0">
                              <a:solidFill>
                                <a:srgbClr val="FF0000"/>
                              </a:solidFill>
                              <a:latin typeface="Cambria Math" panose="02040503050406030204" pitchFamily="18" charset="0"/>
                            </a:rPr>
                            <m:t>𝑖</m:t>
                          </m:r>
                        </m:sub>
                      </m:sSub>
                      <m:sSub>
                        <m:sSubPr>
                          <m:ctrlPr>
                            <a:rPr lang="en-US" altLang="zh-CN" b="0" i="1" dirty="0" smtClean="0">
                              <a:solidFill>
                                <a:srgbClr val="FF0000"/>
                              </a:solidFill>
                              <a:latin typeface="Cambria Math" panose="02040503050406030204" pitchFamily="18" charset="0"/>
                            </a:rPr>
                          </m:ctrlPr>
                        </m:sSubPr>
                        <m:e>
                          <m:r>
                            <a:rPr lang="en-US" altLang="zh-CN" b="0" i="1" dirty="0" smtClean="0">
                              <a:solidFill>
                                <a:srgbClr val="FF0000"/>
                              </a:solidFill>
                              <a:latin typeface="Cambria Math" panose="02040503050406030204" pitchFamily="18" charset="0"/>
                            </a:rPr>
                            <m:t>𝑃</m:t>
                          </m:r>
                        </m:e>
                        <m:sub>
                          <m:r>
                            <a:rPr lang="en-US" altLang="zh-CN" b="0" i="1" dirty="0" smtClean="0">
                              <a:solidFill>
                                <a:srgbClr val="FF0000"/>
                              </a:solidFill>
                              <a:latin typeface="Cambria Math" panose="02040503050406030204" pitchFamily="18" charset="0"/>
                            </a:rPr>
                            <m:t>𝑖</m:t>
                          </m:r>
                          <m:r>
                            <a:rPr lang="en-US" altLang="zh-CN" b="0" i="1" dirty="0" smtClean="0">
                              <a:solidFill>
                                <a:srgbClr val="FF0000"/>
                              </a:solidFill>
                              <a:latin typeface="Cambria Math" panose="02040503050406030204" pitchFamily="18" charset="0"/>
                            </a:rPr>
                            <m:t>,</m:t>
                          </m:r>
                          <m:r>
                            <a:rPr lang="en-US" altLang="zh-CN" b="0" i="1" dirty="0" smtClean="0">
                              <a:solidFill>
                                <a:srgbClr val="FF0000"/>
                              </a:solidFill>
                              <a:latin typeface="Cambria Math" panose="02040503050406030204" pitchFamily="18" charset="0"/>
                            </a:rPr>
                            <m:t>𝑗</m:t>
                          </m:r>
                        </m:sub>
                      </m:sSub>
                      <m:r>
                        <a:rPr lang="en-US" altLang="zh-CN" b="0" i="1" dirty="0" smtClean="0">
                          <a:solidFill>
                            <a:srgbClr val="FF0000"/>
                          </a:solidFill>
                          <a:latin typeface="Cambria Math" panose="02040503050406030204" pitchFamily="18" charset="0"/>
                        </a:rPr>
                        <m:t>=</m:t>
                      </m:r>
                      <m:sSub>
                        <m:sSubPr>
                          <m:ctrlPr>
                            <a:rPr lang="en-US" altLang="zh-CN" b="0" i="1" dirty="0" smtClean="0">
                              <a:solidFill>
                                <a:srgbClr val="FF0000"/>
                              </a:solidFill>
                              <a:latin typeface="Cambria Math" panose="02040503050406030204" pitchFamily="18" charset="0"/>
                            </a:rPr>
                          </m:ctrlPr>
                        </m:sSubPr>
                        <m:e>
                          <m:r>
                            <a:rPr lang="en-US" altLang="zh-CN" b="0" i="1" dirty="0" smtClean="0">
                              <a:solidFill>
                                <a:srgbClr val="FF0000"/>
                              </a:solidFill>
                              <a:latin typeface="Cambria Math" panose="02040503050406030204" pitchFamily="18" charset="0"/>
                            </a:rPr>
                            <m:t>𝑝</m:t>
                          </m:r>
                        </m:e>
                        <m:sub>
                          <m:r>
                            <a:rPr lang="en-US" altLang="zh-CN" b="0" i="1" dirty="0" smtClean="0">
                              <a:solidFill>
                                <a:srgbClr val="FF0000"/>
                              </a:solidFill>
                              <a:latin typeface="Cambria Math" panose="02040503050406030204" pitchFamily="18" charset="0"/>
                            </a:rPr>
                            <m:t>𝑗</m:t>
                          </m:r>
                        </m:sub>
                      </m:sSub>
                      <m:sSub>
                        <m:sSubPr>
                          <m:ctrlPr>
                            <a:rPr lang="en-US" altLang="zh-CN" b="0" i="1" dirty="0" smtClean="0">
                              <a:solidFill>
                                <a:srgbClr val="FF0000"/>
                              </a:solidFill>
                              <a:latin typeface="Cambria Math" panose="02040503050406030204" pitchFamily="18" charset="0"/>
                            </a:rPr>
                          </m:ctrlPr>
                        </m:sSubPr>
                        <m:e>
                          <m:r>
                            <a:rPr lang="en-US" altLang="zh-CN" b="0" i="1" dirty="0" smtClean="0">
                              <a:solidFill>
                                <a:srgbClr val="FF0000"/>
                              </a:solidFill>
                              <a:latin typeface="Cambria Math" panose="02040503050406030204" pitchFamily="18" charset="0"/>
                            </a:rPr>
                            <m:t>𝑃</m:t>
                          </m:r>
                        </m:e>
                        <m:sub>
                          <m:r>
                            <a:rPr lang="en-US" altLang="zh-CN" b="0" i="1" dirty="0" smtClean="0">
                              <a:solidFill>
                                <a:srgbClr val="FF0000"/>
                              </a:solidFill>
                              <a:latin typeface="Cambria Math" panose="02040503050406030204" pitchFamily="18" charset="0"/>
                            </a:rPr>
                            <m:t>𝑗</m:t>
                          </m:r>
                          <m:r>
                            <a:rPr lang="en-US" altLang="zh-CN" b="0" i="1" dirty="0" smtClean="0">
                              <a:solidFill>
                                <a:srgbClr val="FF0000"/>
                              </a:solidFill>
                              <a:latin typeface="Cambria Math" panose="02040503050406030204" pitchFamily="18" charset="0"/>
                            </a:rPr>
                            <m:t>,</m:t>
                          </m:r>
                          <m:r>
                            <a:rPr lang="en-US" altLang="zh-CN" b="0" i="1" dirty="0" smtClean="0">
                              <a:solidFill>
                                <a:srgbClr val="FF0000"/>
                              </a:solidFill>
                              <a:latin typeface="Cambria Math" panose="02040503050406030204" pitchFamily="18" charset="0"/>
                            </a:rPr>
                            <m:t>𝑖</m:t>
                          </m:r>
                        </m:sub>
                      </m:sSub>
                    </m:oMath>
                  </m:oMathPara>
                </a14:m>
                <a:endParaRPr lang="zh-CN" altLang="en-US" dirty="0">
                  <a:solidFill>
                    <a:schemeClr val="tx1"/>
                  </a:solidFill>
                </a:endParaRPr>
              </a:p>
            </p:txBody>
          </p:sp>
        </mc:Choice>
        <mc:Fallback>
          <p:sp>
            <p:nvSpPr>
              <p:cNvPr id="2" name="内容占位符 1"/>
              <p:cNvSpPr>
                <a:spLocks noGrp="1" noRot="1" noChangeAspect="1" noMove="1" noResize="1" noEditPoints="1" noAdjustHandles="1" noChangeArrowheads="1" noChangeShapeType="1" noTextEdit="1"/>
              </p:cNvSpPr>
              <p:nvPr>
                <p:ph idx="1"/>
              </p:nvPr>
            </p:nvSpPr>
            <p:spPr>
              <a:blipFill rotWithShape="0">
                <a:blip r:embed="rId2"/>
                <a:stretch>
                  <a:fillRect l="-1111"/>
                </a:stretch>
              </a:blipFill>
            </p:spPr>
            <p:txBody>
              <a:bodyPr/>
              <a:lstStyle/>
              <a:p>
                <a:r>
                  <a:rPr lang="zh-CN" altLang="en-US">
                    <a:noFill/>
                  </a:rPr>
                  <a:t> </a:t>
                </a:r>
              </a:p>
            </p:txBody>
          </p:sp>
        </mc:Fallback>
      </mc:AlternateContent>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lstStyle/>
          <a:p>
            <a:r>
              <a:rPr lang="en-US" altLang="zh-CN" dirty="0" smtClean="0"/>
              <a:t>Recall: M/M/x Systems</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6</a:t>
            </a:fld>
            <a:endParaRPr lang="en-US" dirty="0"/>
          </a:p>
        </p:txBody>
      </p:sp>
      <mc:AlternateContent xmlns:mc="http://schemas.openxmlformats.org/markup-compatibility/2006" xmlns:a14="http://schemas.microsoft.com/office/drawing/2010/main">
        <mc:Choice Requires="a14">
          <p:sp>
            <p:nvSpPr>
              <p:cNvPr id="2" name="内容占位符 1"/>
              <p:cNvSpPr>
                <a:spLocks noGrp="1"/>
              </p:cNvSpPr>
              <p:nvPr>
                <p:ph idx="1"/>
              </p:nvPr>
            </p:nvSpPr>
            <p:spPr/>
            <p:txBody>
              <a:bodyPr/>
              <a:lstStyle/>
              <a:p>
                <a:r>
                  <a:rPr lang="en-US" altLang="zh-CN" b="1" dirty="0" smtClean="0"/>
                  <a:t>M/M/1</a:t>
                </a:r>
              </a:p>
              <a:p>
                <a:pPr lvl="1"/>
                <a14:m>
                  <m:oMath xmlns:m="http://schemas.openxmlformats.org/officeDocument/2006/math">
                    <m:r>
                      <a:rPr lang="zh-CN" altLang="en-US" sz="2400" i="1" dirty="0" smtClean="0">
                        <a:solidFill>
                          <a:schemeClr val="tx1"/>
                        </a:solidFill>
                        <a:latin typeface="Cambria Math" panose="02040503050406030204" pitchFamily="18" charset="0"/>
                        <a:sym typeface="Wingdings" pitchFamily="2" charset="2"/>
                      </a:rPr>
                      <m:t>𝜆</m:t>
                    </m:r>
                    <m:sSub>
                      <m:sSubPr>
                        <m:ctrlPr>
                          <a:rPr lang="en-US" altLang="zh-CN" sz="2400" i="1" dirty="0">
                            <a:solidFill>
                              <a:schemeClr val="tx1"/>
                            </a:solidFill>
                            <a:latin typeface="Cambria Math" panose="02040503050406030204" pitchFamily="18" charset="0"/>
                            <a:sym typeface="Wingdings" pitchFamily="2" charset="2"/>
                          </a:rPr>
                        </m:ctrlPr>
                      </m:sSubPr>
                      <m:e>
                        <m:r>
                          <a:rPr lang="en-US" altLang="zh-CN" sz="2400" i="1" dirty="0">
                            <a:solidFill>
                              <a:schemeClr val="tx1"/>
                            </a:solidFill>
                            <a:latin typeface="Cambria Math" panose="02040503050406030204" pitchFamily="18" charset="0"/>
                            <a:sym typeface="Wingdings" pitchFamily="2" charset="2"/>
                          </a:rPr>
                          <m:t>𝑝</m:t>
                        </m:r>
                      </m:e>
                      <m:sub>
                        <m:r>
                          <a:rPr lang="en-US" altLang="zh-CN" sz="2400" i="1" dirty="0">
                            <a:solidFill>
                              <a:schemeClr val="tx1"/>
                            </a:solidFill>
                            <a:latin typeface="Cambria Math" panose="02040503050406030204" pitchFamily="18" charset="0"/>
                          </a:rPr>
                          <m:t>𝑛</m:t>
                        </m:r>
                      </m:sub>
                    </m:sSub>
                    <m:r>
                      <a:rPr lang="en-US" altLang="zh-CN" sz="2400" i="1" dirty="0">
                        <a:solidFill>
                          <a:schemeClr val="tx1"/>
                        </a:solidFill>
                        <a:latin typeface="Cambria Math" panose="02040503050406030204" pitchFamily="18" charset="0"/>
                      </a:rPr>
                      <m:t>=</m:t>
                    </m:r>
                    <m:r>
                      <a:rPr lang="el-GR" altLang="zh-CN" sz="2400" i="1" dirty="0">
                        <a:solidFill>
                          <a:schemeClr val="tx1"/>
                        </a:solidFill>
                        <a:latin typeface="Cambria Math" panose="02040503050406030204" pitchFamily="18" charset="0"/>
                        <a:sym typeface="Wingdings" pitchFamily="2" charset="2"/>
                      </a:rPr>
                      <m:t>𝜇</m:t>
                    </m:r>
                    <m:sSub>
                      <m:sSubPr>
                        <m:ctrlPr>
                          <a:rPr lang="en-US" altLang="zh-CN" sz="2400" i="1" dirty="0">
                            <a:solidFill>
                              <a:schemeClr val="tx1"/>
                            </a:solidFill>
                            <a:latin typeface="Cambria Math" panose="02040503050406030204" pitchFamily="18" charset="0"/>
                            <a:sym typeface="Wingdings" pitchFamily="2" charset="2"/>
                          </a:rPr>
                        </m:ctrlPr>
                      </m:sSubPr>
                      <m:e>
                        <m:r>
                          <a:rPr lang="en-US" altLang="zh-CN" sz="2400" i="1" dirty="0">
                            <a:solidFill>
                              <a:schemeClr val="tx1"/>
                            </a:solidFill>
                            <a:latin typeface="Cambria Math" panose="02040503050406030204" pitchFamily="18" charset="0"/>
                            <a:sym typeface="Wingdings" pitchFamily="2" charset="2"/>
                          </a:rPr>
                          <m:t>𝑝</m:t>
                        </m:r>
                      </m:e>
                      <m:sub>
                        <m:r>
                          <a:rPr lang="en-US" altLang="zh-CN" sz="2400" i="1" dirty="0">
                            <a:solidFill>
                              <a:schemeClr val="tx1"/>
                            </a:solidFill>
                            <a:latin typeface="Cambria Math" panose="02040503050406030204" pitchFamily="18" charset="0"/>
                            <a:sym typeface="Wingdings" pitchFamily="2" charset="2"/>
                          </a:rPr>
                          <m:t>𝑛</m:t>
                        </m:r>
                        <m:r>
                          <a:rPr lang="en-US" altLang="zh-CN" sz="2400" i="1" dirty="0">
                            <a:solidFill>
                              <a:schemeClr val="tx1"/>
                            </a:solidFill>
                            <a:latin typeface="Cambria Math" panose="02040503050406030204" pitchFamily="18" charset="0"/>
                            <a:sym typeface="Wingdings" pitchFamily="2" charset="2"/>
                          </a:rPr>
                          <m:t>+1</m:t>
                        </m:r>
                      </m:sub>
                    </m:sSub>
                  </m:oMath>
                </a14:m>
                <a:endParaRPr lang="en-US" altLang="zh-CN" sz="2400" dirty="0">
                  <a:solidFill>
                    <a:schemeClr val="tx1"/>
                  </a:solidFill>
                </a:endParaRPr>
              </a:p>
              <a:p>
                <a:r>
                  <a:rPr lang="en-US" altLang="zh-CN" b="1" dirty="0" smtClean="0"/>
                  <a:t>M/M/m</a:t>
                </a:r>
              </a:p>
              <a:p>
                <a:pPr lvl="1"/>
                <a14:m>
                  <m:oMath xmlns:m="http://schemas.openxmlformats.org/officeDocument/2006/math">
                    <m:r>
                      <a:rPr lang="en-US" altLang="zh-CN" sz="2400" i="1">
                        <a:latin typeface="Cambria Math" panose="02040503050406030204" pitchFamily="18" charset="0"/>
                      </a:rPr>
                      <m:t>𝜆</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𝑝</m:t>
                        </m:r>
                      </m:e>
                      <m:sub>
                        <m:r>
                          <a:rPr lang="en-US" altLang="zh-CN" sz="2400" i="1">
                            <a:latin typeface="Cambria Math" panose="02040503050406030204" pitchFamily="18" charset="0"/>
                          </a:rPr>
                          <m:t>𝑛</m:t>
                        </m:r>
                        <m:r>
                          <a:rPr lang="en-US" altLang="zh-CN" sz="2400" i="1">
                            <a:latin typeface="Cambria Math" panose="02040503050406030204" pitchFamily="18" charset="0"/>
                          </a:rPr>
                          <m:t>−1</m:t>
                        </m:r>
                      </m:sub>
                    </m:sSub>
                    <m:r>
                      <a:rPr lang="en-US" altLang="zh-CN" sz="2400" i="1">
                        <a:latin typeface="Cambria Math" panose="02040503050406030204" pitchFamily="18" charset="0"/>
                      </a:rPr>
                      <m:t>=</m:t>
                    </m:r>
                    <m:d>
                      <m:dPr>
                        <m:begChr m:val="{"/>
                        <m:endChr m:val=""/>
                        <m:ctrlPr>
                          <a:rPr lang="en-US" altLang="zh-CN" sz="2400" i="1">
                            <a:latin typeface="Cambria Math" panose="02040503050406030204" pitchFamily="18" charset="0"/>
                          </a:rPr>
                        </m:ctrlPr>
                      </m:dPr>
                      <m:e>
                        <m:eqArr>
                          <m:eqArrPr>
                            <m:ctrlPr>
                              <a:rPr lang="en-US" altLang="zh-CN" sz="2400" i="1">
                                <a:latin typeface="Cambria Math" panose="02040503050406030204" pitchFamily="18" charset="0"/>
                              </a:rPr>
                            </m:ctrlPr>
                          </m:eqArrPr>
                          <m:e>
                            <m:r>
                              <a:rPr lang="en-US" altLang="zh-CN" sz="2400" i="1">
                                <a:latin typeface="Cambria Math" panose="02040503050406030204" pitchFamily="18" charset="0"/>
                              </a:rPr>
                              <m:t>𝑛</m:t>
                            </m:r>
                            <m:r>
                              <a:rPr lang="en-US" altLang="zh-CN" sz="2400" i="1">
                                <a:latin typeface="Cambria Math" panose="02040503050406030204" pitchFamily="18" charset="0"/>
                              </a:rPr>
                              <m:t>𝜇</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𝑝</m:t>
                                </m:r>
                              </m:e>
                              <m:sub>
                                <m:r>
                                  <a:rPr lang="en-US" altLang="zh-CN" sz="2400" i="1">
                                    <a:latin typeface="Cambria Math" panose="02040503050406030204" pitchFamily="18" charset="0"/>
                                  </a:rPr>
                                  <m:t>𝑛</m:t>
                                </m:r>
                              </m:sub>
                            </m:sSub>
                            <m:r>
                              <a:rPr lang="en-US" altLang="zh-CN" sz="2400" i="1">
                                <a:latin typeface="Cambria Math" panose="02040503050406030204" pitchFamily="18" charset="0"/>
                              </a:rPr>
                              <m:t>, </m:t>
                            </m:r>
                            <m:r>
                              <a:rPr lang="en-US" altLang="zh-CN" sz="2400" i="1">
                                <a:latin typeface="Cambria Math" panose="02040503050406030204" pitchFamily="18" charset="0"/>
                              </a:rPr>
                              <m:t>𝑛</m:t>
                            </m:r>
                            <m:r>
                              <a:rPr lang="en-US" altLang="zh-CN" sz="2400" i="1">
                                <a:latin typeface="Cambria Math" panose="02040503050406030204" pitchFamily="18" charset="0"/>
                              </a:rPr>
                              <m:t>≤</m:t>
                            </m:r>
                            <m:r>
                              <a:rPr lang="en-US" altLang="zh-CN" sz="2400" i="1">
                                <a:latin typeface="Cambria Math" panose="02040503050406030204" pitchFamily="18" charset="0"/>
                              </a:rPr>
                              <m:t>𝑚</m:t>
                            </m:r>
                          </m:e>
                          <m:e>
                            <m:r>
                              <a:rPr lang="en-US" altLang="zh-CN" sz="2400" i="1">
                                <a:latin typeface="Cambria Math" panose="02040503050406030204" pitchFamily="18" charset="0"/>
                              </a:rPr>
                              <m:t>𝑚</m:t>
                            </m:r>
                            <m:r>
                              <a:rPr lang="en-US" altLang="zh-CN" sz="2400" i="1">
                                <a:latin typeface="Cambria Math" panose="02040503050406030204" pitchFamily="18" charset="0"/>
                              </a:rPr>
                              <m:t>𝜇</m:t>
                            </m:r>
                            <m:sSub>
                              <m:sSubPr>
                                <m:ctrlPr>
                                  <a:rPr lang="en-US" altLang="zh-CN" sz="2400" i="1">
                                    <a:latin typeface="Cambria Math" panose="02040503050406030204" pitchFamily="18" charset="0"/>
                                  </a:rPr>
                                </m:ctrlPr>
                              </m:sSubPr>
                              <m:e>
                                <m:r>
                                  <a:rPr lang="en-US" altLang="zh-CN" sz="2400" i="1">
                                    <a:latin typeface="Cambria Math" panose="02040503050406030204" pitchFamily="18" charset="0"/>
                                  </a:rPr>
                                  <m:t>𝑝</m:t>
                                </m:r>
                              </m:e>
                              <m:sub>
                                <m:r>
                                  <a:rPr lang="en-US" altLang="zh-CN" sz="2400" i="1">
                                    <a:latin typeface="Cambria Math" panose="02040503050406030204" pitchFamily="18" charset="0"/>
                                  </a:rPr>
                                  <m:t>𝑛</m:t>
                                </m:r>
                              </m:sub>
                            </m:sSub>
                            <m:r>
                              <a:rPr lang="en-US" altLang="zh-CN" sz="2400" i="1">
                                <a:latin typeface="Cambria Math" panose="02040503050406030204" pitchFamily="18" charset="0"/>
                              </a:rPr>
                              <m:t>, </m:t>
                            </m:r>
                            <m:r>
                              <a:rPr lang="en-US" altLang="zh-CN" sz="2400" i="1">
                                <a:latin typeface="Cambria Math" panose="02040503050406030204" pitchFamily="18" charset="0"/>
                              </a:rPr>
                              <m:t>𝑛</m:t>
                            </m:r>
                            <m:r>
                              <a:rPr lang="en-US" altLang="zh-CN" sz="2400" i="1">
                                <a:latin typeface="Cambria Math" panose="02040503050406030204" pitchFamily="18" charset="0"/>
                              </a:rPr>
                              <m:t>&gt;</m:t>
                            </m:r>
                            <m:r>
                              <a:rPr lang="en-US" altLang="zh-CN" sz="2400" i="1">
                                <a:latin typeface="Cambria Math" panose="02040503050406030204" pitchFamily="18" charset="0"/>
                              </a:rPr>
                              <m:t>𝑚</m:t>
                            </m:r>
                          </m:e>
                        </m:eqArr>
                      </m:e>
                    </m:d>
                  </m:oMath>
                </a14:m>
                <a:endParaRPr lang="en-US" altLang="zh-CN" sz="2400" dirty="0"/>
              </a:p>
              <a:p>
                <a:r>
                  <a:rPr lang="en-US" altLang="zh-CN" b="1" dirty="0" smtClean="0"/>
                  <a:t>M/M/m/m</a:t>
                </a:r>
              </a:p>
              <a:p>
                <a:pPr lvl="1"/>
                <a14:m>
                  <m:oMath xmlns:m="http://schemas.openxmlformats.org/officeDocument/2006/math">
                    <m:r>
                      <a:rPr lang="en-US" altLang="zh-CN" sz="2400" i="1" dirty="0">
                        <a:latin typeface="Cambria Math" panose="02040503050406030204" pitchFamily="18" charset="0"/>
                      </a:rPr>
                      <m:t>𝜆</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𝑝</m:t>
                        </m:r>
                      </m:e>
                      <m:sub>
                        <m:r>
                          <a:rPr lang="en-US" altLang="zh-CN" sz="2400" i="1" dirty="0">
                            <a:latin typeface="Cambria Math" panose="02040503050406030204" pitchFamily="18" charset="0"/>
                          </a:rPr>
                          <m:t>𝑛</m:t>
                        </m:r>
                        <m:r>
                          <a:rPr lang="en-US" altLang="zh-CN" sz="2400" i="1" dirty="0">
                            <a:latin typeface="Cambria Math" panose="02040503050406030204" pitchFamily="18" charset="0"/>
                          </a:rPr>
                          <m:t>−1</m:t>
                        </m:r>
                      </m:sub>
                    </m:sSub>
                    <m:r>
                      <a:rPr lang="en-US" altLang="zh-CN" sz="2400" i="1" dirty="0">
                        <a:latin typeface="Cambria Math" panose="02040503050406030204" pitchFamily="18" charset="0"/>
                      </a:rPr>
                      <m:t>=</m:t>
                    </m:r>
                    <m:r>
                      <a:rPr lang="en-US" altLang="zh-CN" sz="2400" i="1" dirty="0">
                        <a:latin typeface="Cambria Math" panose="02040503050406030204" pitchFamily="18" charset="0"/>
                      </a:rPr>
                      <m:t>𝑛</m:t>
                    </m:r>
                    <m:r>
                      <a:rPr lang="en-US" altLang="zh-CN" sz="2400" i="1" dirty="0">
                        <a:latin typeface="Cambria Math" panose="02040503050406030204" pitchFamily="18" charset="0"/>
                      </a:rPr>
                      <m:t>𝜇</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𝑝</m:t>
                        </m:r>
                      </m:e>
                      <m:sub>
                        <m:r>
                          <a:rPr lang="en-US" altLang="zh-CN" sz="2400" i="1" dirty="0">
                            <a:latin typeface="Cambria Math" panose="02040503050406030204" pitchFamily="18" charset="0"/>
                          </a:rPr>
                          <m:t>𝑛</m:t>
                        </m:r>
                      </m:sub>
                    </m:sSub>
                  </m:oMath>
                </a14:m>
                <a:r>
                  <a:rPr lang="en-US" altLang="zh-CN" sz="2400" i="1" dirty="0"/>
                  <a:t>, </a:t>
                </a:r>
                <a14:m>
                  <m:oMath xmlns:m="http://schemas.openxmlformats.org/officeDocument/2006/math">
                    <m:r>
                      <a:rPr lang="en-US" altLang="zh-CN" sz="2400" i="1">
                        <a:latin typeface="Cambria Math" panose="02040503050406030204" pitchFamily="18" charset="0"/>
                      </a:rPr>
                      <m:t>1≤</m:t>
                    </m:r>
                    <m:r>
                      <a:rPr lang="en-US" altLang="zh-CN" sz="2400" i="1">
                        <a:latin typeface="Cambria Math" panose="02040503050406030204" pitchFamily="18" charset="0"/>
                      </a:rPr>
                      <m:t>𝑛</m:t>
                    </m:r>
                    <m:r>
                      <a:rPr lang="en-US" altLang="zh-CN" sz="2400" i="1">
                        <a:latin typeface="Cambria Math" panose="02040503050406030204" pitchFamily="18" charset="0"/>
                      </a:rPr>
                      <m:t>≤</m:t>
                    </m:r>
                    <m:r>
                      <a:rPr lang="en-US" altLang="zh-CN" sz="2400" i="1">
                        <a:latin typeface="Cambria Math" panose="02040503050406030204" pitchFamily="18" charset="0"/>
                      </a:rPr>
                      <m:t>𝑚</m:t>
                    </m:r>
                  </m:oMath>
                </a14:m>
                <a:endParaRPr lang="en-US" altLang="zh-CN" sz="2400" b="1" dirty="0" smtClean="0"/>
              </a:p>
              <a:p>
                <a:r>
                  <a:rPr lang="en-US" altLang="zh-CN" b="1" dirty="0" smtClean="0"/>
                  <a:t>M/M/</a:t>
                </a:r>
                <a:r>
                  <a:rPr lang="en-US" altLang="zh-CN" b="1" dirty="0" smtClean="0">
                    <a:sym typeface="Symbol" panose="05050102010706020507" pitchFamily="18" charset="2"/>
                  </a:rPr>
                  <a:t></a:t>
                </a:r>
                <a:endParaRPr lang="en-US" altLang="zh-CN" b="1" dirty="0" smtClean="0"/>
              </a:p>
              <a:p>
                <a:pPr lvl="1"/>
                <a14:m>
                  <m:oMath xmlns:m="http://schemas.openxmlformats.org/officeDocument/2006/math">
                    <m:r>
                      <a:rPr lang="en-US" altLang="zh-CN" sz="2400" i="1" dirty="0">
                        <a:latin typeface="Cambria Math" panose="02040503050406030204" pitchFamily="18" charset="0"/>
                      </a:rPr>
                      <m:t>𝜆</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𝑝</m:t>
                        </m:r>
                      </m:e>
                      <m:sub>
                        <m:r>
                          <a:rPr lang="en-US" altLang="zh-CN" sz="2400" i="1" dirty="0">
                            <a:latin typeface="Cambria Math" panose="02040503050406030204" pitchFamily="18" charset="0"/>
                          </a:rPr>
                          <m:t>𝑛</m:t>
                        </m:r>
                        <m:r>
                          <a:rPr lang="en-US" altLang="zh-CN" sz="2400" i="1" dirty="0">
                            <a:latin typeface="Cambria Math" panose="02040503050406030204" pitchFamily="18" charset="0"/>
                          </a:rPr>
                          <m:t>−1</m:t>
                        </m:r>
                      </m:sub>
                    </m:sSub>
                    <m:r>
                      <a:rPr lang="en-US" altLang="zh-CN" sz="2400" i="1" dirty="0">
                        <a:latin typeface="Cambria Math" panose="02040503050406030204" pitchFamily="18" charset="0"/>
                      </a:rPr>
                      <m:t>=</m:t>
                    </m:r>
                    <m:r>
                      <a:rPr lang="en-US" altLang="zh-CN" sz="2400" i="1" dirty="0">
                        <a:latin typeface="Cambria Math" panose="02040503050406030204" pitchFamily="18" charset="0"/>
                      </a:rPr>
                      <m:t>𝑛</m:t>
                    </m:r>
                    <m:r>
                      <a:rPr lang="en-US" altLang="zh-CN" sz="2400" i="1" dirty="0">
                        <a:latin typeface="Cambria Math" panose="02040503050406030204" pitchFamily="18" charset="0"/>
                      </a:rPr>
                      <m:t>𝜇</m:t>
                    </m:r>
                    <m:sSub>
                      <m:sSubPr>
                        <m:ctrlPr>
                          <a:rPr lang="en-US" altLang="zh-CN" sz="2400" i="1" dirty="0">
                            <a:latin typeface="Cambria Math" panose="02040503050406030204" pitchFamily="18" charset="0"/>
                          </a:rPr>
                        </m:ctrlPr>
                      </m:sSubPr>
                      <m:e>
                        <m:r>
                          <a:rPr lang="en-US" altLang="zh-CN" sz="2400" i="1" dirty="0">
                            <a:latin typeface="Cambria Math" panose="02040503050406030204" pitchFamily="18" charset="0"/>
                          </a:rPr>
                          <m:t>𝑝</m:t>
                        </m:r>
                      </m:e>
                      <m:sub>
                        <m:r>
                          <a:rPr lang="en-US" altLang="zh-CN" sz="2400" i="1" dirty="0">
                            <a:latin typeface="Cambria Math" panose="02040503050406030204" pitchFamily="18" charset="0"/>
                          </a:rPr>
                          <m:t>𝑛</m:t>
                        </m:r>
                      </m:sub>
                    </m:sSub>
                  </m:oMath>
                </a14:m>
                <a:endParaRPr lang="en-US" altLang="zh-CN" sz="2400" i="1" dirty="0"/>
              </a:p>
              <a:p>
                <a:endParaRPr lang="en-US" altLang="zh-CN" b="1" dirty="0" smtClean="0"/>
              </a:p>
              <a:p>
                <a:pPr marL="0" indent="0">
                  <a:buNone/>
                </a:pPr>
                <a:r>
                  <a:rPr lang="en-US" altLang="zh-CN" b="1" dirty="0" smtClean="0"/>
                  <a:t>Conclusion: M/M/x systems are all reversible!</a:t>
                </a:r>
              </a:p>
              <a:p>
                <a:endParaRPr lang="en-US" altLang="zh-CN" b="1" dirty="0"/>
              </a:p>
            </p:txBody>
          </p:sp>
        </mc:Choice>
        <mc:Fallback xmlns="">
          <p:sp>
            <p:nvSpPr>
              <p:cNvPr id="2" name="内容占位符 1"/>
              <p:cNvSpPr>
                <a:spLocks noGrp="1" noRot="1" noChangeAspect="1" noMove="1" noResize="1" noEditPoints="1" noAdjustHandles="1" noChangeArrowheads="1" noChangeShapeType="1" noTextEdit="1"/>
              </p:cNvSpPr>
              <p:nvPr>
                <p:ph idx="1"/>
              </p:nvPr>
            </p:nvSpPr>
            <p:spPr>
              <a:blipFill rotWithShape="0">
                <a:blip r:embed="rId2"/>
                <a:stretch>
                  <a:fillRect l="-1111" t="-985" b="-270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137513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normAutofit/>
          </a:bodyPr>
          <a:lstStyle/>
          <a:p>
            <a:r>
              <a:rPr lang="en-US" altLang="zh-CN" dirty="0" smtClean="0"/>
              <a:t>Properties of Reversed Chains</a:t>
            </a:r>
            <a:endParaRPr lang="zh-CN" altLang="en-US" dirty="0"/>
          </a:p>
        </p:txBody>
      </p:sp>
      <mc:AlternateContent xmlns:mc="http://schemas.openxmlformats.org/markup-compatibility/2006">
        <mc:Choice xmlns:a14="http://schemas.microsoft.com/office/drawing/2010/main" Requires="a14">
          <p:sp>
            <p:nvSpPr>
              <p:cNvPr id="9" name="内容占位符 8"/>
              <p:cNvSpPr>
                <a:spLocks noGrp="1"/>
              </p:cNvSpPr>
              <p:nvPr>
                <p:ph idx="1"/>
              </p:nvPr>
            </p:nvSpPr>
            <p:spPr/>
            <p:txBody>
              <a:bodyPr>
                <a:normAutofit/>
              </a:bodyPr>
              <a:lstStyle/>
              <a:p>
                <a:r>
                  <a:rPr lang="en-US" altLang="zh-CN" dirty="0" smtClean="0"/>
                  <a:t>Reversed </a:t>
                </a:r>
                <a:r>
                  <a:rPr lang="en-US" altLang="zh-CN" sz="2400" dirty="0" smtClean="0"/>
                  <a:t>chain has the same stationary distribution of forward chain, i.e.</a:t>
                </a:r>
                <a:r>
                  <a:rPr lang="en-US" altLang="zh-CN" dirty="0"/>
                  <a:t>,</a:t>
                </a:r>
                <a:r>
                  <a:rPr lang="en-US" altLang="zh-CN" sz="2400" dirty="0" smtClean="0"/>
                  <a:t> same </a:t>
                </a:r>
                <a14:m>
                  <m:oMath xmlns:m="http://schemas.openxmlformats.org/officeDocument/2006/math">
                    <m:sSub>
                      <m:sSubPr>
                        <m:ctrlPr>
                          <a:rPr lang="en-US" altLang="zh-CN" sz="2400" b="0" i="1" dirty="0" smtClean="0">
                            <a:latin typeface="Cambria Math" panose="02040503050406030204" pitchFamily="18" charset="0"/>
                            <a:cs typeface="Times New Roman" pitchFamily="18" charset="0"/>
                          </a:rPr>
                        </m:ctrlPr>
                      </m:sSubPr>
                      <m:e>
                        <m:r>
                          <a:rPr lang="en-US" altLang="zh-CN" sz="2400" i="1" dirty="0" smtClean="0">
                            <a:latin typeface="Cambria Math" panose="02040503050406030204" pitchFamily="18" charset="0"/>
                            <a:cs typeface="Times New Roman" pitchFamily="18" charset="0"/>
                          </a:rPr>
                          <m:t>𝑝</m:t>
                        </m:r>
                      </m:e>
                      <m:sub>
                        <m:r>
                          <a:rPr lang="en-US" altLang="zh-CN" sz="2400" b="0" i="1" dirty="0" smtClean="0">
                            <a:latin typeface="Cambria Math" panose="02040503050406030204" pitchFamily="18" charset="0"/>
                            <a:cs typeface="Times New Roman" pitchFamily="18" charset="0"/>
                          </a:rPr>
                          <m:t>𝑖</m:t>
                        </m:r>
                      </m:sub>
                    </m:sSub>
                  </m:oMath>
                </a14:m>
                <a:endParaRPr lang="en-US" altLang="zh-CN" sz="2400" dirty="0" smtClean="0"/>
              </a:p>
              <a:p>
                <a:pPr marL="0" indent="0">
                  <a:buNone/>
                </a:pPr>
                <a:endParaRPr lang="en-US" altLang="zh-CN" sz="2400" dirty="0" smtClean="0"/>
              </a:p>
              <a:p>
                <a:r>
                  <a:rPr lang="en-US" altLang="zh-CN" sz="2400" dirty="0" smtClean="0"/>
                  <a:t>In a time reversible system, departure process in the forward process corresponds to the arrival process of the reversed process, and vice versa</a:t>
                </a:r>
                <a:endParaRPr lang="zh-CN" altLang="en-US" sz="2400" dirty="0"/>
              </a:p>
            </p:txBody>
          </p:sp>
        </mc:Choice>
        <mc:Fallback>
          <p:sp>
            <p:nvSpPr>
              <p:cNvPr id="9" name="内容占位符 8"/>
              <p:cNvSpPr>
                <a:spLocks noGrp="1" noRot="1" noChangeAspect="1" noMove="1" noResize="1" noEditPoints="1" noAdjustHandles="1" noChangeArrowheads="1" noChangeShapeType="1" noTextEdit="1"/>
              </p:cNvSpPr>
              <p:nvPr>
                <p:ph idx="1"/>
              </p:nvPr>
            </p:nvSpPr>
            <p:spPr>
              <a:blipFill rotWithShape="0">
                <a:blip r:embed="rId2"/>
                <a:stretch>
                  <a:fillRect l="-963" t="-985" r="-1111"/>
                </a:stretch>
              </a:blipFill>
            </p:spPr>
            <p:txBody>
              <a:bodyPr/>
              <a:lstStyle/>
              <a:p>
                <a:r>
                  <a:rPr lang="zh-CN" altLang="en-US">
                    <a:noFill/>
                  </a:rPr>
                  <a:t> </a:t>
                </a:r>
              </a:p>
            </p:txBody>
          </p:sp>
        </mc:Fallback>
      </mc:AlternateContent>
      <p:sp>
        <p:nvSpPr>
          <p:cNvPr id="7" name="灯片编号占位符 6"/>
          <p:cNvSpPr>
            <a:spLocks noGrp="1"/>
          </p:cNvSpPr>
          <p:nvPr>
            <p:ph type="sldNum" sz="quarter" idx="10"/>
          </p:nvPr>
        </p:nvSpPr>
        <p:spPr>
          <a:xfrm>
            <a:off x="6553200" y="6629400"/>
            <a:ext cx="2133600" cy="217967"/>
          </a:xfrm>
        </p:spPr>
        <p:txBody>
          <a:bodyPr/>
          <a:lstStyle/>
          <a:p>
            <a:pPr>
              <a:defRPr/>
            </a:pPr>
            <a:fld id="{8E002F28-71A6-4468-B8DB-D78B04AC4AC8}" type="slidenum">
              <a:rPr lang="en-US" altLang="zh-CN"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normAutofit/>
          </a:bodyPr>
          <a:lstStyle/>
          <a:p>
            <a:r>
              <a:rPr lang="en-US" altLang="zh-CN" b="1" dirty="0" smtClean="0"/>
              <a:t>Burke’s Theorem</a:t>
            </a:r>
            <a:endParaRPr lang="zh-CN" altLang="en-US" b="1"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8</a:t>
            </a:fld>
            <a:endParaRPr lang="en-US" dirty="0"/>
          </a:p>
        </p:txBody>
      </p:sp>
      <mc:AlternateContent xmlns:mc="http://schemas.openxmlformats.org/markup-compatibility/2006">
        <mc:Choice xmlns:a14="http://schemas.microsoft.com/office/drawing/2010/main" Requires="a14">
          <p:sp>
            <p:nvSpPr>
              <p:cNvPr id="2" name="内容占位符 1"/>
              <p:cNvSpPr>
                <a:spLocks noGrp="1"/>
              </p:cNvSpPr>
              <p:nvPr>
                <p:ph idx="1"/>
              </p:nvPr>
            </p:nvSpPr>
            <p:spPr/>
            <p:txBody>
              <a:bodyPr/>
              <a:lstStyle/>
              <a:p>
                <a:pPr marL="0" indent="0">
                  <a:buNone/>
                </a:pPr>
                <a:r>
                  <a:rPr lang="en-US" altLang="zh-CN" dirty="0"/>
                  <a:t>Consider an M/M/x system with arrival rate </a:t>
                </a:r>
                <a14:m>
                  <m:oMath xmlns:m="http://schemas.openxmlformats.org/officeDocument/2006/math">
                    <m:r>
                      <a:rPr lang="el-GR" altLang="zh-CN" i="1" dirty="0" smtClean="0">
                        <a:latin typeface="Cambria Math" panose="02040503050406030204" pitchFamily="18" charset="0"/>
                      </a:rPr>
                      <m:t>𝜆</m:t>
                    </m:r>
                  </m:oMath>
                </a14:m>
                <a:r>
                  <a:rPr lang="en-US" altLang="zh-CN" dirty="0"/>
                  <a:t>. Suppose that the system starts in </a:t>
                </a:r>
                <a:r>
                  <a:rPr lang="en-US" altLang="zh-CN" dirty="0" smtClean="0"/>
                  <a:t>the steady state</a:t>
                </a:r>
                <a:r>
                  <a:rPr lang="en-US" altLang="zh-CN" dirty="0"/>
                  <a:t>. Then the following </a:t>
                </a:r>
                <a:r>
                  <a:rPr lang="en-US" altLang="zh-CN" dirty="0" smtClean="0"/>
                  <a:t>is true:</a:t>
                </a:r>
              </a:p>
              <a:p>
                <a:pPr marL="457200" indent="-457200">
                  <a:buFont typeface="+mj-lt"/>
                  <a:buAutoNum type="alphaLcPeriod"/>
                </a:pPr>
                <a:r>
                  <a:rPr lang="en-US" altLang="zh-CN" dirty="0" smtClean="0"/>
                  <a:t>The </a:t>
                </a:r>
                <a:r>
                  <a:rPr lang="en-US" altLang="zh-CN" dirty="0"/>
                  <a:t>departure process is </a:t>
                </a:r>
                <a:r>
                  <a:rPr lang="en-US" altLang="zh-CN" dirty="0" smtClean="0"/>
                  <a:t>a Poisson process with </a:t>
                </a:r>
                <a:r>
                  <a:rPr lang="en-US" altLang="zh-CN" dirty="0"/>
                  <a:t>rate </a:t>
                </a:r>
                <a14:m>
                  <m:oMath xmlns:m="http://schemas.openxmlformats.org/officeDocument/2006/math">
                    <m:r>
                      <a:rPr lang="el-GR" altLang="zh-CN" i="1" dirty="0" smtClean="0">
                        <a:latin typeface="Cambria Math" panose="02040503050406030204" pitchFamily="18" charset="0"/>
                      </a:rPr>
                      <m:t>𝜆</m:t>
                    </m:r>
                  </m:oMath>
                </a14:m>
                <a:r>
                  <a:rPr lang="en-US" altLang="zh-CN" dirty="0" smtClean="0"/>
                  <a:t> (see 3</a:t>
                </a:r>
                <a:r>
                  <a:rPr lang="en-US" altLang="zh-CN" baseline="30000" dirty="0" smtClean="0"/>
                  <a:t>rd</a:t>
                </a:r>
                <a:r>
                  <a:rPr lang="en-US" altLang="zh-CN" dirty="0" smtClean="0"/>
                  <a:t> property of reversed chain)</a:t>
                </a:r>
              </a:p>
              <a:p>
                <a:pPr marL="457200" indent="-457200">
                  <a:buFont typeface="+mj-lt"/>
                  <a:buAutoNum type="alphaLcPeriod"/>
                </a:pPr>
                <a:r>
                  <a:rPr lang="en-US" altLang="zh-CN" dirty="0" smtClean="0"/>
                  <a:t>At </a:t>
                </a:r>
                <a:r>
                  <a:rPr lang="en-US" altLang="zh-CN" dirty="0"/>
                  <a:t>each time </a:t>
                </a:r>
                <a14:m>
                  <m:oMath xmlns:m="http://schemas.openxmlformats.org/officeDocument/2006/math">
                    <m:r>
                      <a:rPr lang="en-US" altLang="zh-CN" i="1" dirty="0" smtClean="0">
                        <a:latin typeface="Cambria Math" panose="02040503050406030204" pitchFamily="18" charset="0"/>
                      </a:rPr>
                      <m:t>𝑡</m:t>
                    </m:r>
                  </m:oMath>
                </a14:m>
                <a:r>
                  <a:rPr lang="en-US" altLang="zh-CN" dirty="0"/>
                  <a:t>, the number of customers in the system </a:t>
                </a:r>
                <a:r>
                  <a:rPr lang="en-US" altLang="zh-CN" dirty="0" smtClean="0"/>
                  <a:t>is </a:t>
                </a:r>
                <a:r>
                  <a:rPr lang="en-US" altLang="zh-CN" dirty="0"/>
                  <a:t>independent of the sequence of departure times prior to </a:t>
                </a:r>
                <a14:m>
                  <m:oMath xmlns:m="http://schemas.openxmlformats.org/officeDocument/2006/math">
                    <m:r>
                      <a:rPr lang="en-US" altLang="zh-CN" i="1" dirty="0" smtClean="0">
                        <a:latin typeface="Cambria Math" panose="02040503050406030204" pitchFamily="18" charset="0"/>
                      </a:rPr>
                      <m:t>𝑡</m:t>
                    </m:r>
                  </m:oMath>
                </a14:m>
                <a:endParaRPr lang="en-US" altLang="zh-CN" i="1" dirty="0" smtClean="0"/>
              </a:p>
            </p:txBody>
          </p:sp>
        </mc:Choice>
        <mc:Fallback>
          <p:sp>
            <p:nvSpPr>
              <p:cNvPr id="2" name="内容占位符 1"/>
              <p:cNvSpPr>
                <a:spLocks noGrp="1" noRot="1" noChangeAspect="1" noMove="1" noResize="1" noEditPoints="1" noAdjustHandles="1" noChangeArrowheads="1" noChangeShapeType="1" noTextEdit="1"/>
              </p:cNvSpPr>
              <p:nvPr>
                <p:ph idx="1"/>
              </p:nvPr>
            </p:nvSpPr>
            <p:spPr>
              <a:blipFill rotWithShape="0">
                <a:blip r:embed="rId3"/>
                <a:stretch>
                  <a:fillRect l="-1111" t="-985"/>
                </a:stretch>
              </a:blipFill>
            </p:spPr>
            <p:txBody>
              <a:bodyPr/>
              <a:lstStyle/>
              <a:p>
                <a:r>
                  <a:rPr lang="zh-CN" altLang="en-US">
                    <a:noFill/>
                  </a:rPr>
                  <a:t> </a:t>
                </a:r>
              </a:p>
            </p:txBody>
          </p:sp>
        </mc:Fallback>
      </mc:AlternateContent>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7"/>
          <p:cNvSpPr>
            <a:spLocks noGrp="1"/>
          </p:cNvSpPr>
          <p:nvPr>
            <p:ph type="title"/>
          </p:nvPr>
        </p:nvSpPr>
        <p:spPr/>
        <p:txBody>
          <a:bodyPr>
            <a:normAutofit/>
          </a:bodyPr>
          <a:lstStyle/>
          <a:p>
            <a:r>
              <a:rPr lang="en-US" altLang="zh-CN" dirty="0" smtClean="0"/>
              <a:t>Proof of </a:t>
            </a:r>
            <a:r>
              <a:rPr lang="en-US" altLang="zh-CN" dirty="0"/>
              <a:t>(</a:t>
            </a:r>
            <a:r>
              <a:rPr lang="en-US" altLang="zh-CN" dirty="0" smtClean="0"/>
              <a:t>b)</a:t>
            </a:r>
            <a:endParaRPr lang="zh-CN" altLang="en-US" dirty="0"/>
          </a:p>
        </p:txBody>
      </p:sp>
      <p:sp>
        <p:nvSpPr>
          <p:cNvPr id="7" name="灯片编号占位符 6"/>
          <p:cNvSpPr>
            <a:spLocks noGrp="1"/>
          </p:cNvSpPr>
          <p:nvPr>
            <p:ph type="sldNum" sz="quarter" idx="10"/>
          </p:nvPr>
        </p:nvSpPr>
        <p:spPr/>
        <p:txBody>
          <a:bodyPr/>
          <a:lstStyle/>
          <a:p>
            <a:pPr>
              <a:defRPr/>
            </a:pPr>
            <a:fld id="{8E002F28-71A6-4468-B8DB-D78B04AC4AC8}" type="slidenum">
              <a:rPr lang="en-US" altLang="zh-CN" smtClean="0"/>
              <a:pPr>
                <a:defRPr/>
              </a:pPr>
              <a:t>9</a:t>
            </a:fld>
            <a:endParaRPr lang="en-US" dirty="0"/>
          </a:p>
        </p:txBody>
      </p:sp>
      <mc:AlternateContent xmlns:mc="http://schemas.openxmlformats.org/markup-compatibility/2006" xmlns:a14="http://schemas.microsoft.com/office/drawing/2010/main">
        <mc:Choice Requires="a14">
          <p:sp>
            <p:nvSpPr>
              <p:cNvPr id="2" name="内容占位符 1"/>
              <p:cNvSpPr>
                <a:spLocks noGrp="1"/>
              </p:cNvSpPr>
              <p:nvPr>
                <p:ph idx="1"/>
              </p:nvPr>
            </p:nvSpPr>
            <p:spPr>
              <a:xfrm>
                <a:off x="457200" y="4678362"/>
                <a:ext cx="8229600" cy="1874837"/>
              </a:xfrm>
            </p:spPr>
            <p:txBody>
              <a:bodyPr/>
              <a:lstStyle/>
              <a:p>
                <a:r>
                  <a:rPr lang="en-US" altLang="zh-CN" dirty="0" smtClean="0"/>
                  <a:t>The departures prior to </a:t>
                </a:r>
                <a14:m>
                  <m:oMath xmlns:m="http://schemas.openxmlformats.org/officeDocument/2006/math">
                    <m:r>
                      <a:rPr lang="en-US" altLang="zh-CN" i="1" dirty="0" smtClean="0">
                        <a:latin typeface="Cambria Math" panose="02040503050406030204" pitchFamily="18" charset="0"/>
                      </a:rPr>
                      <m:t>𝑡</m:t>
                    </m:r>
                  </m:oMath>
                </a14:m>
                <a:r>
                  <a:rPr lang="en-US" altLang="zh-CN" dirty="0" smtClean="0"/>
                  <a:t> in the forward process are the arrivals after </a:t>
                </a:r>
                <a14:m>
                  <m:oMath xmlns:m="http://schemas.openxmlformats.org/officeDocument/2006/math">
                    <m:r>
                      <a:rPr lang="en-US" altLang="zh-CN" i="1" dirty="0" smtClean="0">
                        <a:latin typeface="Cambria Math" panose="02040503050406030204" pitchFamily="18" charset="0"/>
                      </a:rPr>
                      <m:t>𝑡</m:t>
                    </m:r>
                  </m:oMath>
                </a14:m>
                <a:r>
                  <a:rPr lang="en-US" altLang="zh-CN" dirty="0" smtClean="0"/>
                  <a:t> in the backward process</a:t>
                </a:r>
              </a:p>
              <a:p>
                <a:r>
                  <a:rPr lang="en-US" altLang="zh-CN" dirty="0" smtClean="0"/>
                  <a:t>The arrival process in the reversed system is a Poisson process</a:t>
                </a:r>
              </a:p>
              <a:p>
                <a:r>
                  <a:rPr lang="en-US" altLang="zh-CN" dirty="0" smtClean="0"/>
                  <a:t>The future arrival process does not depend not the current state</a:t>
                </a:r>
                <a:endParaRPr lang="zh-CN" altLang="en-US" dirty="0"/>
              </a:p>
            </p:txBody>
          </p:sp>
        </mc:Choice>
        <mc:Fallback xmlns="">
          <p:sp>
            <p:nvSpPr>
              <p:cNvPr id="2" name="内容占位符 1"/>
              <p:cNvSpPr>
                <a:spLocks noGrp="1" noRot="1" noChangeAspect="1" noMove="1" noResize="1" noEditPoints="1" noAdjustHandles="1" noChangeArrowheads="1" noChangeShapeType="1" noTextEdit="1"/>
              </p:cNvSpPr>
              <p:nvPr>
                <p:ph idx="1"/>
              </p:nvPr>
            </p:nvSpPr>
            <p:spPr>
              <a:xfrm>
                <a:off x="457200" y="4678362"/>
                <a:ext cx="8229600" cy="1874837"/>
              </a:xfrm>
              <a:blipFill rotWithShape="0">
                <a:blip r:embed="rId3"/>
                <a:stretch>
                  <a:fillRect l="-963" t="-2597" r="-1704"/>
                </a:stretch>
              </a:blipFill>
            </p:spPr>
            <p:txBody>
              <a:bodyPr/>
              <a:lstStyle/>
              <a:p>
                <a:r>
                  <a:rPr lang="zh-CN" altLang="en-US">
                    <a:noFill/>
                  </a:rPr>
                  <a:t> </a:t>
                </a:r>
              </a:p>
            </p:txBody>
          </p:sp>
        </mc:Fallback>
      </mc:AlternateContent>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9" name="对象 8"/>
          <p:cNvGraphicFramePr>
            <a:graphicFrameLocks noChangeAspect="1"/>
          </p:cNvGraphicFramePr>
          <p:nvPr>
            <p:extLst>
              <p:ext uri="{D42A27DB-BD31-4B8C-83A1-F6EECF244321}">
                <p14:modId xmlns:p14="http://schemas.microsoft.com/office/powerpoint/2010/main" val="2210299375"/>
              </p:ext>
            </p:extLst>
          </p:nvPr>
        </p:nvGraphicFramePr>
        <p:xfrm>
          <a:off x="1795935" y="1828800"/>
          <a:ext cx="5519265" cy="2594043"/>
        </p:xfrm>
        <a:graphic>
          <a:graphicData uri="http://schemas.openxmlformats.org/presentationml/2006/ole">
            <mc:AlternateContent xmlns:mc="http://schemas.openxmlformats.org/markup-compatibility/2006">
              <mc:Choice xmlns:v="urn:schemas-microsoft-com:vml" Requires="v">
                <p:oleObj spid="_x0000_s17448" name="Visio" r:id="rId4" imgW="2207706" imgH="1037617" progId="Visio.Drawing.11">
                  <p:embed/>
                </p:oleObj>
              </mc:Choice>
              <mc:Fallback>
                <p:oleObj name="Visio" r:id="rId4" imgW="2207706" imgH="1037617" progId="Visio.Drawing.11">
                  <p:embed/>
                  <p:pic>
                    <p:nvPicPr>
                      <p:cNvPr id="0" name=""/>
                      <p:cNvPicPr>
                        <a:picLocks noChangeAspect="1" noChangeArrowheads="1"/>
                      </p:cNvPicPr>
                      <p:nvPr/>
                    </p:nvPicPr>
                    <p:blipFill>
                      <a:blip r:embed="rId5"/>
                      <a:srcRect/>
                      <a:stretch>
                        <a:fillRect/>
                      </a:stretch>
                    </p:blipFill>
                    <p:spPr bwMode="auto">
                      <a:xfrm>
                        <a:off x="1795935" y="1828800"/>
                        <a:ext cx="5519265" cy="2594043"/>
                      </a:xfrm>
                      <a:prstGeom prst="rect">
                        <a:avLst/>
                      </a:prstGeom>
                      <a:noFill/>
                    </p:spPr>
                  </p:pic>
                </p:oleObj>
              </mc:Fallback>
            </mc:AlternateContent>
          </a:graphicData>
        </a:graphic>
      </p:graphicFrame>
    </p:spTree>
    <p:extLst>
      <p:ext uri="{BB962C8B-B14F-4D97-AF65-F5344CB8AC3E}">
        <p14:creationId xmlns:p14="http://schemas.microsoft.com/office/powerpoint/2010/main" val="2534412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5689</TotalTime>
  <Words>549</Words>
  <Application>Microsoft Office PowerPoint</Application>
  <PresentationFormat>全屏显示(4:3)</PresentationFormat>
  <Paragraphs>141</Paragraphs>
  <Slides>14</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24" baseType="lpstr">
      <vt:lpstr>宋体</vt:lpstr>
      <vt:lpstr>Arial</vt:lpstr>
      <vt:lpstr>Calibri</vt:lpstr>
      <vt:lpstr>Cambria Math</vt:lpstr>
      <vt:lpstr>Symbol</vt:lpstr>
      <vt:lpstr>Times New Roman</vt:lpstr>
      <vt:lpstr>Wingdings</vt:lpstr>
      <vt:lpstr>1_Office 主题</vt:lpstr>
      <vt:lpstr>Visio</vt:lpstr>
      <vt:lpstr>Equation</vt:lpstr>
      <vt:lpstr>Burke’s theorem and  networks of queues</vt:lpstr>
      <vt:lpstr>System Reversibility</vt:lpstr>
      <vt:lpstr>Markovian Property of Time-reversed System</vt:lpstr>
      <vt:lpstr>Definition of Reversibility</vt:lpstr>
      <vt:lpstr>Condition of Time-reversibility</vt:lpstr>
      <vt:lpstr>Recall: M/M/x Systems</vt:lpstr>
      <vt:lpstr>Properties of Reversed Chains</vt:lpstr>
      <vt:lpstr>Burke’s Theorem</vt:lpstr>
      <vt:lpstr>Proof of (b)</vt:lpstr>
      <vt:lpstr>Example</vt:lpstr>
      <vt:lpstr>Jackson Networks</vt:lpstr>
      <vt:lpstr>Jackson’s Theorem</vt:lpstr>
      <vt:lpstr>Example</vt:lpstr>
      <vt:lpstr>Application of Jackson’s Theorem</vt:lpstr>
    </vt:vector>
  </TitlesOfParts>
  <Company>SJTU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Burke’s theorem and  networks of queues</dc:title>
  <dc:creator>Weiqiang Sun</dc:creator>
  <cp:lastModifiedBy>Windows 用户</cp:lastModifiedBy>
  <cp:revision>103</cp:revision>
  <dcterms:created xsi:type="dcterms:W3CDTF">2008-10-05T02:10:51Z</dcterms:created>
  <dcterms:modified xsi:type="dcterms:W3CDTF">2018-03-29T03:06:50Z</dcterms:modified>
</cp:coreProperties>
</file>