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304" r:id="rId9"/>
    <p:sldId id="265" r:id="rId10"/>
    <p:sldId id="266" r:id="rId11"/>
    <p:sldId id="305" r:id="rId12"/>
    <p:sldId id="271" r:id="rId13"/>
    <p:sldId id="274" r:id="rId14"/>
    <p:sldId id="306" r:id="rId15"/>
    <p:sldId id="277" r:id="rId16"/>
    <p:sldId id="307" r:id="rId17"/>
    <p:sldId id="344" r:id="rId18"/>
    <p:sldId id="345" r:id="rId19"/>
    <p:sldId id="346" r:id="rId20"/>
    <p:sldId id="347" r:id="rId21"/>
    <p:sldId id="330" r:id="rId22"/>
    <p:sldId id="331" r:id="rId23"/>
    <p:sldId id="332" r:id="rId24"/>
    <p:sldId id="333" r:id="rId25"/>
    <p:sldId id="335" r:id="rId26"/>
    <p:sldId id="336" r:id="rId27"/>
    <p:sldId id="337" r:id="rId28"/>
    <p:sldId id="338" r:id="rId29"/>
    <p:sldId id="285" r:id="rId30"/>
    <p:sldId id="287" r:id="rId31"/>
    <p:sldId id="339" r:id="rId32"/>
    <p:sldId id="309" r:id="rId33"/>
    <p:sldId id="289" r:id="rId34"/>
    <p:sldId id="290" r:id="rId35"/>
    <p:sldId id="310" r:id="rId36"/>
    <p:sldId id="340" r:id="rId37"/>
    <p:sldId id="341" r:id="rId38"/>
    <p:sldId id="342" r:id="rId39"/>
    <p:sldId id="343" r:id="rId40"/>
    <p:sldId id="292" r:id="rId41"/>
    <p:sldId id="313" r:id="rId42"/>
    <p:sldId id="295" r:id="rId43"/>
    <p:sldId id="297" r:id="rId44"/>
    <p:sldId id="314" r:id="rId45"/>
    <p:sldId id="298" r:id="rId46"/>
    <p:sldId id="316" r:id="rId47"/>
    <p:sldId id="317" r:id="rId48"/>
    <p:sldId id="318" r:id="rId49"/>
    <p:sldId id="348" r:id="rId50"/>
    <p:sldId id="301" r:id="rId51"/>
    <p:sldId id="302" r:id="rId52"/>
    <p:sldId id="303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19" r:id="rId6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3" autoAdjust="0"/>
    <p:restoredTop sz="93667" autoAdjust="0"/>
  </p:normalViewPr>
  <p:slideViewPr>
    <p:cSldViewPr>
      <p:cViewPr varScale="1">
        <p:scale>
          <a:sx n="88" d="100"/>
          <a:sy n="88" d="100"/>
        </p:scale>
        <p:origin x="768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34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5.emf"/><Relationship Id="rId1" Type="http://schemas.openxmlformats.org/officeDocument/2006/relationships/image" Target="../media/image33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4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4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34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5.emf"/><Relationship Id="rId1" Type="http://schemas.openxmlformats.org/officeDocument/2006/relationships/image" Target="../media/image33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4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4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4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4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7.emf"/><Relationship Id="rId1" Type="http://schemas.openxmlformats.org/officeDocument/2006/relationships/image" Target="../media/image30.emf"/><Relationship Id="rId4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1FB5E-CB13-42CA-969A-F22F88001B46}" type="datetimeFigureOut">
              <a:rPr lang="zh-CN" altLang="en-US" smtClean="0"/>
              <a:t>2016/10/31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D6E25-8FB8-42E8-8C9D-5C60096BC7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545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2800" dirty="0" smtClean="0"/>
              <a:t>对集合中的每一对元素</a:t>
            </a:r>
            <a:r>
              <a:rPr lang="en-US" altLang="zh-CN" sz="2800" dirty="0" smtClean="0"/>
              <a:t>(</a:t>
            </a:r>
            <a:r>
              <a:rPr lang="en-US" altLang="zh-CN" sz="2800" dirty="0" err="1" smtClean="0"/>
              <a:t>a,b</a:t>
            </a:r>
            <a:r>
              <a:rPr lang="en-US" altLang="zh-CN" sz="2800" dirty="0" smtClean="0"/>
              <a:t>), </a:t>
            </a:r>
            <a:r>
              <a:rPr lang="en-US" altLang="zh-CN" sz="2800" dirty="0" err="1" smtClean="0"/>
              <a:t>a,b∈S</a:t>
            </a:r>
            <a:r>
              <a:rPr lang="en-US" altLang="zh-CN" sz="2800" dirty="0" smtClean="0"/>
              <a:t>, </a:t>
            </a:r>
            <a:r>
              <a:rPr lang="en-US" altLang="zh-CN" sz="2800" dirty="0" err="1" smtClean="0"/>
              <a:t>aRb</a:t>
            </a:r>
            <a:r>
              <a:rPr lang="zh-CN" altLang="en-US" sz="2800" dirty="0" smtClean="0"/>
              <a:t>要么 是真要么是假，则称关系</a:t>
            </a:r>
            <a:r>
              <a:rPr lang="en-US" altLang="zh-CN" sz="2800" dirty="0" smtClean="0"/>
              <a:t>R</a:t>
            </a:r>
            <a:r>
              <a:rPr lang="zh-CN" altLang="en-US" sz="2800" dirty="0" smtClean="0"/>
              <a:t>（</a:t>
            </a:r>
            <a:r>
              <a:rPr lang="en-US" altLang="zh-CN" sz="2800" dirty="0" smtClean="0"/>
              <a:t>relation R</a:t>
            </a:r>
            <a:r>
              <a:rPr lang="zh-CN" altLang="en-US" sz="2800" dirty="0" smtClean="0"/>
              <a:t>）是定义 在集合</a:t>
            </a:r>
            <a:r>
              <a:rPr lang="en-US" altLang="zh-CN" sz="2800" dirty="0" smtClean="0"/>
              <a:t>S</a:t>
            </a:r>
            <a:r>
              <a:rPr lang="zh-CN" altLang="en-US" sz="2800" dirty="0" smtClean="0"/>
              <a:t>上。如果</a:t>
            </a:r>
            <a:r>
              <a:rPr lang="en-US" altLang="zh-CN" sz="2800" dirty="0" err="1" smtClean="0"/>
              <a:t>aRb</a:t>
            </a:r>
            <a:r>
              <a:rPr lang="zh-CN" altLang="en-US" sz="2800" dirty="0" smtClean="0"/>
              <a:t>为真，则称</a:t>
            </a:r>
            <a:r>
              <a:rPr lang="en-US" altLang="zh-CN" sz="2800" dirty="0" smtClean="0"/>
              <a:t>a</a:t>
            </a:r>
            <a:r>
              <a:rPr lang="zh-CN" altLang="en-US" sz="2800" dirty="0" smtClean="0"/>
              <a:t>与</a:t>
            </a:r>
            <a:r>
              <a:rPr lang="en-US" altLang="zh-CN" sz="2800" dirty="0" smtClean="0"/>
              <a:t>b</a:t>
            </a:r>
            <a:r>
              <a:rPr lang="zh-CN" altLang="en-US" sz="2800" dirty="0" smtClean="0"/>
              <a:t>相关。如果 集合中的每一对元素不是有关系就是没关系，则称该关系（</a:t>
            </a:r>
            <a:r>
              <a:rPr lang="en-US" altLang="zh-CN" sz="2800" dirty="0" smtClean="0"/>
              <a:t>relation</a:t>
            </a:r>
            <a:r>
              <a:rPr lang="zh-CN" altLang="en-US" sz="2800" dirty="0" smtClean="0"/>
              <a:t>）是定义在该集合上的。 </a:t>
            </a:r>
          </a:p>
          <a:p>
            <a:r>
              <a:rPr lang="zh-CN" altLang="en-US" sz="2800" dirty="0" smtClean="0"/>
              <a:t>等价关系（</a:t>
            </a:r>
            <a:r>
              <a:rPr lang="en-US" altLang="zh-CN" sz="2800" dirty="0" smtClean="0"/>
              <a:t>equivalence relation</a:t>
            </a:r>
            <a:r>
              <a:rPr lang="zh-CN" altLang="en-US" sz="2800" dirty="0" smtClean="0"/>
              <a:t>）是一种满足 以下三个特性关系</a:t>
            </a:r>
            <a:r>
              <a:rPr lang="en-US" altLang="zh-CN" sz="2800" dirty="0" smtClean="0"/>
              <a:t>R</a:t>
            </a:r>
            <a:r>
              <a:rPr lang="zh-CN" altLang="en-US" sz="2800" dirty="0" smtClean="0"/>
              <a:t>。 </a:t>
            </a:r>
          </a:p>
          <a:p>
            <a:pPr lvl="1"/>
            <a:r>
              <a:rPr lang="zh-CN" altLang="en-US" sz="2400" dirty="0" smtClean="0"/>
              <a:t>自反性（</a:t>
            </a:r>
            <a:r>
              <a:rPr lang="en-US" altLang="zh-CN" sz="2400" dirty="0" smtClean="0"/>
              <a:t>Reflexive</a:t>
            </a:r>
            <a:r>
              <a:rPr lang="zh-CN" altLang="en-US" sz="2400" dirty="0" smtClean="0"/>
              <a:t>）：对所有的</a:t>
            </a:r>
            <a:r>
              <a:rPr lang="en-US" altLang="zh-CN" sz="2400" dirty="0" err="1" smtClean="0"/>
              <a:t>a∈R</a:t>
            </a:r>
            <a:r>
              <a:rPr lang="zh-CN" altLang="en-US" sz="2400" dirty="0" smtClean="0"/>
              <a:t>，</a:t>
            </a:r>
            <a:r>
              <a:rPr lang="en-US" altLang="zh-CN" sz="2400" dirty="0" err="1" smtClean="0"/>
              <a:t>aRa</a:t>
            </a:r>
            <a:r>
              <a:rPr lang="zh-CN" altLang="en-US" sz="2400" dirty="0" smtClean="0"/>
              <a:t>为真。 </a:t>
            </a:r>
          </a:p>
          <a:p>
            <a:pPr lvl="1"/>
            <a:r>
              <a:rPr lang="zh-CN" altLang="en-US" sz="2400" dirty="0" smtClean="0"/>
              <a:t>对称性（</a:t>
            </a:r>
            <a:r>
              <a:rPr lang="en-US" altLang="zh-CN" sz="2400" dirty="0" smtClean="0"/>
              <a:t>Symmetric</a:t>
            </a:r>
            <a:r>
              <a:rPr lang="zh-CN" altLang="en-US" sz="2400" dirty="0" smtClean="0"/>
              <a:t>）：当且仅当</a:t>
            </a:r>
            <a:r>
              <a:rPr lang="en-US" altLang="zh-CN" sz="2400" dirty="0" err="1" smtClean="0"/>
              <a:t>bRa</a:t>
            </a:r>
            <a:r>
              <a:rPr lang="zh-CN" altLang="en-US" sz="2400" dirty="0" smtClean="0"/>
              <a:t>时，</a:t>
            </a:r>
            <a:r>
              <a:rPr lang="en-US" altLang="zh-CN" sz="2400" dirty="0" err="1" smtClean="0"/>
              <a:t>aRb</a:t>
            </a:r>
            <a:r>
              <a:rPr lang="zh-CN" altLang="en-US" sz="2400" dirty="0" smtClean="0"/>
              <a:t>。 </a:t>
            </a:r>
          </a:p>
          <a:p>
            <a:pPr lvl="1"/>
            <a:r>
              <a:rPr lang="zh-CN" altLang="en-US" sz="2400" dirty="0" smtClean="0"/>
              <a:t>传递性（</a:t>
            </a:r>
            <a:r>
              <a:rPr lang="en-US" altLang="zh-CN" sz="2400" dirty="0" smtClean="0"/>
              <a:t>Transitive</a:t>
            </a:r>
            <a:r>
              <a:rPr lang="zh-CN" altLang="en-US" sz="2400" dirty="0" smtClean="0"/>
              <a:t>）：</a:t>
            </a:r>
            <a:r>
              <a:rPr lang="en-US" altLang="zh-CN" sz="2400" dirty="0" err="1" smtClean="0"/>
              <a:t>aRb</a:t>
            </a:r>
            <a:r>
              <a:rPr lang="zh-CN" altLang="en-US" sz="2400" dirty="0" smtClean="0"/>
              <a:t>和</a:t>
            </a:r>
            <a:r>
              <a:rPr lang="en-US" altLang="zh-CN" sz="2400" dirty="0" err="1" smtClean="0"/>
              <a:t>bRc</a:t>
            </a:r>
            <a:r>
              <a:rPr lang="zh-CN" altLang="en-US" sz="2400" dirty="0" smtClean="0"/>
              <a:t>隐含</a:t>
            </a:r>
            <a:r>
              <a:rPr lang="en-US" altLang="zh-CN" sz="2400" dirty="0" err="1" smtClean="0"/>
              <a:t>aRc</a:t>
            </a:r>
            <a:r>
              <a:rPr lang="zh-CN" altLang="en-US" sz="2400" dirty="0" smtClean="0"/>
              <a:t>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D6E25-8FB8-42E8-8C9D-5C60096BC7A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662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为了执行两个集合的</a:t>
            </a:r>
            <a:r>
              <a:rPr lang="en-US" altLang="zh-CN" dirty="0" smtClean="0"/>
              <a:t>union</a:t>
            </a:r>
            <a:r>
              <a:rPr lang="zh-CN" altLang="en-US" dirty="0" smtClean="0"/>
              <a:t>操作，我们归并 这两棵树，将一棵树的根作为另一棵树的 孩子。这个操作很明显是常量时间。 </a:t>
            </a:r>
          </a:p>
          <a:p>
            <a:r>
              <a:rPr lang="zh-CN" altLang="en-US" dirty="0" smtClean="0"/>
              <a:t>元素</a:t>
            </a:r>
            <a:r>
              <a:rPr lang="en-US" altLang="zh-CN" dirty="0" smtClean="0"/>
              <a:t>x</a:t>
            </a:r>
            <a:r>
              <a:rPr lang="zh-CN" altLang="en-US" dirty="0" smtClean="0"/>
              <a:t>的</a:t>
            </a:r>
            <a:r>
              <a:rPr lang="en-US" altLang="zh-CN" dirty="0" smtClean="0"/>
              <a:t>find</a:t>
            </a:r>
            <a:r>
              <a:rPr lang="zh-CN" altLang="en-US" dirty="0" smtClean="0"/>
              <a:t>操作返回包含</a:t>
            </a:r>
            <a:r>
              <a:rPr lang="en-US" altLang="zh-CN" dirty="0" smtClean="0"/>
              <a:t>x</a:t>
            </a:r>
            <a:r>
              <a:rPr lang="zh-CN" altLang="en-US" dirty="0" smtClean="0"/>
              <a:t>的树的根。完成该操作的时间正比于从</a:t>
            </a:r>
            <a:r>
              <a:rPr lang="en-US" altLang="zh-CN" dirty="0" smtClean="0"/>
              <a:t>x</a:t>
            </a:r>
            <a:r>
              <a:rPr lang="zh-CN" altLang="en-US" dirty="0" smtClean="0"/>
              <a:t>到根的路径上的结点数。最坏情况可能是</a:t>
            </a:r>
            <a:r>
              <a:rPr lang="en-US" altLang="zh-CN" dirty="0" smtClean="0"/>
              <a:t>O(N)</a:t>
            </a:r>
            <a:r>
              <a:rPr lang="zh-CN" altLang="en-US" dirty="0" smtClean="0"/>
              <a:t>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D6E25-8FB8-42E8-8C9D-5C60096BC7A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414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dirty="0" smtClean="0"/>
              <a:t>尽管不相交集的</a:t>
            </a:r>
            <a:r>
              <a:rPr lang="en-US" altLang="zh-CN" dirty="0" smtClean="0"/>
              <a:t>union</a:t>
            </a:r>
            <a:r>
              <a:rPr lang="zh-CN" altLang="en-US" dirty="0" smtClean="0"/>
              <a:t>操作性能很好，而 </a:t>
            </a:r>
            <a:r>
              <a:rPr lang="en-US" altLang="zh-CN" dirty="0" smtClean="0"/>
              <a:t>find</a:t>
            </a:r>
            <a:r>
              <a:rPr lang="zh-CN" altLang="en-US" dirty="0" smtClean="0"/>
              <a:t>操作的性能不佳。但</a:t>
            </a:r>
            <a:r>
              <a:rPr lang="en-US" altLang="zh-CN" dirty="0" smtClean="0"/>
              <a:t>find</a:t>
            </a:r>
            <a:r>
              <a:rPr lang="zh-CN" altLang="en-US" dirty="0" smtClean="0"/>
              <a:t>操作的性能问题是由</a:t>
            </a:r>
            <a:r>
              <a:rPr lang="en-US" altLang="zh-CN" dirty="0" smtClean="0"/>
              <a:t>union</a:t>
            </a:r>
            <a:r>
              <a:rPr lang="zh-CN" altLang="en-US" dirty="0" smtClean="0"/>
              <a:t>操作引起的。是</a:t>
            </a:r>
            <a:r>
              <a:rPr lang="en-US" altLang="zh-CN" dirty="0" smtClean="0"/>
              <a:t>union</a:t>
            </a:r>
            <a:r>
              <a:rPr lang="zh-CN" altLang="en-US" dirty="0" smtClean="0"/>
              <a:t>操作实现时没有关心所构造的树的结构。 </a:t>
            </a:r>
          </a:p>
          <a:p>
            <a:pPr>
              <a:lnSpc>
                <a:spcPct val="90000"/>
              </a:lnSpc>
            </a:pPr>
            <a:r>
              <a:rPr lang="zh-CN" altLang="en-US" dirty="0" smtClean="0"/>
              <a:t>在极端的情况下，</a:t>
            </a:r>
            <a:r>
              <a:rPr lang="en-US" altLang="zh-CN" dirty="0" smtClean="0"/>
              <a:t>union</a:t>
            </a:r>
            <a:r>
              <a:rPr lang="zh-CN" altLang="en-US" dirty="0" smtClean="0"/>
              <a:t>操作可能使树蜕化 为线性表。 </a:t>
            </a:r>
          </a:p>
          <a:p>
            <a:pPr>
              <a:lnSpc>
                <a:spcPct val="90000"/>
              </a:lnSpc>
            </a:pPr>
            <a:r>
              <a:rPr lang="zh-CN" altLang="en-US" dirty="0" smtClean="0"/>
              <a:t>改进的思想：尽量避免树的增高 </a:t>
            </a:r>
          </a:p>
          <a:p>
            <a:pPr lvl="1">
              <a:lnSpc>
                <a:spcPct val="90000"/>
              </a:lnSpc>
            </a:pPr>
            <a:r>
              <a:rPr lang="zh-CN" altLang="en-US" dirty="0" smtClean="0"/>
              <a:t>按规模并 </a:t>
            </a:r>
          </a:p>
          <a:p>
            <a:pPr lvl="1">
              <a:lnSpc>
                <a:spcPct val="90000"/>
              </a:lnSpc>
            </a:pPr>
            <a:r>
              <a:rPr lang="zh-CN" altLang="en-US" dirty="0" smtClean="0"/>
              <a:t>按高度并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D6E25-8FB8-42E8-8C9D-5C60096BC7A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0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将规模小的树作为规模大的树的子树，对规模相同的树可以任意选择 </a:t>
            </a:r>
          </a:p>
          <a:p>
            <a:r>
              <a:rPr lang="zh-CN" altLang="en-US" dirty="0" smtClean="0"/>
              <a:t>例如归并</a:t>
            </a:r>
            <a:r>
              <a:rPr lang="en-US" altLang="zh-CN" dirty="0" smtClean="0"/>
              <a:t>4</a:t>
            </a:r>
            <a:r>
              <a:rPr lang="zh-CN" altLang="en-US" dirty="0" smtClean="0"/>
              <a:t>和</a:t>
            </a:r>
            <a:r>
              <a:rPr lang="en-US" altLang="zh-CN" dirty="0" smtClean="0"/>
              <a:t>9</a:t>
            </a:r>
            <a:r>
              <a:rPr lang="zh-CN" altLang="en-US" dirty="0" smtClean="0"/>
              <a:t>，如将</a:t>
            </a:r>
            <a:r>
              <a:rPr lang="en-US" altLang="zh-CN" dirty="0" smtClean="0"/>
              <a:t>9</a:t>
            </a:r>
            <a:r>
              <a:rPr lang="zh-CN" altLang="en-US" dirty="0" smtClean="0"/>
              <a:t>作为</a:t>
            </a:r>
            <a:r>
              <a:rPr lang="en-US" altLang="zh-CN" dirty="0" smtClean="0"/>
              <a:t>4</a:t>
            </a:r>
            <a:r>
              <a:rPr lang="zh-CN" altLang="en-US" dirty="0" smtClean="0"/>
              <a:t>的子树，形成一棵高度为</a:t>
            </a:r>
            <a:r>
              <a:rPr lang="en-US" altLang="zh-CN" dirty="0" smtClean="0"/>
              <a:t>5</a:t>
            </a:r>
            <a:r>
              <a:rPr lang="zh-CN" altLang="en-US" dirty="0" smtClean="0"/>
              <a:t>的树。但将</a:t>
            </a:r>
            <a:r>
              <a:rPr lang="en-US" altLang="zh-CN" dirty="0" smtClean="0"/>
              <a:t>4</a:t>
            </a:r>
            <a:r>
              <a:rPr lang="zh-CN" altLang="en-US" dirty="0" smtClean="0"/>
              <a:t>作为</a:t>
            </a:r>
            <a:r>
              <a:rPr lang="en-US" altLang="zh-CN" dirty="0" smtClean="0"/>
              <a:t>9</a:t>
            </a:r>
            <a:r>
              <a:rPr lang="zh-CN" altLang="en-US" dirty="0" smtClean="0"/>
              <a:t>的子树，形成的树高度还为</a:t>
            </a:r>
            <a:r>
              <a:rPr lang="en-US" altLang="zh-CN" dirty="0" smtClean="0"/>
              <a:t>4 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D6E25-8FB8-42E8-8C9D-5C60096BC7A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410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反过来，如果将</a:t>
            </a:r>
            <a:r>
              <a:rPr lang="en-US" altLang="zh-CN" dirty="0" smtClean="0"/>
              <a:t>9</a:t>
            </a:r>
            <a:r>
              <a:rPr lang="zh-CN" altLang="en-US" dirty="0" smtClean="0"/>
              <a:t>合并到</a:t>
            </a:r>
            <a:r>
              <a:rPr lang="en-US" altLang="zh-CN" dirty="0" smtClean="0"/>
              <a:t>4</a:t>
            </a:r>
            <a:r>
              <a:rPr lang="zh-CN" altLang="en-US" dirty="0" smtClean="0"/>
              <a:t>里面，整棵树高度会增加</a:t>
            </a:r>
            <a:r>
              <a:rPr lang="en-US" altLang="zh-CN" dirty="0" smtClean="0"/>
              <a:t>1.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D6E25-8FB8-42E8-8C9D-5C60096BC7A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410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反过来，如果将</a:t>
            </a:r>
            <a:r>
              <a:rPr lang="en-US" altLang="zh-CN" dirty="0" smtClean="0"/>
              <a:t>9</a:t>
            </a:r>
            <a:r>
              <a:rPr lang="zh-CN" altLang="en-US" dirty="0" smtClean="0"/>
              <a:t>合并到</a:t>
            </a:r>
            <a:r>
              <a:rPr lang="en-US" altLang="zh-CN" dirty="0" smtClean="0"/>
              <a:t>4</a:t>
            </a:r>
            <a:r>
              <a:rPr lang="zh-CN" altLang="en-US" dirty="0" smtClean="0"/>
              <a:t>里面，整棵树高度会增加</a:t>
            </a:r>
            <a:r>
              <a:rPr lang="en-US" altLang="zh-CN" dirty="0" smtClean="0"/>
              <a:t>1.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D6E25-8FB8-42E8-8C9D-5C60096BC7A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410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反过来，如果将</a:t>
            </a:r>
            <a:r>
              <a:rPr lang="en-US" altLang="zh-CN" dirty="0" smtClean="0"/>
              <a:t>9</a:t>
            </a:r>
            <a:r>
              <a:rPr lang="zh-CN" altLang="en-US" dirty="0" smtClean="0"/>
              <a:t>合并到</a:t>
            </a:r>
            <a:r>
              <a:rPr lang="en-US" altLang="zh-CN" dirty="0" smtClean="0"/>
              <a:t>4</a:t>
            </a:r>
            <a:r>
              <a:rPr lang="zh-CN" altLang="en-US" dirty="0" smtClean="0"/>
              <a:t>里面，整棵树高度会增加</a:t>
            </a:r>
            <a:r>
              <a:rPr lang="en-US" altLang="zh-CN" dirty="0" smtClean="0"/>
              <a:t>1.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D6E25-8FB8-42E8-8C9D-5C60096BC7A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410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反过来，如果将</a:t>
            </a:r>
            <a:r>
              <a:rPr lang="en-US" altLang="zh-CN" dirty="0" smtClean="0"/>
              <a:t>9</a:t>
            </a:r>
            <a:r>
              <a:rPr lang="zh-CN" altLang="en-US" dirty="0" smtClean="0"/>
              <a:t>合并到</a:t>
            </a:r>
            <a:r>
              <a:rPr lang="en-US" altLang="zh-CN" dirty="0" smtClean="0"/>
              <a:t>4</a:t>
            </a:r>
            <a:r>
              <a:rPr lang="zh-CN" altLang="en-US" dirty="0" smtClean="0"/>
              <a:t>里面，整棵树高度会增加</a:t>
            </a:r>
            <a:r>
              <a:rPr lang="en-US" altLang="zh-CN" dirty="0" smtClean="0"/>
              <a:t>1.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D6E25-8FB8-42E8-8C9D-5C60096BC7A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410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反过来，如果将</a:t>
            </a:r>
            <a:r>
              <a:rPr lang="en-US" altLang="zh-CN" dirty="0" smtClean="0"/>
              <a:t>9</a:t>
            </a:r>
            <a:r>
              <a:rPr lang="zh-CN" altLang="en-US" dirty="0" smtClean="0"/>
              <a:t>合并到</a:t>
            </a:r>
            <a:r>
              <a:rPr lang="en-US" altLang="zh-CN" dirty="0" smtClean="0"/>
              <a:t>4</a:t>
            </a:r>
            <a:r>
              <a:rPr lang="zh-CN" altLang="en-US" dirty="0" smtClean="0"/>
              <a:t>里面，整棵树高度会增加</a:t>
            </a:r>
            <a:r>
              <a:rPr lang="en-US" altLang="zh-CN" dirty="0" smtClean="0"/>
              <a:t>1.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D6E25-8FB8-42E8-8C9D-5C60096BC7A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410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反过来，如果将</a:t>
            </a:r>
            <a:r>
              <a:rPr lang="en-US" altLang="zh-CN" dirty="0" smtClean="0"/>
              <a:t>9</a:t>
            </a:r>
            <a:r>
              <a:rPr lang="zh-CN" altLang="en-US" dirty="0" smtClean="0"/>
              <a:t>合并到</a:t>
            </a:r>
            <a:r>
              <a:rPr lang="en-US" altLang="zh-CN" dirty="0" smtClean="0"/>
              <a:t>4</a:t>
            </a:r>
            <a:r>
              <a:rPr lang="zh-CN" altLang="en-US" dirty="0" smtClean="0"/>
              <a:t>里面，整棵树高度会增加</a:t>
            </a:r>
            <a:r>
              <a:rPr lang="en-US" altLang="zh-CN" dirty="0" smtClean="0"/>
              <a:t>1.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D6E25-8FB8-42E8-8C9D-5C60096BC7A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410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反过来，如果将</a:t>
            </a:r>
            <a:r>
              <a:rPr lang="en-US" altLang="zh-CN" dirty="0" smtClean="0"/>
              <a:t>9</a:t>
            </a:r>
            <a:r>
              <a:rPr lang="zh-CN" altLang="en-US" dirty="0" smtClean="0"/>
              <a:t>合并到</a:t>
            </a:r>
            <a:r>
              <a:rPr lang="en-US" altLang="zh-CN" dirty="0" smtClean="0"/>
              <a:t>4</a:t>
            </a:r>
            <a:r>
              <a:rPr lang="zh-CN" altLang="en-US" dirty="0" smtClean="0"/>
              <a:t>里面，整棵树高度会增加</a:t>
            </a:r>
            <a:r>
              <a:rPr lang="en-US" altLang="zh-CN" dirty="0" smtClean="0"/>
              <a:t>1.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D6E25-8FB8-42E8-8C9D-5C60096BC7A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410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dirty="0" smtClean="0"/>
              <a:t>亲戚关系就是一个等价关系。自己和自己是亲 戚；如果</a:t>
            </a:r>
            <a:r>
              <a:rPr lang="en-US" altLang="zh-CN" dirty="0" smtClean="0"/>
              <a:t>A</a:t>
            </a:r>
            <a:r>
              <a:rPr lang="zh-CN" altLang="en-US" dirty="0" smtClean="0"/>
              <a:t>和</a:t>
            </a:r>
            <a:r>
              <a:rPr lang="en-US" altLang="zh-CN" dirty="0" smtClean="0"/>
              <a:t>B</a:t>
            </a:r>
            <a:r>
              <a:rPr lang="zh-CN" altLang="en-US" dirty="0" smtClean="0"/>
              <a:t>是亲戚，则</a:t>
            </a:r>
            <a:r>
              <a:rPr lang="en-US" altLang="zh-CN" dirty="0" smtClean="0"/>
              <a:t>B</a:t>
            </a:r>
            <a:r>
              <a:rPr lang="zh-CN" altLang="en-US" dirty="0" smtClean="0"/>
              <a:t>和</a:t>
            </a:r>
            <a:r>
              <a:rPr lang="en-US" altLang="zh-CN" dirty="0" smtClean="0"/>
              <a:t>A</a:t>
            </a:r>
            <a:r>
              <a:rPr lang="zh-CN" altLang="en-US" dirty="0" smtClean="0"/>
              <a:t>也是亲戚；如果</a:t>
            </a:r>
            <a:r>
              <a:rPr lang="en-US" altLang="zh-CN" dirty="0" smtClean="0"/>
              <a:t>A </a:t>
            </a:r>
            <a:r>
              <a:rPr lang="zh-CN" altLang="en-US" dirty="0" smtClean="0"/>
              <a:t>和</a:t>
            </a:r>
            <a:r>
              <a:rPr lang="en-US" altLang="zh-CN" dirty="0" smtClean="0"/>
              <a:t>B</a:t>
            </a:r>
            <a:r>
              <a:rPr lang="zh-CN" altLang="en-US" dirty="0" smtClean="0"/>
              <a:t>是亲戚，</a:t>
            </a:r>
            <a:r>
              <a:rPr lang="en-US" altLang="zh-CN" dirty="0" smtClean="0"/>
              <a:t>B</a:t>
            </a:r>
            <a:r>
              <a:rPr lang="zh-CN" altLang="en-US" dirty="0" smtClean="0"/>
              <a:t>和</a:t>
            </a:r>
            <a:r>
              <a:rPr lang="en-US" altLang="zh-CN" dirty="0" smtClean="0"/>
              <a:t>C</a:t>
            </a:r>
            <a:r>
              <a:rPr lang="zh-CN" altLang="en-US" dirty="0" smtClean="0"/>
              <a:t>是亲戚，则</a:t>
            </a:r>
            <a:r>
              <a:rPr lang="en-US" altLang="zh-CN" dirty="0" smtClean="0"/>
              <a:t>A</a:t>
            </a:r>
            <a:r>
              <a:rPr lang="zh-CN" altLang="en-US" dirty="0" smtClean="0"/>
              <a:t>和</a:t>
            </a:r>
            <a:r>
              <a:rPr lang="en-US" altLang="zh-CN" dirty="0" smtClean="0"/>
              <a:t>C</a:t>
            </a:r>
            <a:r>
              <a:rPr lang="zh-CN" altLang="en-US" dirty="0" smtClean="0"/>
              <a:t>也是亲戚。因 此，亲戚关系具有自反性、对称性和传递性，所 以是等价关系。 </a:t>
            </a:r>
          </a:p>
          <a:p>
            <a:pPr>
              <a:lnSpc>
                <a:spcPct val="90000"/>
              </a:lnSpc>
            </a:pPr>
            <a:r>
              <a:rPr lang="zh-CN" altLang="en-US" dirty="0" smtClean="0"/>
              <a:t>同样，如果通过公路可以从小镇</a:t>
            </a:r>
            <a:r>
              <a:rPr lang="en-US" altLang="zh-CN" dirty="0" smtClean="0"/>
              <a:t>a</a:t>
            </a:r>
            <a:r>
              <a:rPr lang="zh-CN" altLang="en-US" dirty="0" smtClean="0"/>
              <a:t>到小镇</a:t>
            </a:r>
            <a:r>
              <a:rPr lang="en-US" altLang="zh-CN" dirty="0" smtClean="0"/>
              <a:t>b</a:t>
            </a:r>
            <a:r>
              <a:rPr lang="zh-CN" altLang="en-US" dirty="0" smtClean="0"/>
              <a:t>，则称 </a:t>
            </a:r>
            <a:r>
              <a:rPr lang="en-US" altLang="zh-CN" dirty="0" smtClean="0"/>
              <a:t>a</a:t>
            </a:r>
            <a:r>
              <a:rPr lang="zh-CN" altLang="en-US" dirty="0" smtClean="0"/>
              <a:t>与</a:t>
            </a:r>
            <a:r>
              <a:rPr lang="en-US" altLang="zh-CN" dirty="0" smtClean="0"/>
              <a:t>b</a:t>
            </a:r>
            <a:r>
              <a:rPr lang="zh-CN" altLang="en-US" dirty="0" smtClean="0"/>
              <a:t>是有关系的。如果道路是双向的，那么公路交通网络中的到达关系也是一个等价关系。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D6E25-8FB8-42E8-8C9D-5C60096BC7A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7053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反过来，如果将</a:t>
            </a:r>
            <a:r>
              <a:rPr lang="en-US" altLang="zh-CN" dirty="0" smtClean="0"/>
              <a:t>9</a:t>
            </a:r>
            <a:r>
              <a:rPr lang="zh-CN" altLang="en-US" dirty="0" smtClean="0"/>
              <a:t>合并到</a:t>
            </a:r>
            <a:r>
              <a:rPr lang="en-US" altLang="zh-CN" dirty="0" smtClean="0"/>
              <a:t>4</a:t>
            </a:r>
            <a:r>
              <a:rPr lang="zh-CN" altLang="en-US" dirty="0" smtClean="0"/>
              <a:t>里面，整棵树高度会增加</a:t>
            </a:r>
            <a:r>
              <a:rPr lang="en-US" altLang="zh-CN" dirty="0" smtClean="0"/>
              <a:t>1.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D6E25-8FB8-42E8-8C9D-5C60096BC7A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4105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反过来，如果将</a:t>
            </a:r>
            <a:r>
              <a:rPr lang="en-US" altLang="zh-CN" dirty="0" smtClean="0"/>
              <a:t>9</a:t>
            </a:r>
            <a:r>
              <a:rPr lang="zh-CN" altLang="en-US" dirty="0" smtClean="0"/>
              <a:t>合并到</a:t>
            </a:r>
            <a:r>
              <a:rPr lang="en-US" altLang="zh-CN" dirty="0" smtClean="0"/>
              <a:t>4</a:t>
            </a:r>
            <a:r>
              <a:rPr lang="zh-CN" altLang="en-US" dirty="0" smtClean="0"/>
              <a:t>里面，整棵树高度会增加</a:t>
            </a:r>
            <a:r>
              <a:rPr lang="en-US" altLang="zh-CN" dirty="0" smtClean="0"/>
              <a:t>1.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D6E25-8FB8-42E8-8C9D-5C60096BC7A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4105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反过来，如果将</a:t>
            </a:r>
            <a:r>
              <a:rPr lang="en-US" altLang="zh-CN" dirty="0" smtClean="0"/>
              <a:t>9</a:t>
            </a:r>
            <a:r>
              <a:rPr lang="zh-CN" altLang="en-US" dirty="0" smtClean="0"/>
              <a:t>合并到</a:t>
            </a:r>
            <a:r>
              <a:rPr lang="en-US" altLang="zh-CN" dirty="0" smtClean="0"/>
              <a:t>4</a:t>
            </a:r>
            <a:r>
              <a:rPr lang="zh-CN" altLang="en-US" dirty="0" smtClean="0"/>
              <a:t>里面，整棵树高度会增加</a:t>
            </a:r>
            <a:r>
              <a:rPr lang="en-US" altLang="zh-CN" dirty="0" smtClean="0"/>
              <a:t>1.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D6E25-8FB8-42E8-8C9D-5C60096BC7AA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4105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反过来，如果将</a:t>
            </a:r>
            <a:r>
              <a:rPr lang="en-US" altLang="zh-CN" dirty="0" smtClean="0"/>
              <a:t>9</a:t>
            </a:r>
            <a:r>
              <a:rPr lang="zh-CN" altLang="en-US" dirty="0" smtClean="0"/>
              <a:t>合并到</a:t>
            </a:r>
            <a:r>
              <a:rPr lang="en-US" altLang="zh-CN" dirty="0" smtClean="0"/>
              <a:t>4</a:t>
            </a:r>
            <a:r>
              <a:rPr lang="zh-CN" altLang="en-US" dirty="0" smtClean="0"/>
              <a:t>里面，整棵树高度会增加</a:t>
            </a:r>
            <a:r>
              <a:rPr lang="en-US" altLang="zh-CN" dirty="0" smtClean="0"/>
              <a:t>1.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D6E25-8FB8-42E8-8C9D-5C60096BC7AA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4105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反过来，如果将</a:t>
            </a:r>
            <a:r>
              <a:rPr lang="en-US" altLang="zh-CN" dirty="0" smtClean="0"/>
              <a:t>9</a:t>
            </a:r>
            <a:r>
              <a:rPr lang="zh-CN" altLang="en-US" dirty="0" smtClean="0"/>
              <a:t>合并到</a:t>
            </a:r>
            <a:r>
              <a:rPr lang="en-US" altLang="zh-CN" dirty="0" smtClean="0"/>
              <a:t>4</a:t>
            </a:r>
            <a:r>
              <a:rPr lang="zh-CN" altLang="en-US" dirty="0" smtClean="0"/>
              <a:t>里面，整棵树高度会增加</a:t>
            </a:r>
            <a:r>
              <a:rPr lang="en-US" altLang="zh-CN" dirty="0" smtClean="0"/>
              <a:t>1.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D6E25-8FB8-42E8-8C9D-5C60096BC7AA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4105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不相交集中，每棵子树的最理想的状态是一 棵二层的数，只有根结点和它的儿子。这时，</a:t>
            </a:r>
            <a:r>
              <a:rPr lang="en-US" altLang="zh-CN" dirty="0" smtClean="0"/>
              <a:t>find</a:t>
            </a:r>
            <a:r>
              <a:rPr lang="zh-CN" altLang="en-US" dirty="0" smtClean="0"/>
              <a:t>操作的效率最高。 </a:t>
            </a:r>
          </a:p>
          <a:p>
            <a:r>
              <a:rPr lang="zh-CN" altLang="en-US" dirty="0" smtClean="0"/>
              <a:t>改进的</a:t>
            </a:r>
            <a:r>
              <a:rPr lang="en-US" altLang="zh-CN" dirty="0" smtClean="0"/>
              <a:t>union</a:t>
            </a:r>
            <a:r>
              <a:rPr lang="zh-CN" altLang="en-US" dirty="0" smtClean="0"/>
              <a:t>算法可以降低树的高度，提高 </a:t>
            </a:r>
            <a:r>
              <a:rPr lang="en-US" altLang="zh-CN" dirty="0" smtClean="0"/>
              <a:t>find</a:t>
            </a:r>
            <a:r>
              <a:rPr lang="zh-CN" altLang="en-US" dirty="0" smtClean="0"/>
              <a:t>的效率。但当被归并的两棵树规模相同或高度相同时，树高还是会增加。 </a:t>
            </a:r>
          </a:p>
          <a:p>
            <a:r>
              <a:rPr lang="zh-CN" altLang="en-US" dirty="0" smtClean="0"/>
              <a:t>另外一种效率的改进方法是通过</a:t>
            </a:r>
            <a:r>
              <a:rPr lang="en-US" altLang="zh-CN" dirty="0" smtClean="0"/>
              <a:t>find</a:t>
            </a:r>
            <a:r>
              <a:rPr lang="zh-CN" altLang="en-US" dirty="0" smtClean="0"/>
              <a:t>操作，这种方法称为路径压缩。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当对</a:t>
            </a:r>
            <a:r>
              <a:rPr lang="en-US" altLang="zh-CN" dirty="0" smtClean="0"/>
              <a:t>find</a:t>
            </a:r>
            <a:r>
              <a:rPr lang="zh-CN" altLang="en-US" dirty="0" smtClean="0"/>
              <a:t>（</a:t>
            </a:r>
            <a:r>
              <a:rPr lang="en-US" altLang="zh-CN" dirty="0" smtClean="0"/>
              <a:t>x</a:t>
            </a:r>
            <a:r>
              <a:rPr lang="zh-CN" altLang="en-US" dirty="0" smtClean="0"/>
              <a:t>）采用路径压缩方法的话，那么在 从</a:t>
            </a:r>
            <a:r>
              <a:rPr lang="en-US" altLang="zh-CN" dirty="0" smtClean="0"/>
              <a:t>x</a:t>
            </a:r>
            <a:r>
              <a:rPr lang="zh-CN" altLang="en-US" dirty="0" smtClean="0"/>
              <a:t>到根结点的路径上的每一个结点都将自己的父 结点改为根结点。 </a:t>
            </a:r>
          </a:p>
          <a:p>
            <a:r>
              <a:rPr lang="zh-CN" altLang="en-US" dirty="0" smtClean="0"/>
              <a:t>如果</a:t>
            </a:r>
            <a:r>
              <a:rPr lang="en-US" altLang="zh-CN" dirty="0" smtClean="0"/>
              <a:t>x</a:t>
            </a:r>
            <a:r>
              <a:rPr lang="zh-CN" altLang="en-US" dirty="0" smtClean="0"/>
              <a:t>是一个很深的结点，这一改进将会大大降低树的高度 </a:t>
            </a:r>
          </a:p>
          <a:p>
            <a:r>
              <a:rPr lang="zh-CN" altLang="en-US" dirty="0" smtClean="0"/>
              <a:t>路径压缩能与按规模归并完美地兼容。路径压缩与按高度归并不完全兼容，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D6E25-8FB8-42E8-8C9D-5C60096BC7AA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7081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把迷宫看成由</a:t>
            </a:r>
            <a:r>
              <a:rPr lang="en-US" altLang="zh-CN" dirty="0" err="1" smtClean="0"/>
              <a:t>MxN</a:t>
            </a:r>
            <a:r>
              <a:rPr lang="zh-CN" altLang="en-US" dirty="0" smtClean="0"/>
              <a:t>个矩形单元组成，入口在左上角，出口在右下角。左上角的单元与右下角的单元是连通的，单元之间用墙隔开。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D6E25-8FB8-42E8-8C9D-5C60096BC7AA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1883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dirty="0" smtClean="0">
                <a:effectLst/>
              </a:rPr>
              <a:t>如果把连通看成一个关系，则该关系是一个等价关系。</a:t>
            </a:r>
          </a:p>
          <a:p>
            <a:pPr>
              <a:lnSpc>
                <a:spcPct val="90000"/>
              </a:lnSpc>
            </a:pPr>
            <a:r>
              <a:rPr lang="zh-CN" altLang="en-US" dirty="0" smtClean="0">
                <a:effectLst/>
              </a:rPr>
              <a:t>迷宫问题转化成等价类的归并问题。</a:t>
            </a:r>
          </a:p>
          <a:p>
            <a:pPr>
              <a:lnSpc>
                <a:spcPct val="90000"/>
              </a:lnSpc>
            </a:pPr>
            <a:r>
              <a:rPr lang="zh-CN" altLang="en-US" dirty="0" smtClean="0">
                <a:effectLst/>
              </a:rPr>
              <a:t>开始时，每个单元是一个等价类。</a:t>
            </a:r>
          </a:p>
          <a:p>
            <a:pPr>
              <a:lnSpc>
                <a:spcPct val="90000"/>
              </a:lnSpc>
            </a:pPr>
            <a:r>
              <a:rPr lang="zh-CN" altLang="en-US" dirty="0" smtClean="0">
                <a:effectLst/>
              </a:rPr>
              <a:t>选择相邻两个单元，判别是否在一个等价类。如果不是，敲开两个单元之间的墙，使之连通。归并两个等价类。</a:t>
            </a:r>
          </a:p>
          <a:p>
            <a:pPr>
              <a:lnSpc>
                <a:spcPct val="90000"/>
              </a:lnSpc>
            </a:pPr>
            <a:r>
              <a:rPr lang="zh-CN" altLang="en-US" dirty="0" smtClean="0">
                <a:effectLst/>
              </a:rPr>
              <a:t>重复上述过程，直到所有单元都在一个等价类中。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D6E25-8FB8-42E8-8C9D-5C60096BC7AA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2673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dirty="0" smtClean="0">
                <a:effectLst/>
              </a:rPr>
              <a:t>如果把连通看成一个关系，则该关系是一个等价关系。</a:t>
            </a:r>
          </a:p>
          <a:p>
            <a:pPr>
              <a:lnSpc>
                <a:spcPct val="90000"/>
              </a:lnSpc>
            </a:pPr>
            <a:r>
              <a:rPr lang="zh-CN" altLang="en-US" dirty="0" smtClean="0">
                <a:effectLst/>
              </a:rPr>
              <a:t>迷宫问题转化成等价类的归并问题。</a:t>
            </a:r>
          </a:p>
          <a:p>
            <a:pPr>
              <a:lnSpc>
                <a:spcPct val="90000"/>
              </a:lnSpc>
            </a:pPr>
            <a:r>
              <a:rPr lang="zh-CN" altLang="en-US" dirty="0" smtClean="0">
                <a:effectLst/>
              </a:rPr>
              <a:t>开始时，每个单元是一个等价类。</a:t>
            </a:r>
          </a:p>
          <a:p>
            <a:pPr>
              <a:lnSpc>
                <a:spcPct val="90000"/>
              </a:lnSpc>
            </a:pPr>
            <a:r>
              <a:rPr lang="zh-CN" altLang="en-US" dirty="0" smtClean="0">
                <a:effectLst/>
              </a:rPr>
              <a:t>选择相邻两个单元，判别是否在一个等价类。如果不是，敲开两个单元之间的墙，使之连通。归并两个等价类。</a:t>
            </a:r>
          </a:p>
          <a:p>
            <a:pPr>
              <a:lnSpc>
                <a:spcPct val="90000"/>
              </a:lnSpc>
            </a:pPr>
            <a:r>
              <a:rPr lang="zh-CN" altLang="en-US" dirty="0" smtClean="0">
                <a:effectLst/>
              </a:rPr>
              <a:t>重复上述过程，直到所有单元都在一个等价类中。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D6E25-8FB8-42E8-8C9D-5C60096BC7AA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2673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>
                <a:effectLst/>
              </a:rPr>
              <a:t>开始时假设所有的地方都有墙（除了入口和出口），所有的单元都不连通。</a:t>
            </a:r>
          </a:p>
          <a:p>
            <a:r>
              <a:rPr lang="zh-CN" altLang="en-US" sz="1200" dirty="0" smtClean="0">
                <a:effectLst/>
              </a:rPr>
              <a:t>我们不断地随机选择一堵墙，如果由该墙分割的单元互相之间没有连通，则把墙拆除。</a:t>
            </a:r>
          </a:p>
          <a:p>
            <a:r>
              <a:rPr lang="zh-CN" altLang="en-US" sz="1200" dirty="0" smtClean="0">
                <a:effectLst/>
              </a:rPr>
              <a:t>重复上述过程，直到连通了入口和出口，就得到了一个迷宫。</a:t>
            </a:r>
          </a:p>
          <a:p>
            <a:r>
              <a:rPr lang="zh-CN" altLang="en-US" sz="1200" dirty="0" smtClean="0">
                <a:effectLst/>
              </a:rPr>
              <a:t>继续拆墙直到从每一个单元都能到达其他任一单元当然更好，因为这样做会在迷宫中生成更多的错误路径。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D6E25-8FB8-42E8-8C9D-5C60096BC7AA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508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判断两个元素之间是否有等价关系 </a:t>
            </a:r>
          </a:p>
          <a:p>
            <a:r>
              <a:rPr lang="zh-CN" altLang="en-US" dirty="0" smtClean="0"/>
              <a:t>在两个元素间添加等价关系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D6E25-8FB8-42E8-8C9D-5C60096BC7A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2742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>
                <a:effectLst/>
              </a:rPr>
              <a:t>开始时假设所有的地方都有墙（除了入口和出口），所有的单元都不连通。</a:t>
            </a:r>
          </a:p>
          <a:p>
            <a:r>
              <a:rPr lang="zh-CN" altLang="en-US" sz="1200" dirty="0" smtClean="0">
                <a:effectLst/>
              </a:rPr>
              <a:t>我们不断地随机选择一堵墙，如果由该墙分割的单元互相之间没有连通，则把墙拆除。</a:t>
            </a:r>
          </a:p>
          <a:p>
            <a:r>
              <a:rPr lang="zh-CN" altLang="en-US" sz="1200" dirty="0" smtClean="0">
                <a:effectLst/>
              </a:rPr>
              <a:t>重复上述过程，直到连通了入口和出口，就得到了一个迷宫。</a:t>
            </a:r>
          </a:p>
          <a:p>
            <a:r>
              <a:rPr lang="zh-CN" altLang="en-US" sz="1200" dirty="0" smtClean="0">
                <a:effectLst/>
              </a:rPr>
              <a:t>继续拆墙直到从每一个单元都能到达其他任一单元当然更好，因为这样做会在迷宫中生成更多的错误路径。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D6E25-8FB8-42E8-8C9D-5C60096BC7AA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5089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while (true) </a:t>
            </a:r>
            <a:r>
              <a:rPr lang="zh-CN" altLang="en-US" dirty="0" smtClean="0"/>
              <a:t>是为了避免某次选择的点前后左右都已经跟它是同一个等价类了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D6E25-8FB8-42E8-8C9D-5C60096BC7AA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6195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我们利用一个等价类是一棵树的原理</a:t>
            </a:r>
            <a:endParaRPr lang="en-US" altLang="zh-CN" dirty="0" smtClean="0"/>
          </a:p>
          <a:p>
            <a:r>
              <a:rPr lang="zh-CN" altLang="en-US" dirty="0" smtClean="0"/>
              <a:t>如果我们能提取出这棵子树，我们就可以得到</a:t>
            </a:r>
            <a:r>
              <a:rPr lang="en-US" altLang="zh-CN" dirty="0" smtClean="0"/>
              <a:t>8</a:t>
            </a:r>
            <a:r>
              <a:rPr lang="zh-CN" altLang="en-US" dirty="0" smtClean="0"/>
              <a:t>和</a:t>
            </a:r>
            <a:r>
              <a:rPr lang="en-US" altLang="zh-CN" dirty="0" smtClean="0"/>
              <a:t>13</a:t>
            </a:r>
            <a:r>
              <a:rPr lang="zh-CN" altLang="en-US" smtClean="0"/>
              <a:t>的最近祖先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D6E25-8FB8-42E8-8C9D-5C60096BC7AA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8950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effectLst/>
              </a:rPr>
              <a:t>用后序遍历加上不相交集共同完成。</a:t>
            </a:r>
          </a:p>
          <a:p>
            <a:r>
              <a:rPr lang="zh-CN" altLang="en-US" dirty="0" smtClean="0">
                <a:effectLst/>
              </a:rPr>
              <a:t>我们将每一棵子树看成是一个等价类，子树的根是等价类的标志。</a:t>
            </a:r>
          </a:p>
          <a:p>
            <a:r>
              <a:rPr lang="zh-CN" altLang="en-US" dirty="0" smtClean="0">
                <a:effectLst/>
              </a:rPr>
              <a:t>按后序遍历这棵树，在后序遍历的过程中计算每个结点的等价类，每次生成一个新的等价类后，就检查结点对中的两个结点是否在一个等价类中。如果在，这个等价类的标志就是他们的共同祖先。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D6E25-8FB8-42E8-8C9D-5C60096BC7AA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277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2800" dirty="0" smtClean="0"/>
              <a:t>二维数组是最直接的方法，但造成浪费</a:t>
            </a:r>
            <a:endParaRPr lang="zh-CN" altLang="en-US" sz="2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D6E25-8FB8-42E8-8C9D-5C60096BC7A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488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等价类可以实现比较优化的存储方式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D6E25-8FB8-42E8-8C9D-5C60096BC7A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006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等价类形成了集合</a:t>
            </a:r>
            <a:r>
              <a:rPr lang="en-US" altLang="zh-CN" dirty="0" smtClean="0"/>
              <a:t>S</a:t>
            </a:r>
            <a:r>
              <a:rPr lang="zh-CN" altLang="en-US" dirty="0" smtClean="0"/>
              <a:t>的一种分割。对于任意 两个等价类</a:t>
            </a:r>
            <a:r>
              <a:rPr lang="en-US" altLang="zh-CN" dirty="0" smtClean="0"/>
              <a:t>Si</a:t>
            </a:r>
            <a:r>
              <a:rPr lang="zh-CN" altLang="en-US" dirty="0" smtClean="0"/>
              <a:t>和</a:t>
            </a:r>
            <a:r>
              <a:rPr lang="en-US" altLang="zh-CN" dirty="0" err="1" smtClean="0"/>
              <a:t>Sj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Si∩Sj</a:t>
            </a:r>
            <a:r>
              <a:rPr lang="en-US" altLang="zh-CN" dirty="0" smtClean="0"/>
              <a:t>=Φ</a:t>
            </a:r>
            <a:r>
              <a:rPr lang="zh-CN" altLang="en-US" dirty="0" smtClean="0"/>
              <a:t>，将所有的等价类并起来就是集合</a:t>
            </a:r>
            <a:r>
              <a:rPr lang="en-US" altLang="zh-CN" dirty="0" smtClean="0"/>
              <a:t>S</a:t>
            </a:r>
            <a:r>
              <a:rPr lang="zh-CN" altLang="en-US" dirty="0" smtClean="0"/>
              <a:t>。 </a:t>
            </a:r>
          </a:p>
          <a:p>
            <a:r>
              <a:rPr lang="zh-CN" altLang="en-US" dirty="0" smtClean="0"/>
              <a:t>这样的集合也称为不相交集合。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D6E25-8FB8-42E8-8C9D-5C60096BC7A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93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把</a:t>
            </a:r>
            <a:r>
              <a:rPr lang="en-US" altLang="zh-CN" dirty="0" smtClean="0"/>
              <a:t>3</a:t>
            </a:r>
            <a:r>
              <a:rPr lang="zh-CN" altLang="en-US" dirty="0" smtClean="0"/>
              <a:t>和</a:t>
            </a:r>
            <a:r>
              <a:rPr lang="en-US" altLang="zh-CN" dirty="0" smtClean="0"/>
              <a:t>4</a:t>
            </a:r>
            <a:r>
              <a:rPr lang="zh-CN" altLang="en-US" dirty="0" smtClean="0"/>
              <a:t>的等价关系添加到表中，那么两个子集就合并成一个大的等价类，这是由于等价关系的传递性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D6E25-8FB8-42E8-8C9D-5C60096BC7A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014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每个等价类表示为一棵树，等价类的名字为根结点的名字。这棵树不一定是二叉树。整个集合是一片森林 </a:t>
            </a:r>
          </a:p>
          <a:p>
            <a:r>
              <a:rPr lang="zh-CN" altLang="en-US" dirty="0" smtClean="0"/>
              <a:t>因为每个节点只需要知道父节点，可以采用双亲表示法，用一个数组保存。数组</a:t>
            </a:r>
            <a:r>
              <a:rPr lang="en-US" altLang="zh-CN" dirty="0" smtClean="0"/>
              <a:t>s[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] </a:t>
            </a:r>
            <a:r>
              <a:rPr lang="zh-CN" altLang="en-US" dirty="0" smtClean="0"/>
              <a:t>的值为</a:t>
            </a:r>
            <a:r>
              <a:rPr lang="en-US" altLang="zh-CN" dirty="0" err="1" smtClean="0"/>
              <a:t>i</a:t>
            </a:r>
            <a:r>
              <a:rPr lang="zh-CN" altLang="en-US" dirty="0" smtClean="0"/>
              <a:t>的父节点的下标。如</a:t>
            </a:r>
            <a:r>
              <a:rPr lang="en-US" altLang="zh-CN" dirty="0" smtClean="0"/>
              <a:t>s[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]=-1</a:t>
            </a:r>
            <a:r>
              <a:rPr lang="zh-CN" altLang="en-US" dirty="0" smtClean="0"/>
              <a:t>，表示</a:t>
            </a:r>
            <a:r>
              <a:rPr lang="en-US" altLang="zh-CN" dirty="0" err="1" smtClean="0"/>
              <a:t>i</a:t>
            </a:r>
            <a:r>
              <a:rPr lang="zh-CN" altLang="en-US" dirty="0" smtClean="0"/>
              <a:t>是某棵树的根。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D6E25-8FB8-42E8-8C9D-5C60096BC7A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582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为了执行两个集合的</a:t>
            </a:r>
            <a:r>
              <a:rPr lang="en-US" altLang="zh-CN" dirty="0" smtClean="0"/>
              <a:t>union</a:t>
            </a:r>
            <a:r>
              <a:rPr lang="zh-CN" altLang="en-US" dirty="0" smtClean="0"/>
              <a:t>操作，我们归并 这两棵树，将一棵树的根作为另一棵树的 孩子。这个操作很明显是常量时间。 </a:t>
            </a:r>
          </a:p>
          <a:p>
            <a:r>
              <a:rPr lang="zh-CN" altLang="en-US" dirty="0" smtClean="0"/>
              <a:t>元素</a:t>
            </a:r>
            <a:r>
              <a:rPr lang="en-US" altLang="zh-CN" dirty="0" smtClean="0"/>
              <a:t>x</a:t>
            </a:r>
            <a:r>
              <a:rPr lang="zh-CN" altLang="en-US" dirty="0" smtClean="0"/>
              <a:t>的</a:t>
            </a:r>
            <a:r>
              <a:rPr lang="en-US" altLang="zh-CN" dirty="0" smtClean="0"/>
              <a:t>find</a:t>
            </a:r>
            <a:r>
              <a:rPr lang="zh-CN" altLang="en-US" dirty="0" smtClean="0"/>
              <a:t>操作返回包含</a:t>
            </a:r>
            <a:r>
              <a:rPr lang="en-US" altLang="zh-CN" dirty="0" smtClean="0"/>
              <a:t>x</a:t>
            </a:r>
            <a:r>
              <a:rPr lang="zh-CN" altLang="en-US" dirty="0" smtClean="0"/>
              <a:t>的树的根。完成该操作的时间正比于从</a:t>
            </a:r>
            <a:r>
              <a:rPr lang="en-US" altLang="zh-CN" dirty="0" smtClean="0"/>
              <a:t>x</a:t>
            </a:r>
            <a:r>
              <a:rPr lang="zh-CN" altLang="en-US" dirty="0" smtClean="0"/>
              <a:t>到根的路径上的结点数。最坏情况可能是</a:t>
            </a:r>
            <a:r>
              <a:rPr lang="en-US" altLang="zh-CN" dirty="0" smtClean="0"/>
              <a:t>O(N)</a:t>
            </a:r>
            <a:r>
              <a:rPr lang="zh-CN" altLang="en-US" dirty="0" smtClean="0"/>
              <a:t>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D6E25-8FB8-42E8-8C9D-5C60096BC7A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41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86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2069976"/>
            <a:ext cx="7772400" cy="1143000"/>
          </a:xfrm>
        </p:spPr>
        <p:txBody>
          <a:bodyPr/>
          <a:lstStyle>
            <a:lvl1pPr algn="ctr">
              <a:defRPr sz="4800">
                <a:latin typeface="+mj-lt"/>
                <a:ea typeface="楷体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75096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41338" y="1124744"/>
            <a:ext cx="8359775" cy="5350023"/>
          </a:xfrm>
        </p:spPr>
        <p:txBody>
          <a:bodyPr vert="horz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8048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96113" y="144463"/>
            <a:ext cx="1947862" cy="59515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144463"/>
            <a:ext cx="5692775" cy="59515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580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144463"/>
            <a:ext cx="7793037" cy="685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1157288" y="1103313"/>
            <a:ext cx="7743825" cy="4992687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</a:p>
        </p:txBody>
      </p:sp>
    </p:spTree>
    <p:extLst>
      <p:ext uri="{BB962C8B-B14F-4D97-AF65-F5344CB8AC3E}">
        <p14:creationId xmlns:p14="http://schemas.microsoft.com/office/powerpoint/2010/main" val="588776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144463"/>
            <a:ext cx="7793037" cy="685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7288" y="1103313"/>
            <a:ext cx="3795712" cy="49926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5105400" y="1103313"/>
            <a:ext cx="3795713" cy="24193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5105400" y="3675063"/>
            <a:ext cx="3795713" cy="24209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028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6274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52145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7288" y="1103313"/>
            <a:ext cx="3795712" cy="4992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05400" y="1103313"/>
            <a:ext cx="3795713" cy="4992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868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385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313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698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14308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20988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762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zh-CN" altLang="en-US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ltGray">
          <a:xfrm>
            <a:off x="541338" y="5984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zh-CN" altLang="en-US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ltGray">
          <a:xfrm>
            <a:off x="911225" y="5984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zh-CN" altLang="en-US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ltGray">
          <a:xfrm>
            <a:off x="127000" y="5254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zh-CN" altLang="en-US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gray">
          <a:xfrm>
            <a:off x="762000" y="682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zh-CN" altLang="en-US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gray">
          <a:xfrm>
            <a:off x="442913" y="8588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zh-CN" altLang="en-US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03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144463"/>
            <a:ext cx="77930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3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338" y="1124744"/>
            <a:ext cx="8359775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folHlink"/>
          </a:solidFill>
          <a:latin typeface="+mn-lt"/>
          <a:ea typeface="楷体" pitchFamily="49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folHlink"/>
          </a:solidFill>
          <a:latin typeface="Times New Roman" pitchFamily="18" charset="0"/>
          <a:ea typeface="楷体" pitchFamily="49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folHlink"/>
          </a:solidFill>
          <a:latin typeface="Times New Roman" pitchFamily="18" charset="0"/>
          <a:ea typeface="楷体" pitchFamily="49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folHlink"/>
          </a:solidFill>
          <a:latin typeface="Times New Roman" pitchFamily="18" charset="0"/>
          <a:ea typeface="楷体" pitchFamily="49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folHlink"/>
          </a:solidFill>
          <a:latin typeface="Times New Roman" pitchFamily="18" charset="0"/>
          <a:ea typeface="楷体" pitchFamily="49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folHlink"/>
          </a:solidFill>
          <a:latin typeface="Times New Roman" pitchFamily="18" charset="0"/>
          <a:ea typeface="仿宋_GB2312" pitchFamily="49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folHlink"/>
          </a:solidFill>
          <a:latin typeface="Times New Roman" pitchFamily="18" charset="0"/>
          <a:ea typeface="仿宋_GB2312" pitchFamily="49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folHlink"/>
          </a:solidFill>
          <a:latin typeface="Times New Roman" pitchFamily="18" charset="0"/>
          <a:ea typeface="仿宋_GB2312" pitchFamily="49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folHlink"/>
          </a:solidFill>
          <a:latin typeface="Times New Roman" pitchFamily="18" charset="0"/>
          <a:ea typeface="仿宋_GB2312" pitchFamily="49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folHlink"/>
          </a:solidFill>
          <a:latin typeface="+mn-lt"/>
          <a:ea typeface="楷体" pitchFamily="49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folHlink"/>
          </a:solidFill>
          <a:latin typeface="+mn-lt"/>
          <a:ea typeface="楷体" pitchFamily="49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folHlink"/>
          </a:solidFill>
          <a:latin typeface="+mn-lt"/>
          <a:ea typeface="楷体" pitchFamily="49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1600">
          <a:solidFill>
            <a:schemeClr val="folHlink"/>
          </a:solidFill>
          <a:latin typeface="+mn-lt"/>
          <a:ea typeface="楷体" pitchFamily="49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folHlink"/>
          </a:solidFill>
          <a:latin typeface="+mn-lt"/>
          <a:ea typeface="楷体" pitchFamily="49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folHlink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folHlink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folHlink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folHlink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4.e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1.emf"/><Relationship Id="rId18" Type="http://schemas.openxmlformats.org/officeDocument/2006/relationships/oleObject" Target="../embeddings/oleObject20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15.emf"/><Relationship Id="rId7" Type="http://schemas.openxmlformats.org/officeDocument/2006/relationships/image" Target="../media/image8.e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13.emf"/><Relationship Id="rId25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0.emf"/><Relationship Id="rId24" Type="http://schemas.openxmlformats.org/officeDocument/2006/relationships/oleObject" Target="../embeddings/oleObject23.bin"/><Relationship Id="rId5" Type="http://schemas.openxmlformats.org/officeDocument/2006/relationships/image" Target="../media/image7.emf"/><Relationship Id="rId15" Type="http://schemas.openxmlformats.org/officeDocument/2006/relationships/image" Target="../media/image12.emf"/><Relationship Id="rId23" Type="http://schemas.openxmlformats.org/officeDocument/2006/relationships/image" Target="../media/image16.e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14.e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9.emf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1.emf"/><Relationship Id="rId5" Type="http://schemas.openxmlformats.org/officeDocument/2006/relationships/image" Target="../media/image18.e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25.emf"/><Relationship Id="rId5" Type="http://schemas.openxmlformats.org/officeDocument/2006/relationships/image" Target="../media/image22.e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29.emf"/><Relationship Id="rId5" Type="http://schemas.openxmlformats.org/officeDocument/2006/relationships/image" Target="../media/image26.e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28.emf"/><Relationship Id="rId5" Type="http://schemas.openxmlformats.org/officeDocument/2006/relationships/image" Target="../media/image30.e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34.emf"/><Relationship Id="rId5" Type="http://schemas.openxmlformats.org/officeDocument/2006/relationships/image" Target="../media/image31.e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4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4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34.emf"/><Relationship Id="rId5" Type="http://schemas.openxmlformats.org/officeDocument/2006/relationships/image" Target="../media/image31.e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33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55.bin"/><Relationship Id="rId9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58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3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67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3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4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5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46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47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48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49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5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ea typeface="仿宋_GB2312" pitchFamily="49" charset="-122"/>
              </a:rPr>
              <a:t>Chapter 11: Disjoint Set</a:t>
            </a:r>
            <a:endParaRPr lang="zh-CN" altLang="en-US" b="0" dirty="0" smtClean="0">
              <a:ea typeface="仿宋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7879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Operations of Disjoint Class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61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3200" dirty="0" smtClean="0"/>
                  <a:t>find: check which class does </a:t>
                </a:r>
                <a14:m>
                  <m:oMath xmlns:m="http://schemas.openxmlformats.org/officeDocument/2006/math">
                    <m:r>
                      <a:rPr lang="en-US" altLang="zh-CN" sz="32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CN" sz="3200" dirty="0" smtClean="0"/>
                  <a:t> belong to</a:t>
                </a:r>
                <a:endParaRPr lang="zh-CN" altLang="en-US" sz="3200" dirty="0"/>
              </a:p>
              <a:p>
                <a:r>
                  <a:rPr lang="en-US" altLang="zh-CN" sz="3200" dirty="0"/>
                  <a:t>u</a:t>
                </a:r>
                <a:r>
                  <a:rPr lang="en-US" altLang="zh-CN" sz="3200" dirty="0" smtClean="0"/>
                  <a:t>nion: </a:t>
                </a:r>
              </a:p>
              <a:p>
                <a:pPr lvl="1"/>
                <a:r>
                  <a:rPr lang="en-US" altLang="zh-CN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</a:rPr>
                      <m:t>𝑎</m:t>
                    </m:r>
                    <m:r>
                      <a:rPr lang="en-US" altLang="zh-CN" sz="2400" b="0" i="1" dirty="0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𝑏</m:t>
                    </m:r>
                    <m:r>
                      <a:rPr lang="en-US" altLang="zh-CN" sz="2400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, union() adds a two-tuple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>
                            <a:latin typeface="Cambria Math"/>
                          </a:rPr>
                          <m:t>𝑎</m:t>
                        </m:r>
                        <m:r>
                          <a:rPr lang="en-US" altLang="zh-CN" sz="2400" i="1" dirty="0">
                            <a:latin typeface="Cambria Math"/>
                          </a:rPr>
                          <m:t>, </m:t>
                        </m:r>
                        <m:r>
                          <a:rPr lang="en-US" altLang="zh-CN" sz="2400" i="1" dirty="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altLang="zh-CN" sz="2400" dirty="0" smtClean="0"/>
                  <a:t> to the relation table, which results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sz="24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/>
                      </a:rPr>
                      <m:t>∪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CN" sz="2400" dirty="0"/>
              </a:p>
              <a:p>
                <a:r>
                  <a:rPr lang="en-US" altLang="zh-CN" sz="3200" dirty="0" smtClean="0"/>
                  <a:t>Example:</a:t>
                </a:r>
              </a:p>
              <a:p>
                <a:endParaRPr lang="en-US" altLang="zh-CN" sz="3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>
                          <a:latin typeface="Cambria Math"/>
                        </a:rPr>
                        <m:t>𝑆</m:t>
                      </m:r>
                      <m:r>
                        <a:rPr lang="en-US" altLang="zh-CN" sz="32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1,2,3</m:t>
                          </m:r>
                          <m:r>
                            <a:rPr lang="en-US" altLang="zh-CN" sz="3200" i="1">
                              <a:latin typeface="Cambria Math"/>
                            </a:rPr>
                            <m:t>;</m:t>
                          </m:r>
                          <m:r>
                            <a:rPr lang="en-US" altLang="zh-CN" sz="32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4,5,6,7</m:t>
                          </m:r>
                          <m:r>
                            <a:rPr lang="en-US" altLang="zh-CN" sz="3200" i="1">
                              <a:latin typeface="Cambria Math"/>
                            </a:rPr>
                            <m:t>;8,9</m:t>
                          </m:r>
                        </m:e>
                      </m:d>
                    </m:oMath>
                  </m:oMathPara>
                </a14:m>
                <a:endParaRPr lang="en-US" altLang="zh-CN" sz="3200" dirty="0" smtClean="0"/>
              </a:p>
              <a:p>
                <a:endParaRPr lang="en-US" altLang="zh-CN" sz="3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>
                          <a:latin typeface="Cambria Math"/>
                        </a:rPr>
                        <m:t>𝑆</m:t>
                      </m:r>
                      <m:r>
                        <a:rPr lang="en-US" altLang="zh-CN" sz="32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1,2,3</m:t>
                          </m:r>
                          <m:r>
                            <a:rPr lang="en-US" altLang="zh-CN" sz="32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zh-CN" sz="32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4,5,6,7</m:t>
                          </m:r>
                          <m:r>
                            <a:rPr lang="en-US" altLang="zh-CN" sz="3200" i="1">
                              <a:latin typeface="Cambria Math"/>
                            </a:rPr>
                            <m:t>;8,9</m:t>
                          </m:r>
                        </m:e>
                      </m:d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4761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584" t="-15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接连接符 2"/>
          <p:cNvCxnSpPr/>
          <p:nvPr/>
        </p:nvCxnSpPr>
        <p:spPr bwMode="auto">
          <a:xfrm flipH="1">
            <a:off x="4415160" y="3933056"/>
            <a:ext cx="144016" cy="4320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 w="sm" len="lg"/>
          </a:ln>
          <a:effectLst/>
        </p:spPr>
      </p:cxnSp>
      <p:cxnSp>
        <p:nvCxnSpPr>
          <p:cNvPr id="5" name="直接连接符 4"/>
          <p:cNvCxnSpPr/>
          <p:nvPr/>
        </p:nvCxnSpPr>
        <p:spPr bwMode="auto">
          <a:xfrm>
            <a:off x="4572000" y="3933056"/>
            <a:ext cx="216024" cy="4320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 w="sm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50037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 dirty="0"/>
              <a:t>Equivalence Relation and Equivalence Class (</a:t>
            </a:r>
            <a:r>
              <a:rPr lang="zh-CN" altLang="en-US" sz="3200" dirty="0"/>
              <a:t>等价关系与等价类</a:t>
            </a:r>
            <a:r>
              <a:rPr lang="en-US" altLang="zh-CN" sz="3200" dirty="0"/>
              <a:t>)</a:t>
            </a:r>
            <a:endParaRPr lang="zh-CN" altLang="en-US" sz="3200" dirty="0"/>
          </a:p>
          <a:p>
            <a:r>
              <a:rPr lang="en-US" altLang="zh-CN" sz="3200" dirty="0"/>
              <a:t>Disjoint Set (</a:t>
            </a:r>
            <a:r>
              <a:rPr lang="zh-CN" altLang="en-US" sz="3200" dirty="0"/>
              <a:t>不相交集</a:t>
            </a:r>
            <a:r>
              <a:rPr lang="en-US" altLang="zh-CN" sz="3200" dirty="0"/>
              <a:t>)</a:t>
            </a:r>
            <a:endParaRPr lang="zh-CN" altLang="en-US" sz="3200" dirty="0"/>
          </a:p>
          <a:p>
            <a:r>
              <a:rPr lang="en-US" altLang="zh-CN" sz="3200" b="1" dirty="0">
                <a:solidFill>
                  <a:schemeClr val="hlink"/>
                </a:solidFill>
              </a:rPr>
              <a:t>Implementation of Disjoint </a:t>
            </a:r>
            <a:r>
              <a:rPr lang="en-US" altLang="zh-CN" sz="3200" b="1" dirty="0" smtClean="0">
                <a:solidFill>
                  <a:schemeClr val="hlink"/>
                </a:solidFill>
              </a:rPr>
              <a:t>Set</a:t>
            </a:r>
          </a:p>
          <a:p>
            <a:pPr lvl="1"/>
            <a:r>
              <a:rPr lang="en-US" altLang="zh-CN" sz="2400" b="1" dirty="0" smtClean="0">
                <a:solidFill>
                  <a:schemeClr val="hlink"/>
                </a:solidFill>
              </a:rPr>
              <a:t>Storage</a:t>
            </a:r>
          </a:p>
          <a:p>
            <a:pPr lvl="1"/>
            <a:r>
              <a:rPr lang="en-US" altLang="zh-CN" sz="2400" b="1" dirty="0" smtClean="0">
                <a:solidFill>
                  <a:schemeClr val="hlink"/>
                </a:solidFill>
              </a:rPr>
              <a:t>Operations</a:t>
            </a:r>
            <a:endParaRPr lang="zh-CN" altLang="en-US" sz="2400" b="1" dirty="0">
              <a:solidFill>
                <a:schemeClr val="hlink"/>
              </a:solidFill>
            </a:endParaRPr>
          </a:p>
          <a:p>
            <a:r>
              <a:rPr lang="en-US" altLang="zh-CN" sz="3200" dirty="0" smtClean="0"/>
              <a:t>Implementation of Disjoint Set Class</a:t>
            </a:r>
            <a:endParaRPr lang="zh-CN" altLang="en-US" sz="3200" dirty="0"/>
          </a:p>
          <a:p>
            <a:r>
              <a:rPr lang="en-US" altLang="zh-CN" sz="3200" dirty="0" smtClean="0"/>
              <a:t>Application of Disjoint Set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6307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Storage Structure</a:t>
            </a:r>
            <a:endParaRPr lang="zh-CN" altLang="en-US" dirty="0"/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 dirty="0" smtClean="0"/>
              <a:t>Nodes are numbered by 0, …, </a:t>
            </a:r>
            <a:r>
              <a:rPr lang="en-US" altLang="zh-CN" sz="3200" i="1" dirty="0" smtClean="0"/>
              <a:t>N</a:t>
            </a:r>
            <a:r>
              <a:rPr lang="en-US" altLang="zh-CN" sz="3200" dirty="0" smtClean="0"/>
              <a:t>-1</a:t>
            </a:r>
          </a:p>
          <a:p>
            <a:r>
              <a:rPr lang="en-US" altLang="zh-CN" sz="3200" dirty="0" smtClean="0"/>
              <a:t>Each class is a tree named by its root</a:t>
            </a:r>
          </a:p>
          <a:p>
            <a:pPr lvl="1"/>
            <a:r>
              <a:rPr lang="en-US" altLang="zh-CN" sz="2400" dirty="0" smtClean="0"/>
              <a:t>Parents representation: 	</a:t>
            </a:r>
            <a:r>
              <a:rPr lang="en-US" altLang="zh-CN" sz="2400" dirty="0" smtClean="0">
                <a:solidFill>
                  <a:srgbClr val="FF0000"/>
                </a:solidFill>
              </a:rPr>
              <a:t>a[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i</a:t>
            </a:r>
            <a:r>
              <a:rPr lang="en-US" altLang="zh-CN" sz="2400" dirty="0" smtClean="0">
                <a:solidFill>
                  <a:srgbClr val="FF0000"/>
                </a:solidFill>
              </a:rPr>
              <a:t>] = index of parent</a:t>
            </a:r>
          </a:p>
          <a:p>
            <a:pPr marL="457200" lvl="1" indent="0">
              <a:buNone/>
            </a:pPr>
            <a:r>
              <a:rPr lang="en-US" altLang="zh-CN" sz="2400" dirty="0" smtClean="0"/>
              <a:t>				</a:t>
            </a:r>
            <a:r>
              <a:rPr lang="en-US" altLang="zh-CN" sz="2400" dirty="0" smtClean="0">
                <a:solidFill>
                  <a:srgbClr val="FF0000"/>
                </a:solidFill>
              </a:rPr>
              <a:t>a[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i</a:t>
            </a:r>
            <a:r>
              <a:rPr lang="en-US" altLang="zh-CN" sz="2400" dirty="0" smtClean="0">
                <a:solidFill>
                  <a:srgbClr val="FF0000"/>
                </a:solidFill>
              </a:rPr>
              <a:t>] = -1 if a[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i</a:t>
            </a:r>
            <a:r>
              <a:rPr lang="en-US" altLang="zh-CN" sz="2400" dirty="0" smtClean="0">
                <a:solidFill>
                  <a:srgbClr val="FF0000"/>
                </a:solidFill>
              </a:rPr>
              <a:t>] is a root</a:t>
            </a:r>
          </a:p>
          <a:p>
            <a:r>
              <a:rPr lang="en-US" altLang="zh-CN" sz="3200" dirty="0" smtClean="0"/>
              <a:t>The disjoint set is a forest</a:t>
            </a:r>
            <a:endParaRPr lang="zh-CN" altLang="en-US" sz="3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332760"/>
              </p:ext>
            </p:extLst>
          </p:nvPr>
        </p:nvGraphicFramePr>
        <p:xfrm>
          <a:off x="323522" y="5996136"/>
          <a:ext cx="849694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6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6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9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9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970249"/>
              </p:ext>
            </p:extLst>
          </p:nvPr>
        </p:nvGraphicFramePr>
        <p:xfrm>
          <a:off x="323528" y="5538014"/>
          <a:ext cx="849694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3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4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5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6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7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8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9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13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595687"/>
              </p:ext>
            </p:extLst>
          </p:nvPr>
        </p:nvGraphicFramePr>
        <p:xfrm>
          <a:off x="351302" y="4077072"/>
          <a:ext cx="2780538" cy="152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24" name="Visio" r:id="rId4" imgW="1390269" imgH="761365" progId="Visio.Drawing.11">
                  <p:embed/>
                </p:oleObj>
              </mc:Choice>
              <mc:Fallback>
                <p:oleObj name="Visio" r:id="rId4" imgW="1390269" imgH="76136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02" y="4077072"/>
                        <a:ext cx="2780538" cy="15227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805857"/>
              </p:ext>
            </p:extLst>
          </p:nvPr>
        </p:nvGraphicFramePr>
        <p:xfrm>
          <a:off x="3347864" y="4077072"/>
          <a:ext cx="622554" cy="152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25" name="Visio" r:id="rId6" imgW="311277" imgH="761365" progId="Visio.Drawing.11">
                  <p:embed/>
                </p:oleObj>
              </mc:Choice>
              <mc:Fallback>
                <p:oleObj name="Visio" r:id="rId6" imgW="311277" imgH="761365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077072"/>
                        <a:ext cx="622554" cy="15227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514997"/>
              </p:ext>
            </p:extLst>
          </p:nvPr>
        </p:nvGraphicFramePr>
        <p:xfrm>
          <a:off x="4139952" y="4077072"/>
          <a:ext cx="1700784" cy="152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26" name="Visio" r:id="rId8" imgW="850392" imgH="761365" progId="Visio.Drawing.11">
                  <p:embed/>
                </p:oleObj>
              </mc:Choice>
              <mc:Fallback>
                <p:oleObj name="Visio" r:id="rId8" imgW="850392" imgH="761365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4077072"/>
                        <a:ext cx="1700784" cy="15227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415049"/>
              </p:ext>
            </p:extLst>
          </p:nvPr>
        </p:nvGraphicFramePr>
        <p:xfrm>
          <a:off x="5967926" y="2266920"/>
          <a:ext cx="2780538" cy="3322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27" name="Visio" r:id="rId10" imgW="1390269" imgH="1661160" progId="Visio.Drawing.11">
                  <p:embed/>
                </p:oleObj>
              </mc:Choice>
              <mc:Fallback>
                <p:oleObj name="Visio" r:id="rId10" imgW="1390269" imgH="1661160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926" y="2266920"/>
                        <a:ext cx="2780538" cy="33223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175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</a:t>
            </a:r>
            <a:r>
              <a:rPr lang="en-US" altLang="zh-CN" dirty="0" smtClean="0"/>
              <a:t>nion</a:t>
            </a:r>
            <a:endParaRPr lang="zh-CN" altLang="en-US" dirty="0"/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 dirty="0" smtClean="0"/>
              <a:t>Union of two subsets = merge two trees</a:t>
            </a:r>
          </a:p>
          <a:p>
            <a:pPr lvl="1"/>
            <a:r>
              <a:rPr lang="en-US" altLang="zh-CN" sz="2400" dirty="0" smtClean="0"/>
              <a:t>Constant time complexity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04043"/>
              </p:ext>
            </p:extLst>
          </p:nvPr>
        </p:nvGraphicFramePr>
        <p:xfrm>
          <a:off x="323522" y="5996136"/>
          <a:ext cx="849694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00B050"/>
                          </a:solidFill>
                          <a:latin typeface="+mj-lt"/>
                        </a:rPr>
                        <a:t>4</a:t>
                      </a:r>
                      <a:endParaRPr lang="zh-CN" altLang="en-US" sz="24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6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6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9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9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759101"/>
              </p:ext>
            </p:extLst>
          </p:nvPr>
        </p:nvGraphicFramePr>
        <p:xfrm>
          <a:off x="323528" y="5538014"/>
          <a:ext cx="849694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3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4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5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00B050"/>
                          </a:solidFill>
                          <a:latin typeface="+mj-lt"/>
                        </a:rPr>
                        <a:t>6</a:t>
                      </a:r>
                      <a:endParaRPr lang="zh-CN" altLang="en-US" sz="24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7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8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9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13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02651"/>
              </p:ext>
            </p:extLst>
          </p:nvPr>
        </p:nvGraphicFramePr>
        <p:xfrm>
          <a:off x="351302" y="3429000"/>
          <a:ext cx="2780538" cy="152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49" name="Visio" r:id="rId4" imgW="1390269" imgH="761365" progId="Visio.Drawing.11">
                  <p:embed/>
                </p:oleObj>
              </mc:Choice>
              <mc:Fallback>
                <p:oleObj name="Visio" r:id="rId4" imgW="1390269" imgH="76136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02" y="3429000"/>
                        <a:ext cx="2780538" cy="15227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41543"/>
              </p:ext>
            </p:extLst>
          </p:nvPr>
        </p:nvGraphicFramePr>
        <p:xfrm>
          <a:off x="3347864" y="2529795"/>
          <a:ext cx="1700784" cy="242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50" name="Visio" r:id="rId6" imgW="850392" imgH="1211262" progId="Visio.Drawing.11">
                  <p:embed/>
                </p:oleObj>
              </mc:Choice>
              <mc:Fallback>
                <p:oleObj name="Visio" r:id="rId6" imgW="850392" imgH="1211262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2529795"/>
                        <a:ext cx="1700784" cy="242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任意多边形 9"/>
          <p:cNvSpPr/>
          <p:nvPr/>
        </p:nvSpPr>
        <p:spPr bwMode="auto">
          <a:xfrm>
            <a:off x="3310056" y="3340646"/>
            <a:ext cx="1774615" cy="1666431"/>
          </a:xfrm>
          <a:custGeom>
            <a:avLst/>
            <a:gdLst>
              <a:gd name="connsiteX0" fmla="*/ 1107824 w 1743158"/>
              <a:gd name="connsiteY0" fmla="*/ 120191 h 1655809"/>
              <a:gd name="connsiteX1" fmla="*/ 171121 w 1743158"/>
              <a:gd name="connsiteY1" fmla="*/ 956533 h 1655809"/>
              <a:gd name="connsiteX2" fmla="*/ 3853 w 1743158"/>
              <a:gd name="connsiteY2" fmla="*/ 1335674 h 1655809"/>
              <a:gd name="connsiteX3" fmla="*/ 226877 w 1743158"/>
              <a:gd name="connsiteY3" fmla="*/ 1603303 h 1655809"/>
              <a:gd name="connsiteX4" fmla="*/ 1375453 w 1743158"/>
              <a:gd name="connsiteY4" fmla="*/ 1636757 h 1655809"/>
              <a:gd name="connsiteX5" fmla="*/ 1709989 w 1743158"/>
              <a:gd name="connsiteY5" fmla="*/ 1380279 h 1655809"/>
              <a:gd name="connsiteX6" fmla="*/ 1732292 w 1743158"/>
              <a:gd name="connsiteY6" fmla="*/ 800416 h 1655809"/>
              <a:gd name="connsiteX7" fmla="*/ 1721141 w 1743158"/>
              <a:gd name="connsiteY7" fmla="*/ 287460 h 1655809"/>
              <a:gd name="connsiteX8" fmla="*/ 1553872 w 1743158"/>
              <a:gd name="connsiteY8" fmla="*/ 19830 h 1655809"/>
              <a:gd name="connsiteX9" fmla="*/ 1241638 w 1743158"/>
              <a:gd name="connsiteY9" fmla="*/ 30982 h 1655809"/>
              <a:gd name="connsiteX10" fmla="*/ 1107824 w 1743158"/>
              <a:gd name="connsiteY10" fmla="*/ 120191 h 1655809"/>
              <a:gd name="connsiteX0" fmla="*/ 961059 w 1741359"/>
              <a:gd name="connsiteY0" fmla="*/ 283500 h 1663001"/>
              <a:gd name="connsiteX1" fmla="*/ 169322 w 1741359"/>
              <a:gd name="connsiteY1" fmla="*/ 963725 h 1663001"/>
              <a:gd name="connsiteX2" fmla="*/ 2054 w 1741359"/>
              <a:gd name="connsiteY2" fmla="*/ 1342866 h 1663001"/>
              <a:gd name="connsiteX3" fmla="*/ 225078 w 1741359"/>
              <a:gd name="connsiteY3" fmla="*/ 1610495 h 1663001"/>
              <a:gd name="connsiteX4" fmla="*/ 1373654 w 1741359"/>
              <a:gd name="connsiteY4" fmla="*/ 1643949 h 1663001"/>
              <a:gd name="connsiteX5" fmla="*/ 1708190 w 1741359"/>
              <a:gd name="connsiteY5" fmla="*/ 1387471 h 1663001"/>
              <a:gd name="connsiteX6" fmla="*/ 1730493 w 1741359"/>
              <a:gd name="connsiteY6" fmla="*/ 807608 h 1663001"/>
              <a:gd name="connsiteX7" fmla="*/ 1719342 w 1741359"/>
              <a:gd name="connsiteY7" fmla="*/ 294652 h 1663001"/>
              <a:gd name="connsiteX8" fmla="*/ 1552073 w 1741359"/>
              <a:gd name="connsiteY8" fmla="*/ 27022 h 1663001"/>
              <a:gd name="connsiteX9" fmla="*/ 1239839 w 1741359"/>
              <a:gd name="connsiteY9" fmla="*/ 38174 h 1663001"/>
              <a:gd name="connsiteX10" fmla="*/ 961059 w 1741359"/>
              <a:gd name="connsiteY10" fmla="*/ 283500 h 1663001"/>
              <a:gd name="connsiteX0" fmla="*/ 962231 w 1742531"/>
              <a:gd name="connsiteY0" fmla="*/ 283500 h 1663001"/>
              <a:gd name="connsiteX1" fmla="*/ 293157 w 1742531"/>
              <a:gd name="connsiteY1" fmla="*/ 885667 h 1663001"/>
              <a:gd name="connsiteX2" fmla="*/ 3226 w 1742531"/>
              <a:gd name="connsiteY2" fmla="*/ 1342866 h 1663001"/>
              <a:gd name="connsiteX3" fmla="*/ 226250 w 1742531"/>
              <a:gd name="connsiteY3" fmla="*/ 1610495 h 1663001"/>
              <a:gd name="connsiteX4" fmla="*/ 1374826 w 1742531"/>
              <a:gd name="connsiteY4" fmla="*/ 1643949 h 1663001"/>
              <a:gd name="connsiteX5" fmla="*/ 1709362 w 1742531"/>
              <a:gd name="connsiteY5" fmla="*/ 1387471 h 1663001"/>
              <a:gd name="connsiteX6" fmla="*/ 1731665 w 1742531"/>
              <a:gd name="connsiteY6" fmla="*/ 807608 h 1663001"/>
              <a:gd name="connsiteX7" fmla="*/ 1720514 w 1742531"/>
              <a:gd name="connsiteY7" fmla="*/ 294652 h 1663001"/>
              <a:gd name="connsiteX8" fmla="*/ 1553245 w 1742531"/>
              <a:gd name="connsiteY8" fmla="*/ 27022 h 1663001"/>
              <a:gd name="connsiteX9" fmla="*/ 1241011 w 1742531"/>
              <a:gd name="connsiteY9" fmla="*/ 38174 h 1663001"/>
              <a:gd name="connsiteX10" fmla="*/ 962231 w 1742531"/>
              <a:gd name="connsiteY10" fmla="*/ 283500 h 1663001"/>
              <a:gd name="connsiteX0" fmla="*/ 994315 w 1774615"/>
              <a:gd name="connsiteY0" fmla="*/ 283500 h 1666431"/>
              <a:gd name="connsiteX1" fmla="*/ 325241 w 1774615"/>
              <a:gd name="connsiteY1" fmla="*/ 885667 h 1666431"/>
              <a:gd name="connsiteX2" fmla="*/ 1856 w 1774615"/>
              <a:gd name="connsiteY2" fmla="*/ 1264807 h 1666431"/>
              <a:gd name="connsiteX3" fmla="*/ 258334 w 1774615"/>
              <a:gd name="connsiteY3" fmla="*/ 1610495 h 1666431"/>
              <a:gd name="connsiteX4" fmla="*/ 1406910 w 1774615"/>
              <a:gd name="connsiteY4" fmla="*/ 1643949 h 1666431"/>
              <a:gd name="connsiteX5" fmla="*/ 1741446 w 1774615"/>
              <a:gd name="connsiteY5" fmla="*/ 1387471 h 1666431"/>
              <a:gd name="connsiteX6" fmla="*/ 1763749 w 1774615"/>
              <a:gd name="connsiteY6" fmla="*/ 807608 h 1666431"/>
              <a:gd name="connsiteX7" fmla="*/ 1752598 w 1774615"/>
              <a:gd name="connsiteY7" fmla="*/ 294652 h 1666431"/>
              <a:gd name="connsiteX8" fmla="*/ 1585329 w 1774615"/>
              <a:gd name="connsiteY8" fmla="*/ 27022 h 1666431"/>
              <a:gd name="connsiteX9" fmla="*/ 1273095 w 1774615"/>
              <a:gd name="connsiteY9" fmla="*/ 38174 h 1666431"/>
              <a:gd name="connsiteX10" fmla="*/ 994315 w 1774615"/>
              <a:gd name="connsiteY10" fmla="*/ 283500 h 166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4615" h="1666431">
                <a:moveTo>
                  <a:pt x="994315" y="283500"/>
                </a:moveTo>
                <a:cubicBezTo>
                  <a:pt x="836339" y="424749"/>
                  <a:pt x="490651" y="722116"/>
                  <a:pt x="325241" y="885667"/>
                </a:cubicBezTo>
                <a:cubicBezTo>
                  <a:pt x="159831" y="1049218"/>
                  <a:pt x="13007" y="1144002"/>
                  <a:pt x="1856" y="1264807"/>
                </a:cubicBezTo>
                <a:cubicBezTo>
                  <a:pt x="-9295" y="1385612"/>
                  <a:pt x="24158" y="1547305"/>
                  <a:pt x="258334" y="1610495"/>
                </a:cubicBezTo>
                <a:cubicBezTo>
                  <a:pt x="492510" y="1673685"/>
                  <a:pt x="1159725" y="1681120"/>
                  <a:pt x="1406910" y="1643949"/>
                </a:cubicBezTo>
                <a:cubicBezTo>
                  <a:pt x="1654095" y="1606778"/>
                  <a:pt x="1681973" y="1526861"/>
                  <a:pt x="1741446" y="1387471"/>
                </a:cubicBezTo>
                <a:cubicBezTo>
                  <a:pt x="1800919" y="1248081"/>
                  <a:pt x="1761890" y="989744"/>
                  <a:pt x="1763749" y="807608"/>
                </a:cubicBezTo>
                <a:cubicBezTo>
                  <a:pt x="1765608" y="625472"/>
                  <a:pt x="1782335" y="424750"/>
                  <a:pt x="1752598" y="294652"/>
                </a:cubicBezTo>
                <a:cubicBezTo>
                  <a:pt x="1722861" y="164554"/>
                  <a:pt x="1665246" y="69768"/>
                  <a:pt x="1585329" y="27022"/>
                </a:cubicBezTo>
                <a:cubicBezTo>
                  <a:pt x="1505412" y="-15724"/>
                  <a:pt x="1371597" y="-4572"/>
                  <a:pt x="1273095" y="38174"/>
                </a:cubicBezTo>
                <a:cubicBezTo>
                  <a:pt x="1174593" y="80920"/>
                  <a:pt x="1152291" y="142251"/>
                  <a:pt x="994315" y="283500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仿宋_GB2312" pitchFamily="49" charset="-122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415049"/>
              </p:ext>
            </p:extLst>
          </p:nvPr>
        </p:nvGraphicFramePr>
        <p:xfrm>
          <a:off x="5967413" y="2266950"/>
          <a:ext cx="2781300" cy="332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51" name="Visio" r:id="rId8" imgW="1390269" imgH="1661160" progId="Visio.Drawing.11">
                  <p:embed/>
                </p:oleObj>
              </mc:Choice>
              <mc:Fallback>
                <p:oleObj name="Visio" r:id="rId8" imgW="1390269" imgH="1661160" progId="Visio.Drawing.11">
                  <p:embed/>
                  <p:pic>
                    <p:nvPicPr>
                      <p:cNvPr id="0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413" y="2266950"/>
                        <a:ext cx="2781300" cy="332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414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find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38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3200" dirty="0" smtClean="0"/>
                  <a:t>Return the equivalence class that </a:t>
                </a:r>
                <a14:m>
                  <m:oMath xmlns:m="http://schemas.openxmlformats.org/officeDocument/2006/math">
                    <m:r>
                      <a:rPr lang="en-US" altLang="zh-CN" sz="32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CN" sz="3200" dirty="0" smtClean="0"/>
                  <a:t> belongs to</a:t>
                </a:r>
              </a:p>
              <a:p>
                <a:r>
                  <a:rPr lang="en-US" altLang="zh-CN" sz="3200" dirty="0" smtClean="0"/>
                  <a:t>find(x)==find(y</a:t>
                </a:r>
                <a:r>
                  <a:rPr lang="en-US" altLang="zh-CN" sz="3200" dirty="0"/>
                  <a:t>) if x and y are in the same </a:t>
                </a:r>
                <a:r>
                  <a:rPr lang="en-US" altLang="zh-CN" sz="3200" dirty="0" smtClean="0"/>
                  <a:t>class</a:t>
                </a:r>
              </a:p>
              <a:p>
                <a:pPr lvl="1"/>
                <a:r>
                  <a:rPr lang="en-US" altLang="zh-CN" sz="2400" dirty="0" smtClean="0">
                    <a:solidFill>
                      <a:srgbClr val="FF0000"/>
                    </a:solidFill>
                  </a:rPr>
                  <a:t>Worst case: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400" dirty="0" smtClean="0">
                    <a:solidFill>
                      <a:srgbClr val="FF0000"/>
                    </a:solidFill>
                  </a:rPr>
                  <a:t>?</a:t>
                </a:r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38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4"/>
                <a:stretch>
                  <a:fillRect l="-584" t="-1561" r="-15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377650"/>
              </p:ext>
            </p:extLst>
          </p:nvPr>
        </p:nvGraphicFramePr>
        <p:xfrm>
          <a:off x="323522" y="5996136"/>
          <a:ext cx="849694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6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6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9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9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118650"/>
              </p:ext>
            </p:extLst>
          </p:nvPr>
        </p:nvGraphicFramePr>
        <p:xfrm>
          <a:off x="323528" y="5538014"/>
          <a:ext cx="849694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3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4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5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6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7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8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9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13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136145"/>
              </p:ext>
            </p:extLst>
          </p:nvPr>
        </p:nvGraphicFramePr>
        <p:xfrm>
          <a:off x="351302" y="3429000"/>
          <a:ext cx="2780538" cy="152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47" name="Visio" r:id="rId5" imgW="1390269" imgH="761365" progId="Visio.Drawing.11">
                  <p:embed/>
                </p:oleObj>
              </mc:Choice>
              <mc:Fallback>
                <p:oleObj name="Visio" r:id="rId5" imgW="1390269" imgH="76136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02" y="3429000"/>
                        <a:ext cx="2780538" cy="15227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585835"/>
              </p:ext>
            </p:extLst>
          </p:nvPr>
        </p:nvGraphicFramePr>
        <p:xfrm>
          <a:off x="3347864" y="3429000"/>
          <a:ext cx="622554" cy="152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48" name="Visio" r:id="rId7" imgW="311277" imgH="761365" progId="Visio.Drawing.11">
                  <p:embed/>
                </p:oleObj>
              </mc:Choice>
              <mc:Fallback>
                <p:oleObj name="Visio" r:id="rId7" imgW="311277" imgH="76136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3429000"/>
                        <a:ext cx="622554" cy="15227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661606"/>
              </p:ext>
            </p:extLst>
          </p:nvPr>
        </p:nvGraphicFramePr>
        <p:xfrm>
          <a:off x="4139952" y="3429000"/>
          <a:ext cx="1700784" cy="152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49" name="Visio" r:id="rId9" imgW="850392" imgH="761365" progId="Visio.Drawing.11">
                  <p:embed/>
                </p:oleObj>
              </mc:Choice>
              <mc:Fallback>
                <p:oleObj name="Visio" r:id="rId9" imgW="850392" imgH="76136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3429000"/>
                        <a:ext cx="1700784" cy="15227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接箭头连接符 2"/>
          <p:cNvCxnSpPr/>
          <p:nvPr/>
        </p:nvCxnSpPr>
        <p:spPr bwMode="auto">
          <a:xfrm flipV="1">
            <a:off x="6372200" y="4365104"/>
            <a:ext cx="648072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stealth" w="sm" len="lg"/>
          </a:ln>
          <a:effectLst/>
        </p:spPr>
      </p:cxnSp>
      <p:cxnSp>
        <p:nvCxnSpPr>
          <p:cNvPr id="12" name="直接箭头连接符 11"/>
          <p:cNvCxnSpPr/>
          <p:nvPr/>
        </p:nvCxnSpPr>
        <p:spPr bwMode="auto">
          <a:xfrm flipV="1">
            <a:off x="7524328" y="3429000"/>
            <a:ext cx="648072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stealth" w="sm" len="lg"/>
          </a:ln>
          <a:effectLst/>
        </p:spPr>
      </p:cxnSp>
      <p:cxnSp>
        <p:nvCxnSpPr>
          <p:cNvPr id="14" name="直接箭头连接符 13"/>
          <p:cNvCxnSpPr/>
          <p:nvPr/>
        </p:nvCxnSpPr>
        <p:spPr bwMode="auto">
          <a:xfrm flipV="1">
            <a:off x="8316416" y="2780928"/>
            <a:ext cx="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stealth" w="sm" len="lg"/>
          </a:ln>
          <a:effectLst/>
        </p:spPr>
      </p:cxnSp>
      <p:sp>
        <p:nvSpPr>
          <p:cNvPr id="15" name="任意多边形 14"/>
          <p:cNvSpPr/>
          <p:nvPr/>
        </p:nvSpPr>
        <p:spPr bwMode="auto">
          <a:xfrm>
            <a:off x="7426712" y="6456556"/>
            <a:ext cx="557561" cy="267629"/>
          </a:xfrm>
          <a:custGeom>
            <a:avLst/>
            <a:gdLst>
              <a:gd name="connsiteX0" fmla="*/ 557561 w 557561"/>
              <a:gd name="connsiteY0" fmla="*/ 0 h 267629"/>
              <a:gd name="connsiteX1" fmla="*/ 267629 w 557561"/>
              <a:gd name="connsiteY1" fmla="*/ 267629 h 267629"/>
              <a:gd name="connsiteX2" fmla="*/ 0 w 557561"/>
              <a:gd name="connsiteY2" fmla="*/ 0 h 2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561" h="267629">
                <a:moveTo>
                  <a:pt x="557561" y="0"/>
                </a:moveTo>
                <a:cubicBezTo>
                  <a:pt x="459058" y="133814"/>
                  <a:pt x="360556" y="267629"/>
                  <a:pt x="267629" y="267629"/>
                </a:cubicBezTo>
                <a:cubicBezTo>
                  <a:pt x="174702" y="267629"/>
                  <a:pt x="87351" y="133814"/>
                  <a:pt x="0" y="0"/>
                </a:cubicBezTo>
              </a:path>
            </a:pathLst>
          </a:custGeom>
          <a:noFill/>
          <a:ln w="952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stealth" w="sm" len="lg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仿宋_GB2312" pitchFamily="49" charset="-122"/>
            </a:endParaRPr>
          </a:p>
        </p:txBody>
      </p:sp>
      <p:sp>
        <p:nvSpPr>
          <p:cNvPr id="18" name="任意多边形 17"/>
          <p:cNvSpPr/>
          <p:nvPr/>
        </p:nvSpPr>
        <p:spPr bwMode="auto">
          <a:xfrm>
            <a:off x="6822751" y="6453336"/>
            <a:ext cx="557561" cy="267629"/>
          </a:xfrm>
          <a:custGeom>
            <a:avLst/>
            <a:gdLst>
              <a:gd name="connsiteX0" fmla="*/ 557561 w 557561"/>
              <a:gd name="connsiteY0" fmla="*/ 0 h 267629"/>
              <a:gd name="connsiteX1" fmla="*/ 267629 w 557561"/>
              <a:gd name="connsiteY1" fmla="*/ 267629 h 267629"/>
              <a:gd name="connsiteX2" fmla="*/ 0 w 557561"/>
              <a:gd name="connsiteY2" fmla="*/ 0 h 2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561" h="267629">
                <a:moveTo>
                  <a:pt x="557561" y="0"/>
                </a:moveTo>
                <a:cubicBezTo>
                  <a:pt x="459058" y="133814"/>
                  <a:pt x="360556" y="267629"/>
                  <a:pt x="267629" y="267629"/>
                </a:cubicBezTo>
                <a:cubicBezTo>
                  <a:pt x="174702" y="267629"/>
                  <a:pt x="87351" y="133814"/>
                  <a:pt x="0" y="0"/>
                </a:cubicBezTo>
              </a:path>
            </a:pathLst>
          </a:custGeom>
          <a:noFill/>
          <a:ln w="952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stealth" w="sm" len="lg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仿宋_GB2312" pitchFamily="49" charset="-122"/>
            </a:endParaRPr>
          </a:p>
        </p:txBody>
      </p:sp>
      <p:sp>
        <p:nvSpPr>
          <p:cNvPr id="19" name="任意多边形 18"/>
          <p:cNvSpPr/>
          <p:nvPr/>
        </p:nvSpPr>
        <p:spPr bwMode="auto">
          <a:xfrm>
            <a:off x="5689126" y="6453336"/>
            <a:ext cx="1115122" cy="267629"/>
          </a:xfrm>
          <a:custGeom>
            <a:avLst/>
            <a:gdLst>
              <a:gd name="connsiteX0" fmla="*/ 557561 w 557561"/>
              <a:gd name="connsiteY0" fmla="*/ 0 h 267629"/>
              <a:gd name="connsiteX1" fmla="*/ 267629 w 557561"/>
              <a:gd name="connsiteY1" fmla="*/ 267629 h 267629"/>
              <a:gd name="connsiteX2" fmla="*/ 0 w 557561"/>
              <a:gd name="connsiteY2" fmla="*/ 0 h 2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561" h="267629">
                <a:moveTo>
                  <a:pt x="557561" y="0"/>
                </a:moveTo>
                <a:cubicBezTo>
                  <a:pt x="459058" y="133814"/>
                  <a:pt x="360556" y="267629"/>
                  <a:pt x="267629" y="267629"/>
                </a:cubicBezTo>
                <a:cubicBezTo>
                  <a:pt x="174702" y="267629"/>
                  <a:pt x="87351" y="133814"/>
                  <a:pt x="0" y="0"/>
                </a:cubicBezTo>
              </a:path>
            </a:pathLst>
          </a:custGeom>
          <a:noFill/>
          <a:ln w="952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stealth" w="sm" len="lg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仿宋_GB2312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354528" y="2348880"/>
            <a:ext cx="1673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B050"/>
                </a:solidFill>
              </a:rPr>
              <a:t>f</a:t>
            </a:r>
            <a:r>
              <a:rPr lang="en-US" altLang="zh-CN" sz="2400" dirty="0" smtClean="0">
                <a:solidFill>
                  <a:srgbClr val="00B050"/>
                </a:solidFill>
              </a:rPr>
              <a:t>ind(13) = 9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415049"/>
              </p:ext>
            </p:extLst>
          </p:nvPr>
        </p:nvGraphicFramePr>
        <p:xfrm>
          <a:off x="5967413" y="2266950"/>
          <a:ext cx="2781300" cy="332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50" name="Visio" r:id="rId11" imgW="1390269" imgH="1661160" progId="Visio.Drawing.11">
                  <p:embed/>
                </p:oleObj>
              </mc:Choice>
              <mc:Fallback>
                <p:oleObj name="Visio" r:id="rId11" imgW="1390269" imgH="1661160" progId="Visio.Drawing.11">
                  <p:embed/>
                  <p:pic>
                    <p:nvPicPr>
                      <p:cNvPr id="0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413" y="2266950"/>
                        <a:ext cx="2781300" cy="332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44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Discussion</a:t>
            </a:r>
            <a:endParaRPr lang="zh-CN" altLang="en-US" dirty="0"/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3200" dirty="0" smtClean="0"/>
              <a:t>High complexity of find() is induced by union()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/>
              <a:t>u</a:t>
            </a:r>
            <a:r>
              <a:rPr lang="en-US" altLang="zh-CN" sz="2400" dirty="0" smtClean="0"/>
              <a:t>nion() increases the height of the trees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 smtClean="0"/>
              <a:t>In worst case, union() may create a linear table</a:t>
            </a:r>
            <a:endParaRPr lang="zh-CN" altLang="en-US" sz="24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110768"/>
              </p:ext>
            </p:extLst>
          </p:nvPr>
        </p:nvGraphicFramePr>
        <p:xfrm>
          <a:off x="755576" y="3094731"/>
          <a:ext cx="31127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3" name="Visio" r:id="rId4" imgW="311277" imgH="311150" progId="Visio.Drawing.11">
                  <p:embed/>
                </p:oleObj>
              </mc:Choice>
              <mc:Fallback>
                <p:oleObj name="Visio" r:id="rId4" imgW="311277" imgH="31115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094731"/>
                        <a:ext cx="311277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817306"/>
              </p:ext>
            </p:extLst>
          </p:nvPr>
        </p:nvGraphicFramePr>
        <p:xfrm>
          <a:off x="1403649" y="3094732"/>
          <a:ext cx="31127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4" name="Visio" r:id="rId6" imgW="311277" imgH="311150" progId="Visio.Drawing.11">
                  <p:embed/>
                </p:oleObj>
              </mc:Choice>
              <mc:Fallback>
                <p:oleObj name="Visio" r:id="rId6" imgW="311277" imgH="311150" progId="Visio.Drawing.11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9" y="3094732"/>
                        <a:ext cx="311277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140575"/>
              </p:ext>
            </p:extLst>
          </p:nvPr>
        </p:nvGraphicFramePr>
        <p:xfrm>
          <a:off x="2051721" y="3094732"/>
          <a:ext cx="31127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5" name="Visio" r:id="rId8" imgW="311277" imgH="311150" progId="Visio.Drawing.11">
                  <p:embed/>
                </p:oleObj>
              </mc:Choice>
              <mc:Fallback>
                <p:oleObj name="Visio" r:id="rId8" imgW="311277" imgH="311150" progId="Visio.Drawing.11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1" y="3094732"/>
                        <a:ext cx="311277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416917"/>
              </p:ext>
            </p:extLst>
          </p:nvPr>
        </p:nvGraphicFramePr>
        <p:xfrm>
          <a:off x="2699793" y="3094732"/>
          <a:ext cx="31127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6" name="Visio" r:id="rId10" imgW="311277" imgH="311150" progId="Visio.Drawing.11">
                  <p:embed/>
                </p:oleObj>
              </mc:Choice>
              <mc:Fallback>
                <p:oleObj name="Visio" r:id="rId10" imgW="311277" imgH="311150" progId="Visio.Drawing.11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3" y="3094732"/>
                        <a:ext cx="311277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340005"/>
              </p:ext>
            </p:extLst>
          </p:nvPr>
        </p:nvGraphicFramePr>
        <p:xfrm>
          <a:off x="3347493" y="3094732"/>
          <a:ext cx="31127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7" name="Visio" r:id="rId12" imgW="311277" imgH="311150" progId="Visio.Drawing.11">
                  <p:embed/>
                </p:oleObj>
              </mc:Choice>
              <mc:Fallback>
                <p:oleObj name="Visio" r:id="rId12" imgW="311277" imgH="311150" progId="Visio.Drawing.11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493" y="3094732"/>
                        <a:ext cx="311277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078450"/>
              </p:ext>
            </p:extLst>
          </p:nvPr>
        </p:nvGraphicFramePr>
        <p:xfrm>
          <a:off x="3995193" y="3094732"/>
          <a:ext cx="31127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8" name="Visio" r:id="rId14" imgW="311277" imgH="311150" progId="Visio.Drawing.11">
                  <p:embed/>
                </p:oleObj>
              </mc:Choice>
              <mc:Fallback>
                <p:oleObj name="Visio" r:id="rId14" imgW="311277" imgH="311150" progId="Visio.Drawing.11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193" y="3094732"/>
                        <a:ext cx="311277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790688"/>
              </p:ext>
            </p:extLst>
          </p:nvPr>
        </p:nvGraphicFramePr>
        <p:xfrm>
          <a:off x="4644009" y="3094732"/>
          <a:ext cx="31127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9" name="Visio" r:id="rId16" imgW="311277" imgH="311150" progId="Visio.Drawing.11">
                  <p:embed/>
                </p:oleObj>
              </mc:Choice>
              <mc:Fallback>
                <p:oleObj name="Visio" r:id="rId16" imgW="311277" imgH="311150" progId="Visio.Drawing.11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9" y="3094732"/>
                        <a:ext cx="311277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356689"/>
              </p:ext>
            </p:extLst>
          </p:nvPr>
        </p:nvGraphicFramePr>
        <p:xfrm>
          <a:off x="5293297" y="3094732"/>
          <a:ext cx="31127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0" name="Visio" r:id="rId18" imgW="311277" imgH="311150" progId="Visio.Drawing.11">
                  <p:embed/>
                </p:oleObj>
              </mc:Choice>
              <mc:Fallback>
                <p:oleObj name="Visio" r:id="rId18" imgW="311277" imgH="311150" progId="Visio.Drawing.11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3297" y="3094732"/>
                        <a:ext cx="311277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03062"/>
              </p:ext>
            </p:extLst>
          </p:nvPr>
        </p:nvGraphicFramePr>
        <p:xfrm>
          <a:off x="5940997" y="3094732"/>
          <a:ext cx="31127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1" name="Visio" r:id="rId20" imgW="311277" imgH="311150" progId="Visio.Drawing.11">
                  <p:embed/>
                </p:oleObj>
              </mc:Choice>
              <mc:Fallback>
                <p:oleObj name="Visio" r:id="rId20" imgW="311277" imgH="311150" progId="Visio.Drawing.11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997" y="3094732"/>
                        <a:ext cx="311277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168793"/>
              </p:ext>
            </p:extLst>
          </p:nvPr>
        </p:nvGraphicFramePr>
        <p:xfrm>
          <a:off x="6588697" y="3094732"/>
          <a:ext cx="31127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2" name="Visio" r:id="rId22" imgW="311277" imgH="311150" progId="Visio.Drawing.11">
                  <p:embed/>
                </p:oleObj>
              </mc:Choice>
              <mc:Fallback>
                <p:oleObj name="Visio" r:id="rId22" imgW="311277" imgH="311150" progId="Visio.Drawing.11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697" y="3094732"/>
                        <a:ext cx="311277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827584" y="2564904"/>
            <a:ext cx="1952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00B050"/>
                </a:solidFill>
              </a:rPr>
              <a:t>before union()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65813"/>
              </p:ext>
            </p:extLst>
          </p:nvPr>
        </p:nvGraphicFramePr>
        <p:xfrm>
          <a:off x="755576" y="3933056"/>
          <a:ext cx="3552825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3" name="Visio" r:id="rId24" imgW="3552825" imgH="2741295" progId="Visio.Drawing.11">
                  <p:embed/>
                </p:oleObj>
              </mc:Choice>
              <mc:Fallback>
                <p:oleObj name="Visio" r:id="rId24" imgW="3552825" imgH="2741295" progId="Visio.Drawing.11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933056"/>
                        <a:ext cx="3552825" cy="274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/>
          <p:cNvSpPr/>
          <p:nvPr/>
        </p:nvSpPr>
        <p:spPr>
          <a:xfrm>
            <a:off x="1467093" y="3831431"/>
            <a:ext cx="1729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00B050"/>
                </a:solidFill>
              </a:rPr>
              <a:t>after union()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644008" y="3845428"/>
            <a:ext cx="3813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find(9) requires 9 back-traces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644008" y="4725144"/>
            <a:ext cx="40793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0033CC"/>
                </a:solidFill>
              </a:rPr>
              <a:t>Idea:</a:t>
            </a:r>
          </a:p>
          <a:p>
            <a:r>
              <a:rPr lang="en-US" altLang="zh-CN" sz="2400" dirty="0" smtClean="0">
                <a:solidFill>
                  <a:srgbClr val="0033CC"/>
                </a:solidFill>
              </a:rPr>
              <a:t>We should keep the tree as low </a:t>
            </a:r>
          </a:p>
          <a:p>
            <a:r>
              <a:rPr lang="en-US" altLang="zh-CN" sz="2400" dirty="0" smtClean="0">
                <a:solidFill>
                  <a:srgbClr val="0033CC"/>
                </a:solidFill>
              </a:rPr>
              <a:t>as possible after each union()</a:t>
            </a:r>
            <a:endParaRPr lang="zh-CN" alt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95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Improved union()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48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3200" dirty="0" smtClean="0"/>
                  <a:t>Size-based union: let the small-size tree be a </a:t>
                </a:r>
                <a:r>
                  <a:rPr lang="en-US" altLang="zh-CN" sz="3200" dirty="0" err="1" smtClean="0"/>
                  <a:t>subtree</a:t>
                </a:r>
                <a:r>
                  <a:rPr lang="en-US" altLang="zh-CN" sz="3200" dirty="0" smtClean="0"/>
                  <a:t> of the large-size tree</a:t>
                </a:r>
              </a:p>
              <a:p>
                <a:r>
                  <a:rPr lang="en-US" altLang="zh-CN" sz="3200" dirty="0"/>
                  <a:t>Height-based </a:t>
                </a:r>
                <a:r>
                  <a:rPr lang="en-US" altLang="zh-CN" sz="3200" dirty="0" smtClean="0"/>
                  <a:t>union</a:t>
                </a:r>
                <a:r>
                  <a:rPr lang="en-US" altLang="zh-CN" sz="3200" dirty="0"/>
                  <a:t>: let the lower tree be a </a:t>
                </a:r>
                <a:r>
                  <a:rPr lang="en-US" altLang="zh-CN" sz="3200" dirty="0" err="1"/>
                  <a:t>subtree</a:t>
                </a:r>
                <a:r>
                  <a:rPr lang="en-US" altLang="zh-CN" sz="3200" dirty="0"/>
                  <a:t> of the higher tree</a:t>
                </a:r>
                <a:endParaRPr lang="zh-CN" altLang="en-US" sz="3200" dirty="0">
                  <a:solidFill>
                    <a:srgbClr val="0033CC"/>
                  </a:solidFill>
                </a:endParaRPr>
              </a:p>
              <a:p>
                <a:pPr lvl="1"/>
                <a:r>
                  <a:rPr lang="en-US" altLang="zh-CN" sz="2400" dirty="0"/>
                  <a:t>find(): logarithmic complexity</a:t>
                </a:r>
                <a:endParaRPr lang="zh-CN" altLang="en-US" sz="2400" dirty="0"/>
              </a:p>
              <a:p>
                <a:r>
                  <a:rPr lang="en-US" altLang="zh-CN" sz="3200" dirty="0" smtClean="0">
                    <a:solidFill>
                      <a:srgbClr val="0033CC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3200" i="1" dirty="0" smtClean="0">
                        <a:solidFill>
                          <a:srgbClr val="0033CC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CN" sz="3200" dirty="0" smtClean="0">
                    <a:solidFill>
                      <a:srgbClr val="0033CC"/>
                    </a:solidFill>
                  </a:rPr>
                  <a:t> is a root after union, </a:t>
                </a:r>
                <a14:m>
                  <m:oMath xmlns:m="http://schemas.openxmlformats.org/officeDocument/2006/math">
                    <m:r>
                      <a:rPr lang="en-US" altLang="zh-CN" sz="3200" i="1" dirty="0" smtClean="0">
                        <a:solidFill>
                          <a:srgbClr val="0033CC"/>
                        </a:solidFill>
                        <a:latin typeface="Cambria Math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320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 dirty="0" err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altLang="zh-CN" sz="3200" i="1" dirty="0" smtClean="0">
                        <a:solidFill>
                          <a:srgbClr val="0033CC"/>
                        </a:solidFill>
                        <a:latin typeface="Cambria Math"/>
                      </a:rPr>
                      <m:t>=−</m:t>
                    </m:r>
                    <m:r>
                      <a:rPr lang="en-US" altLang="zh-CN" sz="3200" i="1" dirty="0" smtClean="0">
                        <a:solidFill>
                          <a:srgbClr val="0033CC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CN" sz="3200" dirty="0" smtClean="0">
                    <a:solidFill>
                      <a:srgbClr val="0033CC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altLang="zh-CN" sz="3200" i="1" dirty="0" smtClean="0">
                        <a:solidFill>
                          <a:srgbClr val="0033CC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CN" sz="3200" dirty="0" smtClean="0">
                    <a:solidFill>
                      <a:srgbClr val="0033CC"/>
                    </a:solidFill>
                  </a:rPr>
                  <a:t> is the size or the height of the tree</a:t>
                </a:r>
                <a:endParaRPr lang="zh-CN" alt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048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584" t="-1561" r="-5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37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Size-based Union: Example</a:t>
            </a:r>
            <a:endParaRPr lang="zh-CN" altLang="en-US" dirty="0"/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 dirty="0" smtClean="0">
                <a:solidFill>
                  <a:srgbClr val="0033CC"/>
                </a:solidFill>
              </a:rPr>
              <a:t>Initial state:</a:t>
            </a:r>
            <a:endParaRPr lang="zh-CN" altLang="en-US" sz="3200" dirty="0">
              <a:solidFill>
                <a:srgbClr val="0033CC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409872"/>
              </p:ext>
            </p:extLst>
          </p:nvPr>
        </p:nvGraphicFramePr>
        <p:xfrm>
          <a:off x="601952" y="5996136"/>
          <a:ext cx="79304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zh-CN" altLang="en-US" sz="2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zh-CN" altLang="en-US" sz="2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zh-CN" altLang="en-US" sz="2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zh-CN" altLang="en-US" sz="2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zh-CN" altLang="en-US" sz="2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zh-CN" altLang="en-US" sz="2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zh-CN" altLang="en-US" sz="2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zh-CN" altLang="en-US" sz="2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386948"/>
              </p:ext>
            </p:extLst>
          </p:nvPr>
        </p:nvGraphicFramePr>
        <p:xfrm>
          <a:off x="601958" y="5538014"/>
          <a:ext cx="79304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2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3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4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5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6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7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8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9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10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12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13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14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15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201903"/>
              </p:ext>
            </p:extLst>
          </p:nvPr>
        </p:nvGraphicFramePr>
        <p:xfrm>
          <a:off x="1331640" y="1772816"/>
          <a:ext cx="2780538" cy="152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18" name="Visio" r:id="rId4" imgW="1390269" imgH="761365" progId="Visio.Drawing.11">
                  <p:embed/>
                </p:oleObj>
              </mc:Choice>
              <mc:Fallback>
                <p:oleObj name="Visio" r:id="rId4" imgW="1390269" imgH="76136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772816"/>
                        <a:ext cx="2780538" cy="15227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437112"/>
              </p:ext>
            </p:extLst>
          </p:nvPr>
        </p:nvGraphicFramePr>
        <p:xfrm>
          <a:off x="5076056" y="1772816"/>
          <a:ext cx="1700784" cy="152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19" name="Visio" r:id="rId6" imgW="850392" imgH="761365" progId="Visio.Drawing.11">
                  <p:embed/>
                </p:oleObj>
              </mc:Choice>
              <mc:Fallback>
                <p:oleObj name="Visio" r:id="rId6" imgW="850392" imgH="76136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1772816"/>
                        <a:ext cx="1700784" cy="15227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072787"/>
              </p:ext>
            </p:extLst>
          </p:nvPr>
        </p:nvGraphicFramePr>
        <p:xfrm>
          <a:off x="2462784" y="3717032"/>
          <a:ext cx="4218432" cy="1527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20" name="Visio" r:id="rId8" imgW="2109216" imgH="763588" progId="Visio.Drawing.11">
                  <p:embed/>
                </p:oleObj>
              </mc:Choice>
              <mc:Fallback>
                <p:oleObj name="Visio" r:id="rId8" imgW="2109216" imgH="76358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784" y="3717032"/>
                        <a:ext cx="4218432" cy="1527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478650"/>
              </p:ext>
            </p:extLst>
          </p:nvPr>
        </p:nvGraphicFramePr>
        <p:xfrm>
          <a:off x="7693862" y="1772816"/>
          <a:ext cx="622554" cy="152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21" name="Visio" r:id="rId10" imgW="311277" imgH="761365" progId="Visio.Drawing.11">
                  <p:embed/>
                </p:oleObj>
              </mc:Choice>
              <mc:Fallback>
                <p:oleObj name="Visio" r:id="rId10" imgW="311277" imgH="76136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3862" y="1772816"/>
                        <a:ext cx="622554" cy="15227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739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Size-based Union: Example</a:t>
            </a:r>
            <a:endParaRPr lang="zh-CN" altLang="en-US" dirty="0"/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rgbClr val="0033CC"/>
                </a:solidFill>
              </a:rPr>
              <a:t>u</a:t>
            </a:r>
            <a:r>
              <a:rPr lang="en-US" altLang="zh-CN" sz="3200" dirty="0" smtClean="0">
                <a:solidFill>
                  <a:srgbClr val="0033CC"/>
                </a:solidFill>
              </a:rPr>
              <a:t>nion(0,1)</a:t>
            </a:r>
            <a:endParaRPr lang="zh-CN" altLang="en-US" sz="3200" dirty="0">
              <a:solidFill>
                <a:srgbClr val="0033CC"/>
              </a:solidFill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470629"/>
              </p:ext>
            </p:extLst>
          </p:nvPr>
        </p:nvGraphicFramePr>
        <p:xfrm>
          <a:off x="1331640" y="1772816"/>
          <a:ext cx="2780538" cy="152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46" name="Visio" r:id="rId4" imgW="1390269" imgH="761365" progId="Visio.Drawing.11">
                  <p:embed/>
                </p:oleObj>
              </mc:Choice>
              <mc:Fallback>
                <p:oleObj name="Visio" r:id="rId4" imgW="1390269" imgH="76136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772816"/>
                        <a:ext cx="2780538" cy="15227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335763"/>
              </p:ext>
            </p:extLst>
          </p:nvPr>
        </p:nvGraphicFramePr>
        <p:xfrm>
          <a:off x="5076056" y="1772816"/>
          <a:ext cx="1700784" cy="152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47" name="Visio" r:id="rId6" imgW="850392" imgH="761365" progId="Visio.Drawing.11">
                  <p:embed/>
                </p:oleObj>
              </mc:Choice>
              <mc:Fallback>
                <p:oleObj name="Visio" r:id="rId6" imgW="850392" imgH="76136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1772816"/>
                        <a:ext cx="1700784" cy="15227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624622"/>
              </p:ext>
            </p:extLst>
          </p:nvPr>
        </p:nvGraphicFramePr>
        <p:xfrm>
          <a:off x="2462784" y="3717032"/>
          <a:ext cx="4218432" cy="1527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48" name="Visio" r:id="rId8" imgW="2109216" imgH="763588" progId="Visio.Drawing.11">
                  <p:embed/>
                </p:oleObj>
              </mc:Choice>
              <mc:Fallback>
                <p:oleObj name="Visio" r:id="rId8" imgW="2109216" imgH="76358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784" y="3717032"/>
                        <a:ext cx="4218432" cy="1527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569701"/>
              </p:ext>
            </p:extLst>
          </p:nvPr>
        </p:nvGraphicFramePr>
        <p:xfrm>
          <a:off x="7693862" y="1772816"/>
          <a:ext cx="622554" cy="152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49" name="Visio" r:id="rId10" imgW="311277" imgH="761365" progId="Visio.Drawing.11">
                  <p:embed/>
                </p:oleObj>
              </mc:Choice>
              <mc:Fallback>
                <p:oleObj name="Visio" r:id="rId10" imgW="311277" imgH="76136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3862" y="1772816"/>
                        <a:ext cx="622554" cy="15227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45207"/>
              </p:ext>
            </p:extLst>
          </p:nvPr>
        </p:nvGraphicFramePr>
        <p:xfrm>
          <a:off x="601952" y="5996136"/>
          <a:ext cx="79304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-2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2400" b="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zh-CN" altLang="en-US" sz="2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zh-CN" altLang="en-US" sz="2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zh-CN" altLang="en-US" sz="2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zh-CN" altLang="en-US" sz="2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zh-CN" altLang="en-US" sz="2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zh-CN" altLang="en-US" sz="2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zh-CN" altLang="en-US" sz="2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222981"/>
              </p:ext>
            </p:extLst>
          </p:nvPr>
        </p:nvGraphicFramePr>
        <p:xfrm>
          <a:off x="601958" y="5538014"/>
          <a:ext cx="79304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2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3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4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5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6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7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8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9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10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12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13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14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15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539552" y="3429000"/>
            <a:ext cx="23038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After union:</a:t>
            </a:r>
          </a:p>
          <a:p>
            <a:r>
              <a:rPr lang="en-US" altLang="zh-CN" sz="2400" dirty="0">
                <a:solidFill>
                  <a:srgbClr val="FF0000"/>
                </a:solidFill>
              </a:rPr>
              <a:t>h</a:t>
            </a:r>
            <a:r>
              <a:rPr lang="en-US" altLang="zh-CN" sz="2400" dirty="0" smtClean="0">
                <a:solidFill>
                  <a:srgbClr val="FF0000"/>
                </a:solidFill>
              </a:rPr>
              <a:t>eight of tree + 1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Size-based Union: Example</a:t>
            </a:r>
            <a:endParaRPr lang="zh-CN" altLang="en-US" dirty="0"/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 dirty="0" smtClean="0">
                <a:solidFill>
                  <a:srgbClr val="0033CC"/>
                </a:solidFill>
              </a:rPr>
              <a:t>union(0,2): size(0)&gt;size(2)</a:t>
            </a:r>
            <a:endParaRPr lang="zh-CN" altLang="en-US" sz="3200" dirty="0">
              <a:solidFill>
                <a:srgbClr val="0033CC"/>
              </a:solidFill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870174"/>
              </p:ext>
            </p:extLst>
          </p:nvPr>
        </p:nvGraphicFramePr>
        <p:xfrm>
          <a:off x="1331640" y="1772816"/>
          <a:ext cx="2780538" cy="152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73" name="Visio" r:id="rId4" imgW="1390269" imgH="761365" progId="Visio.Drawing.11">
                  <p:embed/>
                </p:oleObj>
              </mc:Choice>
              <mc:Fallback>
                <p:oleObj name="Visio" r:id="rId4" imgW="1390269" imgH="76136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772816"/>
                        <a:ext cx="2780538" cy="15227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680427"/>
              </p:ext>
            </p:extLst>
          </p:nvPr>
        </p:nvGraphicFramePr>
        <p:xfrm>
          <a:off x="5076056" y="1772816"/>
          <a:ext cx="1700784" cy="152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74" name="Visio" r:id="rId6" imgW="850392" imgH="761365" progId="Visio.Drawing.11">
                  <p:embed/>
                </p:oleObj>
              </mc:Choice>
              <mc:Fallback>
                <p:oleObj name="Visio" r:id="rId6" imgW="850392" imgH="76136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1772816"/>
                        <a:ext cx="1700784" cy="15227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220713"/>
              </p:ext>
            </p:extLst>
          </p:nvPr>
        </p:nvGraphicFramePr>
        <p:xfrm>
          <a:off x="2462784" y="3717032"/>
          <a:ext cx="4218432" cy="1527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75" name="Visio" r:id="rId8" imgW="2109216" imgH="763588" progId="Visio.Drawing.11">
                  <p:embed/>
                </p:oleObj>
              </mc:Choice>
              <mc:Fallback>
                <p:oleObj name="Visio" r:id="rId8" imgW="2109216" imgH="76358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784" y="3717032"/>
                        <a:ext cx="4218432" cy="1527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185226"/>
              </p:ext>
            </p:extLst>
          </p:nvPr>
        </p:nvGraphicFramePr>
        <p:xfrm>
          <a:off x="7693862" y="1772816"/>
          <a:ext cx="622554" cy="152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76" name="Visio" r:id="rId10" imgW="311277" imgH="761365" progId="Visio.Drawing.11">
                  <p:embed/>
                </p:oleObj>
              </mc:Choice>
              <mc:Fallback>
                <p:oleObj name="Visio" r:id="rId10" imgW="311277" imgH="76136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3862" y="1772816"/>
                        <a:ext cx="622554" cy="15227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727363"/>
              </p:ext>
            </p:extLst>
          </p:nvPr>
        </p:nvGraphicFramePr>
        <p:xfrm>
          <a:off x="601952" y="5996136"/>
          <a:ext cx="79304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-3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2400" b="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zh-CN" altLang="en-US" sz="2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zh-CN" altLang="en-US" sz="2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zh-CN" altLang="en-US" sz="2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zh-CN" altLang="en-US" sz="2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zh-CN" altLang="en-US" sz="2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zh-CN" altLang="en-US" sz="2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zh-CN" altLang="en-US" sz="2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688970"/>
              </p:ext>
            </p:extLst>
          </p:nvPr>
        </p:nvGraphicFramePr>
        <p:xfrm>
          <a:off x="601958" y="5538014"/>
          <a:ext cx="79304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3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4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5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6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7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8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9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10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12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13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14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15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539552" y="3429000"/>
            <a:ext cx="22942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After union: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height of tree </a:t>
            </a:r>
            <a:endParaRPr lang="en-US" altLang="zh-CN" sz="2400" dirty="0">
              <a:solidFill>
                <a:srgbClr val="FF0000"/>
              </a:solidFill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keeps unchanged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 b="1" dirty="0">
                <a:solidFill>
                  <a:schemeClr val="hlink"/>
                </a:solidFill>
              </a:rPr>
              <a:t>Equivalence Relation and Equivalence Class (</a:t>
            </a:r>
            <a:r>
              <a:rPr lang="zh-CN" altLang="en-US" sz="3200" b="1" dirty="0">
                <a:solidFill>
                  <a:schemeClr val="hlink"/>
                </a:solidFill>
              </a:rPr>
              <a:t>等价关系与等价类</a:t>
            </a:r>
            <a:r>
              <a:rPr lang="en-US" altLang="zh-CN" sz="3200" b="1" dirty="0">
                <a:solidFill>
                  <a:schemeClr val="hlink"/>
                </a:solidFill>
              </a:rPr>
              <a:t>)</a:t>
            </a:r>
            <a:endParaRPr lang="zh-CN" altLang="en-US" sz="3200" b="1" dirty="0">
              <a:solidFill>
                <a:schemeClr val="hlink"/>
              </a:solidFill>
            </a:endParaRPr>
          </a:p>
          <a:p>
            <a:r>
              <a:rPr lang="en-US" altLang="zh-CN" sz="3200" dirty="0" smtClean="0"/>
              <a:t>Disjoint Set (</a:t>
            </a:r>
            <a:r>
              <a:rPr lang="zh-CN" altLang="en-US" sz="3200" dirty="0" smtClean="0"/>
              <a:t>不相交集</a:t>
            </a:r>
            <a:r>
              <a:rPr lang="en-US" altLang="zh-CN" sz="3200" dirty="0" smtClean="0"/>
              <a:t>)</a:t>
            </a:r>
            <a:endParaRPr lang="zh-CN" altLang="en-US" sz="3200" dirty="0"/>
          </a:p>
          <a:p>
            <a:r>
              <a:rPr lang="en-US" altLang="zh-CN" sz="3200" dirty="0" smtClean="0"/>
              <a:t>Implementation of Disjoint Set</a:t>
            </a:r>
            <a:endParaRPr lang="zh-CN" altLang="en-US" sz="3200" dirty="0"/>
          </a:p>
          <a:p>
            <a:r>
              <a:rPr lang="en-US" altLang="zh-CN" sz="3200" dirty="0" smtClean="0"/>
              <a:t>Implementation of Disjoint Set Class</a:t>
            </a:r>
            <a:endParaRPr lang="zh-CN" altLang="en-US" sz="3200" dirty="0"/>
          </a:p>
          <a:p>
            <a:r>
              <a:rPr lang="en-US" altLang="zh-CN" sz="3200" dirty="0" smtClean="0"/>
              <a:t>Application of Disjoint Set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5569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Size-based Union: Example</a:t>
            </a:r>
            <a:endParaRPr lang="zh-CN" altLang="en-US" dirty="0"/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 dirty="0" smtClean="0">
                <a:solidFill>
                  <a:srgbClr val="0033CC"/>
                </a:solidFill>
              </a:rPr>
              <a:t>union(0,3): size(0)&gt;size(3)</a:t>
            </a:r>
            <a:endParaRPr lang="zh-CN" altLang="en-US" sz="3200" dirty="0">
              <a:solidFill>
                <a:srgbClr val="0033CC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24588"/>
              </p:ext>
            </p:extLst>
          </p:nvPr>
        </p:nvGraphicFramePr>
        <p:xfrm>
          <a:off x="601952" y="5996136"/>
          <a:ext cx="79304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-4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zh-CN" altLang="en-US" sz="2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zh-CN" altLang="en-US" sz="2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zh-CN" altLang="en-US" sz="2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zh-CN" altLang="en-US" sz="2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zh-CN" altLang="en-US" sz="2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zh-CN" altLang="en-US" sz="2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885668"/>
              </p:ext>
            </p:extLst>
          </p:nvPr>
        </p:nvGraphicFramePr>
        <p:xfrm>
          <a:off x="601958" y="5538014"/>
          <a:ext cx="79304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3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4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5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6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7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8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9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10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12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13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14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15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224518"/>
              </p:ext>
            </p:extLst>
          </p:nvPr>
        </p:nvGraphicFramePr>
        <p:xfrm>
          <a:off x="1331640" y="1772816"/>
          <a:ext cx="2780538" cy="152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97" name="Visio" r:id="rId4" imgW="1390269" imgH="761365" progId="Visio.Drawing.11">
                  <p:embed/>
                </p:oleObj>
              </mc:Choice>
              <mc:Fallback>
                <p:oleObj name="Visio" r:id="rId4" imgW="1390269" imgH="76136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772816"/>
                        <a:ext cx="2780538" cy="15227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680427"/>
              </p:ext>
            </p:extLst>
          </p:nvPr>
        </p:nvGraphicFramePr>
        <p:xfrm>
          <a:off x="5076825" y="1773238"/>
          <a:ext cx="1700213" cy="152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98" name="Visio" r:id="rId6" imgW="850392" imgH="761365" progId="Visio.Drawing.11">
                  <p:embed/>
                </p:oleObj>
              </mc:Choice>
              <mc:Fallback>
                <p:oleObj name="Visio" r:id="rId6" imgW="850392" imgH="761365" progId="Visio.Drawing.11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773238"/>
                        <a:ext cx="1700213" cy="152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185226"/>
              </p:ext>
            </p:extLst>
          </p:nvPr>
        </p:nvGraphicFramePr>
        <p:xfrm>
          <a:off x="7694613" y="1773238"/>
          <a:ext cx="622300" cy="152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99" name="Visio" r:id="rId8" imgW="311277" imgH="761365" progId="Visio.Drawing.11">
                  <p:embed/>
                </p:oleObj>
              </mc:Choice>
              <mc:Fallback>
                <p:oleObj name="Visio" r:id="rId8" imgW="311277" imgH="761365" progId="Visio.Drawing.11">
                  <p:embed/>
                  <p:pic>
                    <p:nvPicPr>
                      <p:cNvPr id="0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4613" y="1773238"/>
                        <a:ext cx="622300" cy="152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220713"/>
              </p:ext>
            </p:extLst>
          </p:nvPr>
        </p:nvGraphicFramePr>
        <p:xfrm>
          <a:off x="2462213" y="3716338"/>
          <a:ext cx="4219575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00" name="Visio" r:id="rId10" imgW="2109216" imgH="763588" progId="Visio.Drawing.11">
                  <p:embed/>
                </p:oleObj>
              </mc:Choice>
              <mc:Fallback>
                <p:oleObj name="Visio" r:id="rId10" imgW="2109216" imgH="763588" progId="Visio.Drawing.11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213" y="3716338"/>
                        <a:ext cx="4219575" cy="152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539552" y="3429000"/>
            <a:ext cx="23278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After union: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height of tree 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keeps unchanged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Size-based Union: Example</a:t>
            </a:r>
            <a:endParaRPr lang="zh-CN" altLang="en-US" dirty="0"/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 dirty="0" smtClean="0">
                <a:solidFill>
                  <a:srgbClr val="0033CC"/>
                </a:solidFill>
              </a:rPr>
              <a:t>Four equivalent classes</a:t>
            </a:r>
            <a:endParaRPr lang="zh-CN" altLang="en-US" sz="3200" dirty="0">
              <a:solidFill>
                <a:srgbClr val="0033CC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205028"/>
              </p:ext>
            </p:extLst>
          </p:nvPr>
        </p:nvGraphicFramePr>
        <p:xfrm>
          <a:off x="601952" y="5996136"/>
          <a:ext cx="79304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-4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-3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-7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6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7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9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9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-2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187636"/>
              </p:ext>
            </p:extLst>
          </p:nvPr>
        </p:nvGraphicFramePr>
        <p:xfrm>
          <a:off x="601958" y="5538014"/>
          <a:ext cx="79304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3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4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5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6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7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8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9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13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14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15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823834"/>
              </p:ext>
            </p:extLst>
          </p:nvPr>
        </p:nvGraphicFramePr>
        <p:xfrm>
          <a:off x="1331640" y="1772816"/>
          <a:ext cx="2780538" cy="152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61" name="Visio" r:id="rId4" imgW="1390269" imgH="761365" progId="Visio.Drawing.11">
                  <p:embed/>
                </p:oleObj>
              </mc:Choice>
              <mc:Fallback>
                <p:oleObj name="Visio" r:id="rId4" imgW="1390269" imgH="76136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772816"/>
                        <a:ext cx="2780538" cy="15227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035107"/>
              </p:ext>
            </p:extLst>
          </p:nvPr>
        </p:nvGraphicFramePr>
        <p:xfrm>
          <a:off x="5076056" y="1772816"/>
          <a:ext cx="1700784" cy="152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62" name="Visio" r:id="rId6" imgW="850392" imgH="761365" progId="Visio.Drawing.11">
                  <p:embed/>
                </p:oleObj>
              </mc:Choice>
              <mc:Fallback>
                <p:oleObj name="Visio" r:id="rId6" imgW="850392" imgH="76136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1772816"/>
                        <a:ext cx="1700784" cy="15227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090554"/>
              </p:ext>
            </p:extLst>
          </p:nvPr>
        </p:nvGraphicFramePr>
        <p:xfrm>
          <a:off x="2462784" y="3717032"/>
          <a:ext cx="4218432" cy="1527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63" name="Visio" r:id="rId8" imgW="2109216" imgH="763588" progId="Visio.Drawing.11">
                  <p:embed/>
                </p:oleObj>
              </mc:Choice>
              <mc:Fallback>
                <p:oleObj name="Visio" r:id="rId8" imgW="2109216" imgH="763588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784" y="3717032"/>
                        <a:ext cx="4218432" cy="1527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57301"/>
              </p:ext>
            </p:extLst>
          </p:nvPr>
        </p:nvGraphicFramePr>
        <p:xfrm>
          <a:off x="7693862" y="1772816"/>
          <a:ext cx="622554" cy="152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64" name="Visio" r:id="rId10" imgW="311277" imgH="761365" progId="Visio.Drawing.11">
                  <p:embed/>
                </p:oleObj>
              </mc:Choice>
              <mc:Fallback>
                <p:oleObj name="Visio" r:id="rId10" imgW="311277" imgH="761365" progId="Visio.Drawing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3862" y="1772816"/>
                        <a:ext cx="622554" cy="15227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90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Size-based Union: Example</a:t>
            </a:r>
            <a:endParaRPr lang="zh-CN" altLang="en-US" dirty="0"/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 dirty="0" smtClean="0">
                <a:solidFill>
                  <a:srgbClr val="0033CC"/>
                </a:solidFill>
              </a:rPr>
              <a:t>union(0,4): size(0)&gt;size(4)</a:t>
            </a:r>
            <a:endParaRPr lang="zh-CN" altLang="en-US" sz="3200" dirty="0">
              <a:solidFill>
                <a:srgbClr val="0033CC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981864"/>
              </p:ext>
            </p:extLst>
          </p:nvPr>
        </p:nvGraphicFramePr>
        <p:xfrm>
          <a:off x="601952" y="5996136"/>
          <a:ext cx="79304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-7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-7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6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7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9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9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-2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831440"/>
              </p:ext>
            </p:extLst>
          </p:nvPr>
        </p:nvGraphicFramePr>
        <p:xfrm>
          <a:off x="601958" y="5538014"/>
          <a:ext cx="79304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3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5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6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7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8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9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13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14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15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424711"/>
              </p:ext>
            </p:extLst>
          </p:nvPr>
        </p:nvGraphicFramePr>
        <p:xfrm>
          <a:off x="4386016" y="3717032"/>
          <a:ext cx="4218432" cy="1527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95" name="Visio" r:id="rId4" imgW="2109216" imgH="763588" progId="Visio.Drawing.11">
                  <p:embed/>
                </p:oleObj>
              </mc:Choice>
              <mc:Fallback>
                <p:oleObj name="Visio" r:id="rId4" imgW="2109216" imgH="76358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016" y="3717032"/>
                        <a:ext cx="4218432" cy="1527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130359"/>
              </p:ext>
            </p:extLst>
          </p:nvPr>
        </p:nvGraphicFramePr>
        <p:xfrm>
          <a:off x="1331913" y="1773238"/>
          <a:ext cx="3860800" cy="242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96" name="Visio" r:id="rId6" imgW="1930527" imgH="1211262" progId="Visio.Drawing.11">
                  <p:embed/>
                </p:oleObj>
              </mc:Choice>
              <mc:Fallback>
                <p:oleObj name="Visio" r:id="rId6" imgW="1930527" imgH="121126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773238"/>
                        <a:ext cx="3860800" cy="242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任意多边形 11"/>
          <p:cNvSpPr/>
          <p:nvPr/>
        </p:nvSpPr>
        <p:spPr bwMode="auto">
          <a:xfrm>
            <a:off x="3445457" y="2564904"/>
            <a:ext cx="1774615" cy="1666431"/>
          </a:xfrm>
          <a:custGeom>
            <a:avLst/>
            <a:gdLst>
              <a:gd name="connsiteX0" fmla="*/ 1107824 w 1743158"/>
              <a:gd name="connsiteY0" fmla="*/ 120191 h 1655809"/>
              <a:gd name="connsiteX1" fmla="*/ 171121 w 1743158"/>
              <a:gd name="connsiteY1" fmla="*/ 956533 h 1655809"/>
              <a:gd name="connsiteX2" fmla="*/ 3853 w 1743158"/>
              <a:gd name="connsiteY2" fmla="*/ 1335674 h 1655809"/>
              <a:gd name="connsiteX3" fmla="*/ 226877 w 1743158"/>
              <a:gd name="connsiteY3" fmla="*/ 1603303 h 1655809"/>
              <a:gd name="connsiteX4" fmla="*/ 1375453 w 1743158"/>
              <a:gd name="connsiteY4" fmla="*/ 1636757 h 1655809"/>
              <a:gd name="connsiteX5" fmla="*/ 1709989 w 1743158"/>
              <a:gd name="connsiteY5" fmla="*/ 1380279 h 1655809"/>
              <a:gd name="connsiteX6" fmla="*/ 1732292 w 1743158"/>
              <a:gd name="connsiteY6" fmla="*/ 800416 h 1655809"/>
              <a:gd name="connsiteX7" fmla="*/ 1721141 w 1743158"/>
              <a:gd name="connsiteY7" fmla="*/ 287460 h 1655809"/>
              <a:gd name="connsiteX8" fmla="*/ 1553872 w 1743158"/>
              <a:gd name="connsiteY8" fmla="*/ 19830 h 1655809"/>
              <a:gd name="connsiteX9" fmla="*/ 1241638 w 1743158"/>
              <a:gd name="connsiteY9" fmla="*/ 30982 h 1655809"/>
              <a:gd name="connsiteX10" fmla="*/ 1107824 w 1743158"/>
              <a:gd name="connsiteY10" fmla="*/ 120191 h 1655809"/>
              <a:gd name="connsiteX0" fmla="*/ 961059 w 1741359"/>
              <a:gd name="connsiteY0" fmla="*/ 283500 h 1663001"/>
              <a:gd name="connsiteX1" fmla="*/ 169322 w 1741359"/>
              <a:gd name="connsiteY1" fmla="*/ 963725 h 1663001"/>
              <a:gd name="connsiteX2" fmla="*/ 2054 w 1741359"/>
              <a:gd name="connsiteY2" fmla="*/ 1342866 h 1663001"/>
              <a:gd name="connsiteX3" fmla="*/ 225078 w 1741359"/>
              <a:gd name="connsiteY3" fmla="*/ 1610495 h 1663001"/>
              <a:gd name="connsiteX4" fmla="*/ 1373654 w 1741359"/>
              <a:gd name="connsiteY4" fmla="*/ 1643949 h 1663001"/>
              <a:gd name="connsiteX5" fmla="*/ 1708190 w 1741359"/>
              <a:gd name="connsiteY5" fmla="*/ 1387471 h 1663001"/>
              <a:gd name="connsiteX6" fmla="*/ 1730493 w 1741359"/>
              <a:gd name="connsiteY6" fmla="*/ 807608 h 1663001"/>
              <a:gd name="connsiteX7" fmla="*/ 1719342 w 1741359"/>
              <a:gd name="connsiteY7" fmla="*/ 294652 h 1663001"/>
              <a:gd name="connsiteX8" fmla="*/ 1552073 w 1741359"/>
              <a:gd name="connsiteY8" fmla="*/ 27022 h 1663001"/>
              <a:gd name="connsiteX9" fmla="*/ 1239839 w 1741359"/>
              <a:gd name="connsiteY9" fmla="*/ 38174 h 1663001"/>
              <a:gd name="connsiteX10" fmla="*/ 961059 w 1741359"/>
              <a:gd name="connsiteY10" fmla="*/ 283500 h 1663001"/>
              <a:gd name="connsiteX0" fmla="*/ 962231 w 1742531"/>
              <a:gd name="connsiteY0" fmla="*/ 283500 h 1663001"/>
              <a:gd name="connsiteX1" fmla="*/ 293157 w 1742531"/>
              <a:gd name="connsiteY1" fmla="*/ 885667 h 1663001"/>
              <a:gd name="connsiteX2" fmla="*/ 3226 w 1742531"/>
              <a:gd name="connsiteY2" fmla="*/ 1342866 h 1663001"/>
              <a:gd name="connsiteX3" fmla="*/ 226250 w 1742531"/>
              <a:gd name="connsiteY3" fmla="*/ 1610495 h 1663001"/>
              <a:gd name="connsiteX4" fmla="*/ 1374826 w 1742531"/>
              <a:gd name="connsiteY4" fmla="*/ 1643949 h 1663001"/>
              <a:gd name="connsiteX5" fmla="*/ 1709362 w 1742531"/>
              <a:gd name="connsiteY5" fmla="*/ 1387471 h 1663001"/>
              <a:gd name="connsiteX6" fmla="*/ 1731665 w 1742531"/>
              <a:gd name="connsiteY6" fmla="*/ 807608 h 1663001"/>
              <a:gd name="connsiteX7" fmla="*/ 1720514 w 1742531"/>
              <a:gd name="connsiteY7" fmla="*/ 294652 h 1663001"/>
              <a:gd name="connsiteX8" fmla="*/ 1553245 w 1742531"/>
              <a:gd name="connsiteY8" fmla="*/ 27022 h 1663001"/>
              <a:gd name="connsiteX9" fmla="*/ 1241011 w 1742531"/>
              <a:gd name="connsiteY9" fmla="*/ 38174 h 1663001"/>
              <a:gd name="connsiteX10" fmla="*/ 962231 w 1742531"/>
              <a:gd name="connsiteY10" fmla="*/ 283500 h 1663001"/>
              <a:gd name="connsiteX0" fmla="*/ 994315 w 1774615"/>
              <a:gd name="connsiteY0" fmla="*/ 283500 h 1666431"/>
              <a:gd name="connsiteX1" fmla="*/ 325241 w 1774615"/>
              <a:gd name="connsiteY1" fmla="*/ 885667 h 1666431"/>
              <a:gd name="connsiteX2" fmla="*/ 1856 w 1774615"/>
              <a:gd name="connsiteY2" fmla="*/ 1264807 h 1666431"/>
              <a:gd name="connsiteX3" fmla="*/ 258334 w 1774615"/>
              <a:gd name="connsiteY3" fmla="*/ 1610495 h 1666431"/>
              <a:gd name="connsiteX4" fmla="*/ 1406910 w 1774615"/>
              <a:gd name="connsiteY4" fmla="*/ 1643949 h 1666431"/>
              <a:gd name="connsiteX5" fmla="*/ 1741446 w 1774615"/>
              <a:gd name="connsiteY5" fmla="*/ 1387471 h 1666431"/>
              <a:gd name="connsiteX6" fmla="*/ 1763749 w 1774615"/>
              <a:gd name="connsiteY6" fmla="*/ 807608 h 1666431"/>
              <a:gd name="connsiteX7" fmla="*/ 1752598 w 1774615"/>
              <a:gd name="connsiteY7" fmla="*/ 294652 h 1666431"/>
              <a:gd name="connsiteX8" fmla="*/ 1585329 w 1774615"/>
              <a:gd name="connsiteY8" fmla="*/ 27022 h 1666431"/>
              <a:gd name="connsiteX9" fmla="*/ 1273095 w 1774615"/>
              <a:gd name="connsiteY9" fmla="*/ 38174 h 1666431"/>
              <a:gd name="connsiteX10" fmla="*/ 994315 w 1774615"/>
              <a:gd name="connsiteY10" fmla="*/ 283500 h 166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4615" h="1666431">
                <a:moveTo>
                  <a:pt x="994315" y="283500"/>
                </a:moveTo>
                <a:cubicBezTo>
                  <a:pt x="836339" y="424749"/>
                  <a:pt x="490651" y="722116"/>
                  <a:pt x="325241" y="885667"/>
                </a:cubicBezTo>
                <a:cubicBezTo>
                  <a:pt x="159831" y="1049218"/>
                  <a:pt x="13007" y="1144002"/>
                  <a:pt x="1856" y="1264807"/>
                </a:cubicBezTo>
                <a:cubicBezTo>
                  <a:pt x="-9295" y="1385612"/>
                  <a:pt x="24158" y="1547305"/>
                  <a:pt x="258334" y="1610495"/>
                </a:cubicBezTo>
                <a:cubicBezTo>
                  <a:pt x="492510" y="1673685"/>
                  <a:pt x="1159725" y="1681120"/>
                  <a:pt x="1406910" y="1643949"/>
                </a:cubicBezTo>
                <a:cubicBezTo>
                  <a:pt x="1654095" y="1606778"/>
                  <a:pt x="1681973" y="1526861"/>
                  <a:pt x="1741446" y="1387471"/>
                </a:cubicBezTo>
                <a:cubicBezTo>
                  <a:pt x="1800919" y="1248081"/>
                  <a:pt x="1761890" y="989744"/>
                  <a:pt x="1763749" y="807608"/>
                </a:cubicBezTo>
                <a:cubicBezTo>
                  <a:pt x="1765608" y="625472"/>
                  <a:pt x="1782335" y="424750"/>
                  <a:pt x="1752598" y="294652"/>
                </a:cubicBezTo>
                <a:cubicBezTo>
                  <a:pt x="1722861" y="164554"/>
                  <a:pt x="1665246" y="69768"/>
                  <a:pt x="1585329" y="27022"/>
                </a:cubicBezTo>
                <a:cubicBezTo>
                  <a:pt x="1505412" y="-15724"/>
                  <a:pt x="1371597" y="-4572"/>
                  <a:pt x="1273095" y="38174"/>
                </a:cubicBezTo>
                <a:cubicBezTo>
                  <a:pt x="1174593" y="80920"/>
                  <a:pt x="1152291" y="142251"/>
                  <a:pt x="994315" y="283500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仿宋_GB2312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9552" y="4470211"/>
            <a:ext cx="23038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After union:</a:t>
            </a:r>
          </a:p>
          <a:p>
            <a:r>
              <a:rPr lang="en-US" altLang="zh-CN" sz="2400" dirty="0">
                <a:solidFill>
                  <a:srgbClr val="FF0000"/>
                </a:solidFill>
              </a:rPr>
              <a:t>h</a:t>
            </a:r>
            <a:r>
              <a:rPr lang="en-US" altLang="zh-CN" sz="2400" dirty="0" smtClean="0">
                <a:solidFill>
                  <a:srgbClr val="FF0000"/>
                </a:solidFill>
              </a:rPr>
              <a:t>eight of tree + 1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57301"/>
              </p:ext>
            </p:extLst>
          </p:nvPr>
        </p:nvGraphicFramePr>
        <p:xfrm>
          <a:off x="7694613" y="1773238"/>
          <a:ext cx="622300" cy="152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97" name="Visio" r:id="rId8" imgW="311277" imgH="761365" progId="Visio.Drawing.11">
                  <p:embed/>
                </p:oleObj>
              </mc:Choice>
              <mc:Fallback>
                <p:oleObj name="Visio" r:id="rId8" imgW="311277" imgH="761365" progId="Visio.Drawing.11">
                  <p:embed/>
                  <p:pic>
                    <p:nvPicPr>
                      <p:cNvPr id="0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4613" y="1773238"/>
                        <a:ext cx="622300" cy="152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009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Size-based Union: Example</a:t>
            </a:r>
            <a:endParaRPr lang="zh-CN" altLang="en-US" dirty="0"/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 dirty="0" smtClean="0">
                <a:solidFill>
                  <a:srgbClr val="0033CC"/>
                </a:solidFill>
              </a:rPr>
              <a:t>union(0,7): size(0)==size(7)</a:t>
            </a:r>
            <a:endParaRPr lang="zh-CN" altLang="en-US" sz="3200" dirty="0">
              <a:solidFill>
                <a:srgbClr val="0033CC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97321"/>
              </p:ext>
            </p:extLst>
          </p:nvPr>
        </p:nvGraphicFramePr>
        <p:xfrm>
          <a:off x="601952" y="5996136"/>
          <a:ext cx="79304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-14</a:t>
                      </a:r>
                      <a:endParaRPr lang="zh-CN" altLang="en-US" sz="1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6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7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9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9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-2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560655"/>
              </p:ext>
            </p:extLst>
          </p:nvPr>
        </p:nvGraphicFramePr>
        <p:xfrm>
          <a:off x="601958" y="5538014"/>
          <a:ext cx="79304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3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5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6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7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8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9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13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14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15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39552" y="4470211"/>
            <a:ext cx="41296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After union:</a:t>
            </a:r>
          </a:p>
          <a:p>
            <a:r>
              <a:rPr lang="en-US" altLang="zh-CN" sz="2400" dirty="0">
                <a:solidFill>
                  <a:srgbClr val="FF0000"/>
                </a:solidFill>
              </a:rPr>
              <a:t>h</a:t>
            </a:r>
            <a:r>
              <a:rPr lang="en-US" altLang="zh-CN" sz="2400" dirty="0" smtClean="0">
                <a:solidFill>
                  <a:srgbClr val="FF0000"/>
                </a:solidFill>
              </a:rPr>
              <a:t>eight of tree keeps unchanged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244984"/>
              </p:ext>
            </p:extLst>
          </p:nvPr>
        </p:nvGraphicFramePr>
        <p:xfrm>
          <a:off x="7694613" y="1773238"/>
          <a:ext cx="622300" cy="152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21" name="Visio" r:id="rId4" imgW="311277" imgH="761365" progId="Visio.Drawing.11">
                  <p:embed/>
                </p:oleObj>
              </mc:Choice>
              <mc:Fallback>
                <p:oleObj name="Visio" r:id="rId4" imgW="311277" imgH="76136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4613" y="1773238"/>
                        <a:ext cx="622300" cy="152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811608"/>
              </p:ext>
            </p:extLst>
          </p:nvPr>
        </p:nvGraphicFramePr>
        <p:xfrm>
          <a:off x="572986" y="1772816"/>
          <a:ext cx="6735318" cy="2426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22" name="Visio" r:id="rId6" imgW="3367659" imgH="1213485" progId="Visio.Drawing.11">
                  <p:embed/>
                </p:oleObj>
              </mc:Choice>
              <mc:Fallback>
                <p:oleObj name="Visio" r:id="rId6" imgW="3367659" imgH="121348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86" y="1772816"/>
                        <a:ext cx="6735318" cy="24269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任意多边形 12"/>
          <p:cNvSpPr/>
          <p:nvPr/>
        </p:nvSpPr>
        <p:spPr bwMode="auto">
          <a:xfrm>
            <a:off x="548431" y="2663070"/>
            <a:ext cx="4247300" cy="1543417"/>
          </a:xfrm>
          <a:custGeom>
            <a:avLst/>
            <a:gdLst>
              <a:gd name="connsiteX0" fmla="*/ 1884585 w 4249350"/>
              <a:gd name="connsiteY0" fmla="*/ 95635 h 1570073"/>
              <a:gd name="connsiteX1" fmla="*/ 200751 w 4249350"/>
              <a:gd name="connsiteY1" fmla="*/ 920825 h 1570073"/>
              <a:gd name="connsiteX2" fmla="*/ 89239 w 4249350"/>
              <a:gd name="connsiteY2" fmla="*/ 1467235 h 1570073"/>
              <a:gd name="connsiteX3" fmla="*/ 724858 w 4249350"/>
              <a:gd name="connsiteY3" fmla="*/ 1545293 h 1570073"/>
              <a:gd name="connsiteX4" fmla="*/ 3178126 w 4249350"/>
              <a:gd name="connsiteY4" fmla="*/ 1545293 h 1570073"/>
              <a:gd name="connsiteX5" fmla="*/ 4025619 w 4249350"/>
              <a:gd name="connsiteY5" fmla="*/ 1545293 h 1570073"/>
              <a:gd name="connsiteX6" fmla="*/ 4248643 w 4249350"/>
              <a:gd name="connsiteY6" fmla="*/ 1210757 h 1570073"/>
              <a:gd name="connsiteX7" fmla="*/ 4081375 w 4249350"/>
              <a:gd name="connsiteY7" fmla="*/ 943127 h 1570073"/>
              <a:gd name="connsiteX8" fmla="*/ 3691082 w 4249350"/>
              <a:gd name="connsiteY8" fmla="*/ 775859 h 1570073"/>
              <a:gd name="connsiteX9" fmla="*/ 2352936 w 4249350"/>
              <a:gd name="connsiteY9" fmla="*/ 95635 h 1570073"/>
              <a:gd name="connsiteX10" fmla="*/ 1884585 w 4249350"/>
              <a:gd name="connsiteY10" fmla="*/ 95635 h 1570073"/>
              <a:gd name="connsiteX0" fmla="*/ 1884585 w 4249350"/>
              <a:gd name="connsiteY0" fmla="*/ 61220 h 1535658"/>
              <a:gd name="connsiteX1" fmla="*/ 200751 w 4249350"/>
              <a:gd name="connsiteY1" fmla="*/ 886410 h 1535658"/>
              <a:gd name="connsiteX2" fmla="*/ 89239 w 4249350"/>
              <a:gd name="connsiteY2" fmla="*/ 1432820 h 1535658"/>
              <a:gd name="connsiteX3" fmla="*/ 724858 w 4249350"/>
              <a:gd name="connsiteY3" fmla="*/ 1510878 h 1535658"/>
              <a:gd name="connsiteX4" fmla="*/ 3178126 w 4249350"/>
              <a:gd name="connsiteY4" fmla="*/ 1510878 h 1535658"/>
              <a:gd name="connsiteX5" fmla="*/ 4025619 w 4249350"/>
              <a:gd name="connsiteY5" fmla="*/ 1510878 h 1535658"/>
              <a:gd name="connsiteX6" fmla="*/ 4248643 w 4249350"/>
              <a:gd name="connsiteY6" fmla="*/ 1176342 h 1535658"/>
              <a:gd name="connsiteX7" fmla="*/ 4081375 w 4249350"/>
              <a:gd name="connsiteY7" fmla="*/ 908712 h 1535658"/>
              <a:gd name="connsiteX8" fmla="*/ 3691082 w 4249350"/>
              <a:gd name="connsiteY8" fmla="*/ 741444 h 1535658"/>
              <a:gd name="connsiteX9" fmla="*/ 2575961 w 4249350"/>
              <a:gd name="connsiteY9" fmla="*/ 139278 h 1535658"/>
              <a:gd name="connsiteX10" fmla="*/ 1884585 w 4249350"/>
              <a:gd name="connsiteY10" fmla="*/ 61220 h 1535658"/>
              <a:gd name="connsiteX0" fmla="*/ 1849081 w 4247300"/>
              <a:gd name="connsiteY0" fmla="*/ 57828 h 1543417"/>
              <a:gd name="connsiteX1" fmla="*/ 198701 w 4247300"/>
              <a:gd name="connsiteY1" fmla="*/ 894169 h 1543417"/>
              <a:gd name="connsiteX2" fmla="*/ 87189 w 4247300"/>
              <a:gd name="connsiteY2" fmla="*/ 1440579 h 1543417"/>
              <a:gd name="connsiteX3" fmla="*/ 722808 w 4247300"/>
              <a:gd name="connsiteY3" fmla="*/ 1518637 h 1543417"/>
              <a:gd name="connsiteX4" fmla="*/ 3176076 w 4247300"/>
              <a:gd name="connsiteY4" fmla="*/ 1518637 h 1543417"/>
              <a:gd name="connsiteX5" fmla="*/ 4023569 w 4247300"/>
              <a:gd name="connsiteY5" fmla="*/ 1518637 h 1543417"/>
              <a:gd name="connsiteX6" fmla="*/ 4246593 w 4247300"/>
              <a:gd name="connsiteY6" fmla="*/ 1184101 h 1543417"/>
              <a:gd name="connsiteX7" fmla="*/ 4079325 w 4247300"/>
              <a:gd name="connsiteY7" fmla="*/ 916471 h 1543417"/>
              <a:gd name="connsiteX8" fmla="*/ 3689032 w 4247300"/>
              <a:gd name="connsiteY8" fmla="*/ 749203 h 1543417"/>
              <a:gd name="connsiteX9" fmla="*/ 2573911 w 4247300"/>
              <a:gd name="connsiteY9" fmla="*/ 147037 h 1543417"/>
              <a:gd name="connsiteX10" fmla="*/ 1849081 w 4247300"/>
              <a:gd name="connsiteY10" fmla="*/ 57828 h 154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47300" h="1543417">
                <a:moveTo>
                  <a:pt x="1849081" y="57828"/>
                </a:moveTo>
                <a:cubicBezTo>
                  <a:pt x="1453213" y="182350"/>
                  <a:pt x="492350" y="663711"/>
                  <a:pt x="198701" y="894169"/>
                </a:cubicBezTo>
                <a:cubicBezTo>
                  <a:pt x="-94948" y="1124628"/>
                  <a:pt x="-162" y="1336501"/>
                  <a:pt x="87189" y="1440579"/>
                </a:cubicBezTo>
                <a:cubicBezTo>
                  <a:pt x="174540" y="1544657"/>
                  <a:pt x="207994" y="1505627"/>
                  <a:pt x="722808" y="1518637"/>
                </a:cubicBezTo>
                <a:cubicBezTo>
                  <a:pt x="1237622" y="1531647"/>
                  <a:pt x="3176076" y="1518637"/>
                  <a:pt x="3176076" y="1518637"/>
                </a:cubicBezTo>
                <a:cubicBezTo>
                  <a:pt x="3726203" y="1518637"/>
                  <a:pt x="3845150" y="1574393"/>
                  <a:pt x="4023569" y="1518637"/>
                </a:cubicBezTo>
                <a:cubicBezTo>
                  <a:pt x="4201988" y="1462881"/>
                  <a:pt x="4237300" y="1284462"/>
                  <a:pt x="4246593" y="1184101"/>
                </a:cubicBezTo>
                <a:cubicBezTo>
                  <a:pt x="4255886" y="1083740"/>
                  <a:pt x="4172252" y="988954"/>
                  <a:pt x="4079325" y="916471"/>
                </a:cubicBezTo>
                <a:cubicBezTo>
                  <a:pt x="3986398" y="843988"/>
                  <a:pt x="3977105" y="890452"/>
                  <a:pt x="3689032" y="749203"/>
                </a:cubicBezTo>
                <a:cubicBezTo>
                  <a:pt x="3400959" y="607954"/>
                  <a:pt x="2880569" y="262266"/>
                  <a:pt x="2573911" y="147037"/>
                </a:cubicBezTo>
                <a:cubicBezTo>
                  <a:pt x="2267253" y="31808"/>
                  <a:pt x="2244949" y="-66694"/>
                  <a:pt x="1849081" y="57828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仿宋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634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Size-based Union: Example</a:t>
            </a:r>
            <a:endParaRPr lang="zh-CN" altLang="en-US" dirty="0"/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 dirty="0" smtClean="0">
                <a:solidFill>
                  <a:srgbClr val="0033CC"/>
                </a:solidFill>
              </a:rPr>
              <a:t>union(0,7): size(0)==size(7)</a:t>
            </a:r>
            <a:endParaRPr lang="zh-CN" altLang="en-US" sz="3200" dirty="0">
              <a:solidFill>
                <a:srgbClr val="0033CC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872922"/>
              </p:ext>
            </p:extLst>
          </p:nvPr>
        </p:nvGraphicFramePr>
        <p:xfrm>
          <a:off x="601952" y="5996136"/>
          <a:ext cx="79304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7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-14</a:t>
                      </a:r>
                      <a:endParaRPr lang="zh-CN" altLang="en-US" sz="1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6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7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9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9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-2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118035"/>
              </p:ext>
            </p:extLst>
          </p:nvPr>
        </p:nvGraphicFramePr>
        <p:xfrm>
          <a:off x="601958" y="5538014"/>
          <a:ext cx="79304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3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5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6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7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8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9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13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14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15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174847"/>
              </p:ext>
            </p:extLst>
          </p:nvPr>
        </p:nvGraphicFramePr>
        <p:xfrm>
          <a:off x="7694613" y="1773238"/>
          <a:ext cx="622300" cy="152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43" name="Visio" r:id="rId4" imgW="311277" imgH="761365" progId="Visio.Drawing.11">
                  <p:embed/>
                </p:oleObj>
              </mc:Choice>
              <mc:Fallback>
                <p:oleObj name="Visio" r:id="rId4" imgW="311277" imgH="76136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4613" y="1773238"/>
                        <a:ext cx="622300" cy="152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802295"/>
              </p:ext>
            </p:extLst>
          </p:nvPr>
        </p:nvGraphicFramePr>
        <p:xfrm>
          <a:off x="611560" y="1772816"/>
          <a:ext cx="7095744" cy="3329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44" name="Visio" r:id="rId6" imgW="3547872" imgH="1664970" progId="Visio.Drawing.11">
                  <p:embed/>
                </p:oleObj>
              </mc:Choice>
              <mc:Fallback>
                <p:oleObj name="Visio" r:id="rId6" imgW="3547872" imgH="166497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772816"/>
                        <a:ext cx="7095744" cy="33299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任意多边形 7"/>
          <p:cNvSpPr/>
          <p:nvPr/>
        </p:nvSpPr>
        <p:spPr bwMode="auto">
          <a:xfrm>
            <a:off x="3822831" y="2611272"/>
            <a:ext cx="3946880" cy="2579754"/>
          </a:xfrm>
          <a:custGeom>
            <a:avLst/>
            <a:gdLst>
              <a:gd name="connsiteX0" fmla="*/ 1128310 w 3946880"/>
              <a:gd name="connsiteY0" fmla="*/ 120777 h 2579754"/>
              <a:gd name="connsiteX1" fmla="*/ 135852 w 3946880"/>
              <a:gd name="connsiteY1" fmla="*/ 990572 h 2579754"/>
              <a:gd name="connsiteX2" fmla="*/ 46642 w 3946880"/>
              <a:gd name="connsiteY2" fmla="*/ 1470074 h 2579754"/>
              <a:gd name="connsiteX3" fmla="*/ 492691 w 3946880"/>
              <a:gd name="connsiteY3" fmla="*/ 1603889 h 2579754"/>
              <a:gd name="connsiteX4" fmla="*/ 2131920 w 3946880"/>
              <a:gd name="connsiteY4" fmla="*/ 1581587 h 2579754"/>
              <a:gd name="connsiteX5" fmla="*/ 2232281 w 3946880"/>
              <a:gd name="connsiteY5" fmla="*/ 1949577 h 2579754"/>
              <a:gd name="connsiteX6" fmla="*/ 2109618 w 3946880"/>
              <a:gd name="connsiteY6" fmla="*/ 2105694 h 2579754"/>
              <a:gd name="connsiteX7" fmla="*/ 2176525 w 3946880"/>
              <a:gd name="connsiteY7" fmla="*/ 2395626 h 2579754"/>
              <a:gd name="connsiteX8" fmla="*/ 2522213 w 3946880"/>
              <a:gd name="connsiteY8" fmla="*/ 2529440 h 2579754"/>
              <a:gd name="connsiteX9" fmla="*/ 3759998 w 3946880"/>
              <a:gd name="connsiteY9" fmla="*/ 2507138 h 2579754"/>
              <a:gd name="connsiteX10" fmla="*/ 3938418 w 3946880"/>
              <a:gd name="connsiteY10" fmla="*/ 1704250 h 2579754"/>
              <a:gd name="connsiteX11" fmla="*/ 3893813 w 3946880"/>
              <a:gd name="connsiteY11" fmla="*/ 1180143 h 2579754"/>
              <a:gd name="connsiteX12" fmla="*/ 3681940 w 3946880"/>
              <a:gd name="connsiteY12" fmla="*/ 945967 h 2579754"/>
              <a:gd name="connsiteX13" fmla="*/ 3046320 w 3946880"/>
              <a:gd name="connsiteY13" fmla="*/ 656035 h 2579754"/>
              <a:gd name="connsiteX14" fmla="*/ 1607813 w 3946880"/>
              <a:gd name="connsiteY14" fmla="*/ 65021 h 2579754"/>
              <a:gd name="connsiteX15" fmla="*/ 1128310 w 3946880"/>
              <a:gd name="connsiteY15" fmla="*/ 120777 h 2579754"/>
              <a:gd name="connsiteX0" fmla="*/ 1128310 w 3946880"/>
              <a:gd name="connsiteY0" fmla="*/ 120777 h 2579754"/>
              <a:gd name="connsiteX1" fmla="*/ 135852 w 3946880"/>
              <a:gd name="connsiteY1" fmla="*/ 990572 h 2579754"/>
              <a:gd name="connsiteX2" fmla="*/ 46642 w 3946880"/>
              <a:gd name="connsiteY2" fmla="*/ 1470074 h 2579754"/>
              <a:gd name="connsiteX3" fmla="*/ 492691 w 3946880"/>
              <a:gd name="connsiteY3" fmla="*/ 1603889 h 2579754"/>
              <a:gd name="connsiteX4" fmla="*/ 2131920 w 3946880"/>
              <a:gd name="connsiteY4" fmla="*/ 1581587 h 2579754"/>
              <a:gd name="connsiteX5" fmla="*/ 2109618 w 3946880"/>
              <a:gd name="connsiteY5" fmla="*/ 2105694 h 2579754"/>
              <a:gd name="connsiteX6" fmla="*/ 2176525 w 3946880"/>
              <a:gd name="connsiteY6" fmla="*/ 2395626 h 2579754"/>
              <a:gd name="connsiteX7" fmla="*/ 2522213 w 3946880"/>
              <a:gd name="connsiteY7" fmla="*/ 2529440 h 2579754"/>
              <a:gd name="connsiteX8" fmla="*/ 3759998 w 3946880"/>
              <a:gd name="connsiteY8" fmla="*/ 2507138 h 2579754"/>
              <a:gd name="connsiteX9" fmla="*/ 3938418 w 3946880"/>
              <a:gd name="connsiteY9" fmla="*/ 1704250 h 2579754"/>
              <a:gd name="connsiteX10" fmla="*/ 3893813 w 3946880"/>
              <a:gd name="connsiteY10" fmla="*/ 1180143 h 2579754"/>
              <a:gd name="connsiteX11" fmla="*/ 3681940 w 3946880"/>
              <a:gd name="connsiteY11" fmla="*/ 945967 h 2579754"/>
              <a:gd name="connsiteX12" fmla="*/ 3046320 w 3946880"/>
              <a:gd name="connsiteY12" fmla="*/ 656035 h 2579754"/>
              <a:gd name="connsiteX13" fmla="*/ 1607813 w 3946880"/>
              <a:gd name="connsiteY13" fmla="*/ 65021 h 2579754"/>
              <a:gd name="connsiteX14" fmla="*/ 1128310 w 3946880"/>
              <a:gd name="connsiteY14" fmla="*/ 120777 h 257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46880" h="2579754">
                <a:moveTo>
                  <a:pt x="1128310" y="120777"/>
                </a:moveTo>
                <a:cubicBezTo>
                  <a:pt x="882983" y="275035"/>
                  <a:pt x="316130" y="765689"/>
                  <a:pt x="135852" y="990572"/>
                </a:cubicBezTo>
                <a:cubicBezTo>
                  <a:pt x="-44426" y="1215455"/>
                  <a:pt x="-12831" y="1367855"/>
                  <a:pt x="46642" y="1470074"/>
                </a:cubicBezTo>
                <a:cubicBezTo>
                  <a:pt x="106115" y="1572293"/>
                  <a:pt x="145145" y="1585304"/>
                  <a:pt x="492691" y="1603889"/>
                </a:cubicBezTo>
                <a:cubicBezTo>
                  <a:pt x="840237" y="1622474"/>
                  <a:pt x="1862432" y="1497953"/>
                  <a:pt x="2131920" y="1581587"/>
                </a:cubicBezTo>
                <a:cubicBezTo>
                  <a:pt x="2401408" y="1665221"/>
                  <a:pt x="2102184" y="1970021"/>
                  <a:pt x="2109618" y="2105694"/>
                </a:cubicBezTo>
                <a:cubicBezTo>
                  <a:pt x="2117052" y="2241367"/>
                  <a:pt x="2107759" y="2325002"/>
                  <a:pt x="2176525" y="2395626"/>
                </a:cubicBezTo>
                <a:cubicBezTo>
                  <a:pt x="2245291" y="2466250"/>
                  <a:pt x="2258301" y="2510855"/>
                  <a:pt x="2522213" y="2529440"/>
                </a:cubicBezTo>
                <a:cubicBezTo>
                  <a:pt x="2786125" y="2548025"/>
                  <a:pt x="3523964" y="2644670"/>
                  <a:pt x="3759998" y="2507138"/>
                </a:cubicBezTo>
                <a:cubicBezTo>
                  <a:pt x="3996032" y="2369606"/>
                  <a:pt x="3916116" y="1925416"/>
                  <a:pt x="3938418" y="1704250"/>
                </a:cubicBezTo>
                <a:cubicBezTo>
                  <a:pt x="3960720" y="1483084"/>
                  <a:pt x="3936559" y="1306523"/>
                  <a:pt x="3893813" y="1180143"/>
                </a:cubicBezTo>
                <a:cubicBezTo>
                  <a:pt x="3851067" y="1053763"/>
                  <a:pt x="3823189" y="1033318"/>
                  <a:pt x="3681940" y="945967"/>
                </a:cubicBezTo>
                <a:cubicBezTo>
                  <a:pt x="3540691" y="858616"/>
                  <a:pt x="3392008" y="802859"/>
                  <a:pt x="3046320" y="656035"/>
                </a:cubicBezTo>
                <a:cubicBezTo>
                  <a:pt x="2700632" y="509211"/>
                  <a:pt x="1925623" y="156089"/>
                  <a:pt x="1607813" y="65021"/>
                </a:cubicBezTo>
                <a:cubicBezTo>
                  <a:pt x="1290003" y="-26047"/>
                  <a:pt x="1373637" y="-33481"/>
                  <a:pt x="1128310" y="120777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仿宋_GB2312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9552" y="4470211"/>
            <a:ext cx="23038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After union:</a:t>
            </a:r>
          </a:p>
          <a:p>
            <a:r>
              <a:rPr lang="en-US" altLang="zh-CN" sz="2400" dirty="0">
                <a:solidFill>
                  <a:srgbClr val="FF0000"/>
                </a:solidFill>
              </a:rPr>
              <a:t>h</a:t>
            </a:r>
            <a:r>
              <a:rPr lang="en-US" altLang="zh-CN" sz="2400" dirty="0" smtClean="0">
                <a:solidFill>
                  <a:srgbClr val="FF0000"/>
                </a:solidFill>
              </a:rPr>
              <a:t>eight of tree + 1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0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Height-based Union: Example</a:t>
            </a:r>
            <a:endParaRPr lang="zh-CN" altLang="en-US" dirty="0"/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3200" dirty="0">
              <a:solidFill>
                <a:srgbClr val="0033CC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537272"/>
              </p:ext>
            </p:extLst>
          </p:nvPr>
        </p:nvGraphicFramePr>
        <p:xfrm>
          <a:off x="601952" y="5996136"/>
          <a:ext cx="79304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-2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-2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-2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6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7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9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9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-2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291094"/>
              </p:ext>
            </p:extLst>
          </p:nvPr>
        </p:nvGraphicFramePr>
        <p:xfrm>
          <a:off x="601958" y="5538014"/>
          <a:ext cx="79304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3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4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5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6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7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8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9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13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14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15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534133"/>
              </p:ext>
            </p:extLst>
          </p:nvPr>
        </p:nvGraphicFramePr>
        <p:xfrm>
          <a:off x="1331640" y="1772816"/>
          <a:ext cx="2780538" cy="152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50" name="Visio" r:id="rId4" imgW="1390269" imgH="761365" progId="Visio.Drawing.11">
                  <p:embed/>
                </p:oleObj>
              </mc:Choice>
              <mc:Fallback>
                <p:oleObj name="Visio" r:id="rId4" imgW="1390269" imgH="76136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772816"/>
                        <a:ext cx="2780538" cy="15227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388011"/>
              </p:ext>
            </p:extLst>
          </p:nvPr>
        </p:nvGraphicFramePr>
        <p:xfrm>
          <a:off x="5076056" y="1772816"/>
          <a:ext cx="1700784" cy="152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51" name="Visio" r:id="rId6" imgW="850392" imgH="761365" progId="Visio.Drawing.11">
                  <p:embed/>
                </p:oleObj>
              </mc:Choice>
              <mc:Fallback>
                <p:oleObj name="Visio" r:id="rId6" imgW="850392" imgH="76136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1772816"/>
                        <a:ext cx="1700784" cy="15227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023152"/>
              </p:ext>
            </p:extLst>
          </p:nvPr>
        </p:nvGraphicFramePr>
        <p:xfrm>
          <a:off x="2462784" y="3717032"/>
          <a:ext cx="4218432" cy="1527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52" name="Visio" r:id="rId8" imgW="2109216" imgH="763588" progId="Visio.Drawing.11">
                  <p:embed/>
                </p:oleObj>
              </mc:Choice>
              <mc:Fallback>
                <p:oleObj name="Visio" r:id="rId8" imgW="2109216" imgH="76358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784" y="3717032"/>
                        <a:ext cx="4218432" cy="1527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493473"/>
              </p:ext>
            </p:extLst>
          </p:nvPr>
        </p:nvGraphicFramePr>
        <p:xfrm>
          <a:off x="7693862" y="1772816"/>
          <a:ext cx="622554" cy="152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53" name="Visio" r:id="rId10" imgW="311277" imgH="761365" progId="Visio.Drawing.11">
                  <p:embed/>
                </p:oleObj>
              </mc:Choice>
              <mc:Fallback>
                <p:oleObj name="Visio" r:id="rId10" imgW="311277" imgH="76136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3862" y="1772816"/>
                        <a:ext cx="622554" cy="15227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718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Height-based Union: Example</a:t>
            </a:r>
            <a:endParaRPr lang="zh-CN" altLang="en-US" dirty="0"/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 dirty="0" smtClean="0">
                <a:solidFill>
                  <a:srgbClr val="0033CC"/>
                </a:solidFill>
              </a:rPr>
              <a:t>union(0,4): height(0)==height(4)</a:t>
            </a:r>
            <a:endParaRPr lang="zh-CN" altLang="en-US" sz="3200" dirty="0">
              <a:solidFill>
                <a:srgbClr val="0033CC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465432"/>
              </p:ext>
            </p:extLst>
          </p:nvPr>
        </p:nvGraphicFramePr>
        <p:xfrm>
          <a:off x="601952" y="5996136"/>
          <a:ext cx="79304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-3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-2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6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7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9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9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-2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983562"/>
              </p:ext>
            </p:extLst>
          </p:nvPr>
        </p:nvGraphicFramePr>
        <p:xfrm>
          <a:off x="601958" y="5538014"/>
          <a:ext cx="79304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3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5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6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7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8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9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13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14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15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459540"/>
              </p:ext>
            </p:extLst>
          </p:nvPr>
        </p:nvGraphicFramePr>
        <p:xfrm>
          <a:off x="4386016" y="3717032"/>
          <a:ext cx="4218432" cy="1527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82" name="Visio" r:id="rId4" imgW="2109216" imgH="763588" progId="Visio.Drawing.11">
                  <p:embed/>
                </p:oleObj>
              </mc:Choice>
              <mc:Fallback>
                <p:oleObj name="Visio" r:id="rId4" imgW="2109216" imgH="76358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016" y="3717032"/>
                        <a:ext cx="4218432" cy="1527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911371"/>
              </p:ext>
            </p:extLst>
          </p:nvPr>
        </p:nvGraphicFramePr>
        <p:xfrm>
          <a:off x="1331913" y="1773238"/>
          <a:ext cx="3860800" cy="242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83" name="Visio" r:id="rId6" imgW="1930527" imgH="1211262" progId="Visio.Drawing.11">
                  <p:embed/>
                </p:oleObj>
              </mc:Choice>
              <mc:Fallback>
                <p:oleObj name="Visio" r:id="rId6" imgW="1930527" imgH="121126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773238"/>
                        <a:ext cx="3860800" cy="242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任意多边形 11"/>
          <p:cNvSpPr/>
          <p:nvPr/>
        </p:nvSpPr>
        <p:spPr bwMode="auto">
          <a:xfrm>
            <a:off x="3419872" y="2576055"/>
            <a:ext cx="1774615" cy="1666431"/>
          </a:xfrm>
          <a:custGeom>
            <a:avLst/>
            <a:gdLst>
              <a:gd name="connsiteX0" fmla="*/ 1107824 w 1743158"/>
              <a:gd name="connsiteY0" fmla="*/ 120191 h 1655809"/>
              <a:gd name="connsiteX1" fmla="*/ 171121 w 1743158"/>
              <a:gd name="connsiteY1" fmla="*/ 956533 h 1655809"/>
              <a:gd name="connsiteX2" fmla="*/ 3853 w 1743158"/>
              <a:gd name="connsiteY2" fmla="*/ 1335674 h 1655809"/>
              <a:gd name="connsiteX3" fmla="*/ 226877 w 1743158"/>
              <a:gd name="connsiteY3" fmla="*/ 1603303 h 1655809"/>
              <a:gd name="connsiteX4" fmla="*/ 1375453 w 1743158"/>
              <a:gd name="connsiteY4" fmla="*/ 1636757 h 1655809"/>
              <a:gd name="connsiteX5" fmla="*/ 1709989 w 1743158"/>
              <a:gd name="connsiteY5" fmla="*/ 1380279 h 1655809"/>
              <a:gd name="connsiteX6" fmla="*/ 1732292 w 1743158"/>
              <a:gd name="connsiteY6" fmla="*/ 800416 h 1655809"/>
              <a:gd name="connsiteX7" fmla="*/ 1721141 w 1743158"/>
              <a:gd name="connsiteY7" fmla="*/ 287460 h 1655809"/>
              <a:gd name="connsiteX8" fmla="*/ 1553872 w 1743158"/>
              <a:gd name="connsiteY8" fmla="*/ 19830 h 1655809"/>
              <a:gd name="connsiteX9" fmla="*/ 1241638 w 1743158"/>
              <a:gd name="connsiteY9" fmla="*/ 30982 h 1655809"/>
              <a:gd name="connsiteX10" fmla="*/ 1107824 w 1743158"/>
              <a:gd name="connsiteY10" fmla="*/ 120191 h 1655809"/>
              <a:gd name="connsiteX0" fmla="*/ 961059 w 1741359"/>
              <a:gd name="connsiteY0" fmla="*/ 283500 h 1663001"/>
              <a:gd name="connsiteX1" fmla="*/ 169322 w 1741359"/>
              <a:gd name="connsiteY1" fmla="*/ 963725 h 1663001"/>
              <a:gd name="connsiteX2" fmla="*/ 2054 w 1741359"/>
              <a:gd name="connsiteY2" fmla="*/ 1342866 h 1663001"/>
              <a:gd name="connsiteX3" fmla="*/ 225078 w 1741359"/>
              <a:gd name="connsiteY3" fmla="*/ 1610495 h 1663001"/>
              <a:gd name="connsiteX4" fmla="*/ 1373654 w 1741359"/>
              <a:gd name="connsiteY4" fmla="*/ 1643949 h 1663001"/>
              <a:gd name="connsiteX5" fmla="*/ 1708190 w 1741359"/>
              <a:gd name="connsiteY5" fmla="*/ 1387471 h 1663001"/>
              <a:gd name="connsiteX6" fmla="*/ 1730493 w 1741359"/>
              <a:gd name="connsiteY6" fmla="*/ 807608 h 1663001"/>
              <a:gd name="connsiteX7" fmla="*/ 1719342 w 1741359"/>
              <a:gd name="connsiteY7" fmla="*/ 294652 h 1663001"/>
              <a:gd name="connsiteX8" fmla="*/ 1552073 w 1741359"/>
              <a:gd name="connsiteY8" fmla="*/ 27022 h 1663001"/>
              <a:gd name="connsiteX9" fmla="*/ 1239839 w 1741359"/>
              <a:gd name="connsiteY9" fmla="*/ 38174 h 1663001"/>
              <a:gd name="connsiteX10" fmla="*/ 961059 w 1741359"/>
              <a:gd name="connsiteY10" fmla="*/ 283500 h 1663001"/>
              <a:gd name="connsiteX0" fmla="*/ 962231 w 1742531"/>
              <a:gd name="connsiteY0" fmla="*/ 283500 h 1663001"/>
              <a:gd name="connsiteX1" fmla="*/ 293157 w 1742531"/>
              <a:gd name="connsiteY1" fmla="*/ 885667 h 1663001"/>
              <a:gd name="connsiteX2" fmla="*/ 3226 w 1742531"/>
              <a:gd name="connsiteY2" fmla="*/ 1342866 h 1663001"/>
              <a:gd name="connsiteX3" fmla="*/ 226250 w 1742531"/>
              <a:gd name="connsiteY3" fmla="*/ 1610495 h 1663001"/>
              <a:gd name="connsiteX4" fmla="*/ 1374826 w 1742531"/>
              <a:gd name="connsiteY4" fmla="*/ 1643949 h 1663001"/>
              <a:gd name="connsiteX5" fmla="*/ 1709362 w 1742531"/>
              <a:gd name="connsiteY5" fmla="*/ 1387471 h 1663001"/>
              <a:gd name="connsiteX6" fmla="*/ 1731665 w 1742531"/>
              <a:gd name="connsiteY6" fmla="*/ 807608 h 1663001"/>
              <a:gd name="connsiteX7" fmla="*/ 1720514 w 1742531"/>
              <a:gd name="connsiteY7" fmla="*/ 294652 h 1663001"/>
              <a:gd name="connsiteX8" fmla="*/ 1553245 w 1742531"/>
              <a:gd name="connsiteY8" fmla="*/ 27022 h 1663001"/>
              <a:gd name="connsiteX9" fmla="*/ 1241011 w 1742531"/>
              <a:gd name="connsiteY9" fmla="*/ 38174 h 1663001"/>
              <a:gd name="connsiteX10" fmla="*/ 962231 w 1742531"/>
              <a:gd name="connsiteY10" fmla="*/ 283500 h 1663001"/>
              <a:gd name="connsiteX0" fmla="*/ 994315 w 1774615"/>
              <a:gd name="connsiteY0" fmla="*/ 283500 h 1666431"/>
              <a:gd name="connsiteX1" fmla="*/ 325241 w 1774615"/>
              <a:gd name="connsiteY1" fmla="*/ 885667 h 1666431"/>
              <a:gd name="connsiteX2" fmla="*/ 1856 w 1774615"/>
              <a:gd name="connsiteY2" fmla="*/ 1264807 h 1666431"/>
              <a:gd name="connsiteX3" fmla="*/ 258334 w 1774615"/>
              <a:gd name="connsiteY3" fmla="*/ 1610495 h 1666431"/>
              <a:gd name="connsiteX4" fmla="*/ 1406910 w 1774615"/>
              <a:gd name="connsiteY4" fmla="*/ 1643949 h 1666431"/>
              <a:gd name="connsiteX5" fmla="*/ 1741446 w 1774615"/>
              <a:gd name="connsiteY5" fmla="*/ 1387471 h 1666431"/>
              <a:gd name="connsiteX6" fmla="*/ 1763749 w 1774615"/>
              <a:gd name="connsiteY6" fmla="*/ 807608 h 1666431"/>
              <a:gd name="connsiteX7" fmla="*/ 1752598 w 1774615"/>
              <a:gd name="connsiteY7" fmla="*/ 294652 h 1666431"/>
              <a:gd name="connsiteX8" fmla="*/ 1585329 w 1774615"/>
              <a:gd name="connsiteY8" fmla="*/ 27022 h 1666431"/>
              <a:gd name="connsiteX9" fmla="*/ 1273095 w 1774615"/>
              <a:gd name="connsiteY9" fmla="*/ 38174 h 1666431"/>
              <a:gd name="connsiteX10" fmla="*/ 994315 w 1774615"/>
              <a:gd name="connsiteY10" fmla="*/ 283500 h 166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4615" h="1666431">
                <a:moveTo>
                  <a:pt x="994315" y="283500"/>
                </a:moveTo>
                <a:cubicBezTo>
                  <a:pt x="836339" y="424749"/>
                  <a:pt x="490651" y="722116"/>
                  <a:pt x="325241" y="885667"/>
                </a:cubicBezTo>
                <a:cubicBezTo>
                  <a:pt x="159831" y="1049218"/>
                  <a:pt x="13007" y="1144002"/>
                  <a:pt x="1856" y="1264807"/>
                </a:cubicBezTo>
                <a:cubicBezTo>
                  <a:pt x="-9295" y="1385612"/>
                  <a:pt x="24158" y="1547305"/>
                  <a:pt x="258334" y="1610495"/>
                </a:cubicBezTo>
                <a:cubicBezTo>
                  <a:pt x="492510" y="1673685"/>
                  <a:pt x="1159725" y="1681120"/>
                  <a:pt x="1406910" y="1643949"/>
                </a:cubicBezTo>
                <a:cubicBezTo>
                  <a:pt x="1654095" y="1606778"/>
                  <a:pt x="1681973" y="1526861"/>
                  <a:pt x="1741446" y="1387471"/>
                </a:cubicBezTo>
                <a:cubicBezTo>
                  <a:pt x="1800919" y="1248081"/>
                  <a:pt x="1761890" y="989744"/>
                  <a:pt x="1763749" y="807608"/>
                </a:cubicBezTo>
                <a:cubicBezTo>
                  <a:pt x="1765608" y="625472"/>
                  <a:pt x="1782335" y="424750"/>
                  <a:pt x="1752598" y="294652"/>
                </a:cubicBezTo>
                <a:cubicBezTo>
                  <a:pt x="1722861" y="164554"/>
                  <a:pt x="1665246" y="69768"/>
                  <a:pt x="1585329" y="27022"/>
                </a:cubicBezTo>
                <a:cubicBezTo>
                  <a:pt x="1505412" y="-15724"/>
                  <a:pt x="1371597" y="-4572"/>
                  <a:pt x="1273095" y="38174"/>
                </a:cubicBezTo>
                <a:cubicBezTo>
                  <a:pt x="1174593" y="80920"/>
                  <a:pt x="1152291" y="142251"/>
                  <a:pt x="994315" y="283500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仿宋_GB2312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9552" y="4470211"/>
            <a:ext cx="23038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After union:</a:t>
            </a:r>
          </a:p>
          <a:p>
            <a:r>
              <a:rPr lang="en-US" altLang="zh-CN" sz="2400" dirty="0">
                <a:solidFill>
                  <a:srgbClr val="FF0000"/>
                </a:solidFill>
              </a:rPr>
              <a:t>h</a:t>
            </a:r>
            <a:r>
              <a:rPr lang="en-US" altLang="zh-CN" sz="2400" dirty="0" smtClean="0">
                <a:solidFill>
                  <a:srgbClr val="FF0000"/>
                </a:solidFill>
              </a:rPr>
              <a:t>eight of tree + 1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554977"/>
              </p:ext>
            </p:extLst>
          </p:nvPr>
        </p:nvGraphicFramePr>
        <p:xfrm>
          <a:off x="7694613" y="1773238"/>
          <a:ext cx="622300" cy="152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84" name="Visio" r:id="rId8" imgW="311277" imgH="761365" progId="Visio.Drawing.11">
                  <p:embed/>
                </p:oleObj>
              </mc:Choice>
              <mc:Fallback>
                <p:oleObj name="Visio" r:id="rId8" imgW="311277" imgH="76136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4613" y="1773238"/>
                        <a:ext cx="622300" cy="152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525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Height-based Union: Example</a:t>
            </a:r>
            <a:endParaRPr lang="zh-CN" altLang="en-US" dirty="0"/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 dirty="0" smtClean="0">
                <a:solidFill>
                  <a:srgbClr val="0033CC"/>
                </a:solidFill>
              </a:rPr>
              <a:t>union(0,7): height(0)&gt;height(7)</a:t>
            </a:r>
            <a:endParaRPr lang="zh-CN" altLang="en-US" sz="3200" dirty="0">
              <a:solidFill>
                <a:srgbClr val="0033CC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066961"/>
              </p:ext>
            </p:extLst>
          </p:nvPr>
        </p:nvGraphicFramePr>
        <p:xfrm>
          <a:off x="601952" y="5996136"/>
          <a:ext cx="79304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-3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6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7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9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9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-2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672417"/>
              </p:ext>
            </p:extLst>
          </p:nvPr>
        </p:nvGraphicFramePr>
        <p:xfrm>
          <a:off x="601958" y="5538014"/>
          <a:ext cx="79304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  <a:gridCol w="4956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3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5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6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7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8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9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13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14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15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39552" y="4470211"/>
            <a:ext cx="41296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After union:</a:t>
            </a:r>
          </a:p>
          <a:p>
            <a:r>
              <a:rPr lang="en-US" altLang="zh-CN" sz="2400" dirty="0">
                <a:solidFill>
                  <a:srgbClr val="FF0000"/>
                </a:solidFill>
              </a:rPr>
              <a:t>h</a:t>
            </a:r>
            <a:r>
              <a:rPr lang="en-US" altLang="zh-CN" sz="2400" dirty="0" smtClean="0">
                <a:solidFill>
                  <a:srgbClr val="FF0000"/>
                </a:solidFill>
              </a:rPr>
              <a:t>eight of tree keeps unchanged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319978"/>
              </p:ext>
            </p:extLst>
          </p:nvPr>
        </p:nvGraphicFramePr>
        <p:xfrm>
          <a:off x="7694613" y="1773238"/>
          <a:ext cx="622300" cy="152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14" name="Visio" r:id="rId4" imgW="311277" imgH="761365" progId="Visio.Drawing.11">
                  <p:embed/>
                </p:oleObj>
              </mc:Choice>
              <mc:Fallback>
                <p:oleObj name="Visio" r:id="rId4" imgW="311277" imgH="76136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4613" y="1773238"/>
                        <a:ext cx="622300" cy="152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308529"/>
              </p:ext>
            </p:extLst>
          </p:nvPr>
        </p:nvGraphicFramePr>
        <p:xfrm>
          <a:off x="572986" y="1772816"/>
          <a:ext cx="6735318" cy="2426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15" name="Visio" r:id="rId6" imgW="3367659" imgH="1213485" progId="Visio.Drawing.11">
                  <p:embed/>
                </p:oleObj>
              </mc:Choice>
              <mc:Fallback>
                <p:oleObj name="Visio" r:id="rId6" imgW="3367659" imgH="121348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86" y="1772816"/>
                        <a:ext cx="6735318" cy="24269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任意多边形 12"/>
          <p:cNvSpPr/>
          <p:nvPr/>
        </p:nvSpPr>
        <p:spPr bwMode="auto">
          <a:xfrm>
            <a:off x="548431" y="2663070"/>
            <a:ext cx="4247300" cy="1543417"/>
          </a:xfrm>
          <a:custGeom>
            <a:avLst/>
            <a:gdLst>
              <a:gd name="connsiteX0" fmla="*/ 1884585 w 4249350"/>
              <a:gd name="connsiteY0" fmla="*/ 95635 h 1570073"/>
              <a:gd name="connsiteX1" fmla="*/ 200751 w 4249350"/>
              <a:gd name="connsiteY1" fmla="*/ 920825 h 1570073"/>
              <a:gd name="connsiteX2" fmla="*/ 89239 w 4249350"/>
              <a:gd name="connsiteY2" fmla="*/ 1467235 h 1570073"/>
              <a:gd name="connsiteX3" fmla="*/ 724858 w 4249350"/>
              <a:gd name="connsiteY3" fmla="*/ 1545293 h 1570073"/>
              <a:gd name="connsiteX4" fmla="*/ 3178126 w 4249350"/>
              <a:gd name="connsiteY4" fmla="*/ 1545293 h 1570073"/>
              <a:gd name="connsiteX5" fmla="*/ 4025619 w 4249350"/>
              <a:gd name="connsiteY5" fmla="*/ 1545293 h 1570073"/>
              <a:gd name="connsiteX6" fmla="*/ 4248643 w 4249350"/>
              <a:gd name="connsiteY6" fmla="*/ 1210757 h 1570073"/>
              <a:gd name="connsiteX7" fmla="*/ 4081375 w 4249350"/>
              <a:gd name="connsiteY7" fmla="*/ 943127 h 1570073"/>
              <a:gd name="connsiteX8" fmla="*/ 3691082 w 4249350"/>
              <a:gd name="connsiteY8" fmla="*/ 775859 h 1570073"/>
              <a:gd name="connsiteX9" fmla="*/ 2352936 w 4249350"/>
              <a:gd name="connsiteY9" fmla="*/ 95635 h 1570073"/>
              <a:gd name="connsiteX10" fmla="*/ 1884585 w 4249350"/>
              <a:gd name="connsiteY10" fmla="*/ 95635 h 1570073"/>
              <a:gd name="connsiteX0" fmla="*/ 1884585 w 4249350"/>
              <a:gd name="connsiteY0" fmla="*/ 61220 h 1535658"/>
              <a:gd name="connsiteX1" fmla="*/ 200751 w 4249350"/>
              <a:gd name="connsiteY1" fmla="*/ 886410 h 1535658"/>
              <a:gd name="connsiteX2" fmla="*/ 89239 w 4249350"/>
              <a:gd name="connsiteY2" fmla="*/ 1432820 h 1535658"/>
              <a:gd name="connsiteX3" fmla="*/ 724858 w 4249350"/>
              <a:gd name="connsiteY3" fmla="*/ 1510878 h 1535658"/>
              <a:gd name="connsiteX4" fmla="*/ 3178126 w 4249350"/>
              <a:gd name="connsiteY4" fmla="*/ 1510878 h 1535658"/>
              <a:gd name="connsiteX5" fmla="*/ 4025619 w 4249350"/>
              <a:gd name="connsiteY5" fmla="*/ 1510878 h 1535658"/>
              <a:gd name="connsiteX6" fmla="*/ 4248643 w 4249350"/>
              <a:gd name="connsiteY6" fmla="*/ 1176342 h 1535658"/>
              <a:gd name="connsiteX7" fmla="*/ 4081375 w 4249350"/>
              <a:gd name="connsiteY7" fmla="*/ 908712 h 1535658"/>
              <a:gd name="connsiteX8" fmla="*/ 3691082 w 4249350"/>
              <a:gd name="connsiteY8" fmla="*/ 741444 h 1535658"/>
              <a:gd name="connsiteX9" fmla="*/ 2575961 w 4249350"/>
              <a:gd name="connsiteY9" fmla="*/ 139278 h 1535658"/>
              <a:gd name="connsiteX10" fmla="*/ 1884585 w 4249350"/>
              <a:gd name="connsiteY10" fmla="*/ 61220 h 1535658"/>
              <a:gd name="connsiteX0" fmla="*/ 1849081 w 4247300"/>
              <a:gd name="connsiteY0" fmla="*/ 57828 h 1543417"/>
              <a:gd name="connsiteX1" fmla="*/ 198701 w 4247300"/>
              <a:gd name="connsiteY1" fmla="*/ 894169 h 1543417"/>
              <a:gd name="connsiteX2" fmla="*/ 87189 w 4247300"/>
              <a:gd name="connsiteY2" fmla="*/ 1440579 h 1543417"/>
              <a:gd name="connsiteX3" fmla="*/ 722808 w 4247300"/>
              <a:gd name="connsiteY3" fmla="*/ 1518637 h 1543417"/>
              <a:gd name="connsiteX4" fmla="*/ 3176076 w 4247300"/>
              <a:gd name="connsiteY4" fmla="*/ 1518637 h 1543417"/>
              <a:gd name="connsiteX5" fmla="*/ 4023569 w 4247300"/>
              <a:gd name="connsiteY5" fmla="*/ 1518637 h 1543417"/>
              <a:gd name="connsiteX6" fmla="*/ 4246593 w 4247300"/>
              <a:gd name="connsiteY6" fmla="*/ 1184101 h 1543417"/>
              <a:gd name="connsiteX7" fmla="*/ 4079325 w 4247300"/>
              <a:gd name="connsiteY7" fmla="*/ 916471 h 1543417"/>
              <a:gd name="connsiteX8" fmla="*/ 3689032 w 4247300"/>
              <a:gd name="connsiteY8" fmla="*/ 749203 h 1543417"/>
              <a:gd name="connsiteX9" fmla="*/ 2573911 w 4247300"/>
              <a:gd name="connsiteY9" fmla="*/ 147037 h 1543417"/>
              <a:gd name="connsiteX10" fmla="*/ 1849081 w 4247300"/>
              <a:gd name="connsiteY10" fmla="*/ 57828 h 154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47300" h="1543417">
                <a:moveTo>
                  <a:pt x="1849081" y="57828"/>
                </a:moveTo>
                <a:cubicBezTo>
                  <a:pt x="1453213" y="182350"/>
                  <a:pt x="492350" y="663711"/>
                  <a:pt x="198701" y="894169"/>
                </a:cubicBezTo>
                <a:cubicBezTo>
                  <a:pt x="-94948" y="1124628"/>
                  <a:pt x="-162" y="1336501"/>
                  <a:pt x="87189" y="1440579"/>
                </a:cubicBezTo>
                <a:cubicBezTo>
                  <a:pt x="174540" y="1544657"/>
                  <a:pt x="207994" y="1505627"/>
                  <a:pt x="722808" y="1518637"/>
                </a:cubicBezTo>
                <a:cubicBezTo>
                  <a:pt x="1237622" y="1531647"/>
                  <a:pt x="3176076" y="1518637"/>
                  <a:pt x="3176076" y="1518637"/>
                </a:cubicBezTo>
                <a:cubicBezTo>
                  <a:pt x="3726203" y="1518637"/>
                  <a:pt x="3845150" y="1574393"/>
                  <a:pt x="4023569" y="1518637"/>
                </a:cubicBezTo>
                <a:cubicBezTo>
                  <a:pt x="4201988" y="1462881"/>
                  <a:pt x="4237300" y="1284462"/>
                  <a:pt x="4246593" y="1184101"/>
                </a:cubicBezTo>
                <a:cubicBezTo>
                  <a:pt x="4255886" y="1083740"/>
                  <a:pt x="4172252" y="988954"/>
                  <a:pt x="4079325" y="916471"/>
                </a:cubicBezTo>
                <a:cubicBezTo>
                  <a:pt x="3986398" y="843988"/>
                  <a:pt x="3977105" y="890452"/>
                  <a:pt x="3689032" y="749203"/>
                </a:cubicBezTo>
                <a:cubicBezTo>
                  <a:pt x="3400959" y="607954"/>
                  <a:pt x="2880569" y="262266"/>
                  <a:pt x="2573911" y="147037"/>
                </a:cubicBezTo>
                <a:cubicBezTo>
                  <a:pt x="2267253" y="31808"/>
                  <a:pt x="2244949" y="-66694"/>
                  <a:pt x="1849081" y="57828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仿宋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087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Improved Union</a:t>
            </a:r>
            <a:endParaRPr lang="zh-CN" altLang="en-US" dirty="0"/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 dirty="0" smtClean="0">
                <a:solidFill>
                  <a:srgbClr val="0033CC"/>
                </a:solidFill>
              </a:rPr>
              <a:t>Height of the tree increases slowly</a:t>
            </a:r>
            <a:endParaRPr lang="en-US" altLang="zh-CN" sz="2800" dirty="0" smtClean="0">
              <a:solidFill>
                <a:srgbClr val="0033CC"/>
              </a:solidFill>
            </a:endParaRPr>
          </a:p>
          <a:p>
            <a:pPr lvl="1"/>
            <a:r>
              <a:rPr lang="en-US" altLang="zh-CN" sz="2400" dirty="0" smtClean="0">
                <a:solidFill>
                  <a:srgbClr val="0033CC"/>
                </a:solidFill>
              </a:rPr>
              <a:t>Worst case for height-based merge: two trees involved in merge have the same height</a:t>
            </a:r>
          </a:p>
          <a:p>
            <a:pPr lvl="2"/>
            <a:r>
              <a:rPr lang="en-US" altLang="zh-CN" dirty="0" smtClean="0">
                <a:solidFill>
                  <a:srgbClr val="0033CC"/>
                </a:solidFill>
              </a:rPr>
              <a:t>Height increases by 1 after merge</a:t>
            </a:r>
            <a:endParaRPr lang="zh-CN" altLang="en-US" dirty="0">
              <a:solidFill>
                <a:srgbClr val="0033CC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97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Improved find(): Path Compression</a:t>
            </a:r>
            <a:endParaRPr lang="zh-CN" altLang="en-US" dirty="0"/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 dirty="0" smtClean="0"/>
              <a:t>Motivation: if all trees are two-layer, find() will be most efficient</a:t>
            </a:r>
          </a:p>
          <a:p>
            <a:r>
              <a:rPr lang="en-US" altLang="zh-CN" sz="3200" dirty="0"/>
              <a:t>Algorithm </a:t>
            </a:r>
            <a:r>
              <a:rPr lang="en-US" altLang="zh-CN" sz="3200" dirty="0" smtClean="0"/>
              <a:t>modification:</a:t>
            </a:r>
            <a:r>
              <a:rPr lang="zh-CN" altLang="en-US" sz="3200" dirty="0" smtClean="0"/>
              <a:t> </a:t>
            </a:r>
            <a:endParaRPr lang="en-US" altLang="zh-CN" sz="3200" dirty="0" smtClean="0"/>
          </a:p>
          <a:p>
            <a:pPr lvl="1"/>
            <a:r>
              <a:rPr lang="en-US" altLang="zh-CN" sz="2400" dirty="0" smtClean="0"/>
              <a:t>once a node is visited, its parent = root </a:t>
            </a:r>
          </a:p>
        </p:txBody>
      </p:sp>
    </p:spTree>
    <p:extLst>
      <p:ext uri="{BB962C8B-B14F-4D97-AF65-F5344CB8AC3E}">
        <p14:creationId xmlns:p14="http://schemas.microsoft.com/office/powerpoint/2010/main" val="4323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7970" name="Rectangle 2"/>
              <p:cNvSpPr>
                <a:spLocks noGrp="1" noRot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Equivalence Relation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𝑅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6797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426" t="-8036" b="-330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79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sz="3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altLang="zh-CN" sz="3200" dirty="0" smtClean="0">
                    <a:solidFill>
                      <a:srgbClr val="FF0000"/>
                    </a:solidFill>
                  </a:rPr>
                  <a:t> over </a:t>
                </a:r>
                <a:r>
                  <a:rPr lang="en-US" altLang="zh-CN" sz="3200" dirty="0">
                    <a:solidFill>
                      <a:srgbClr val="FF0000"/>
                    </a:solidFill>
                  </a:rPr>
                  <a:t>the set </a:t>
                </a:r>
                <a14:m>
                  <m:oMath xmlns:m="http://schemas.openxmlformats.org/officeDocument/2006/math">
                    <m:r>
                      <a:rPr lang="en-US" altLang="zh-CN" sz="3200" i="1" dirty="0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zh-CN" sz="3200" dirty="0">
                    <a:solidFill>
                      <a:srgbClr val="FF0000"/>
                    </a:solidFill>
                  </a:rPr>
                  <a:t>: for each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 dirty="0" err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altLang="zh-CN" sz="3200" i="1" dirty="0" err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CN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altLang="zh-CN" sz="32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32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∀</m:t>
                    </m:r>
                    <m:r>
                      <a:rPr lang="en-US" altLang="zh-CN" sz="3200" i="1" dirty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altLang="zh-CN" sz="3200" i="1" dirty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altLang="zh-CN" sz="3200" i="1" dirty="0">
                        <a:solidFill>
                          <a:srgbClr val="FF0000"/>
                        </a:solidFill>
                        <a:latin typeface="Cambria Math"/>
                      </a:rPr>
                      <m:t>𝑏</m:t>
                    </m:r>
                    <m:r>
                      <a:rPr lang="en-US" altLang="zh-CN" sz="3200" i="1" dirty="0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r>
                      <a:rPr lang="en-US" altLang="zh-CN" sz="3200" i="1" dirty="0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zh-CN" sz="3200" dirty="0" smtClean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3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altLang="zh-CN" sz="3200" dirty="0" smtClean="0">
                    <a:solidFill>
                      <a:srgbClr val="FF0000"/>
                    </a:solidFill>
                  </a:rPr>
                  <a:t> is related to </a:t>
                </a:r>
                <a14:m>
                  <m:oMath xmlns:m="http://schemas.openxmlformats.org/officeDocument/2006/math">
                    <m:r>
                      <a:rPr lang="en-US" altLang="zh-CN" sz="3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zh-CN" sz="3200" dirty="0" smtClean="0">
                    <a:solidFill>
                      <a:srgbClr val="FF0000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zh-CN" sz="3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𝑎𝑅𝑏</m:t>
                    </m:r>
                  </m:oMath>
                </a14:m>
                <a:r>
                  <a:rPr lang="en-US" altLang="zh-CN" sz="3200" dirty="0" smtClean="0">
                    <a:solidFill>
                      <a:srgbClr val="FF0000"/>
                    </a:solidFill>
                  </a:rPr>
                  <a:t> is true</a:t>
                </a:r>
              </a:p>
              <a:p>
                <a:r>
                  <a:rPr lang="en-US" altLang="zh-CN" sz="3200" dirty="0" smtClean="0"/>
                  <a:t>Equivalence relation</a:t>
                </a:r>
                <a:r>
                  <a:rPr lang="zh-CN" altLang="en-US" sz="3200" dirty="0" smtClean="0"/>
                  <a:t> </a:t>
                </a:r>
                <a:r>
                  <a:rPr lang="en-US" altLang="zh-CN" sz="3200" dirty="0" smtClean="0"/>
                  <a:t>is a relation with the following properties:</a:t>
                </a:r>
                <a:r>
                  <a:rPr lang="zh-CN" altLang="en-US" sz="3200" dirty="0" smtClean="0"/>
                  <a:t> </a:t>
                </a:r>
                <a:endParaRPr lang="zh-CN" altLang="en-US" sz="3200" dirty="0"/>
              </a:p>
              <a:p>
                <a:pPr lvl="1"/>
                <a:r>
                  <a:rPr lang="en-US" altLang="zh-CN" sz="2400" dirty="0" smtClean="0"/>
                  <a:t>Reflexive (</a:t>
                </a:r>
                <a:r>
                  <a:rPr lang="zh-CN" altLang="en-US" sz="2400" dirty="0" smtClean="0"/>
                  <a:t>自反性</a:t>
                </a:r>
                <a:r>
                  <a:rPr lang="en-US" altLang="zh-CN" sz="2400" dirty="0" smtClean="0"/>
                  <a:t>):</a:t>
                </a:r>
                <a:r>
                  <a:rPr lang="zh-CN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</a:rPr>
                      <m:t>∀</m:t>
                    </m:r>
                    <m:r>
                      <a:rPr lang="en-US" altLang="zh-CN" sz="2400" b="0" i="1" dirty="0" smtClean="0">
                        <a:latin typeface="Cambria Math"/>
                      </a:rPr>
                      <m:t>𝑎</m:t>
                    </m:r>
                    <m:r>
                      <a:rPr lang="en-US" altLang="zh-CN" sz="2400" b="0" i="1" dirty="0" smtClean="0">
                        <a:latin typeface="Cambria Math"/>
                      </a:rPr>
                      <m:t>∈</m:t>
                    </m:r>
                    <m:r>
                      <a:rPr lang="en-US" altLang="zh-CN" sz="2400" b="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altLang="zh-CN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</a:rPr>
                      <m:t>𝑎𝑅𝑎</m:t>
                    </m:r>
                  </m:oMath>
                </a14:m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is true</a:t>
                </a:r>
                <a:endParaRPr lang="zh-CN" altLang="en-US" sz="2400" dirty="0"/>
              </a:p>
              <a:p>
                <a:pPr lvl="1"/>
                <a:r>
                  <a:rPr lang="en-US" altLang="zh-CN" sz="2400" dirty="0" smtClean="0"/>
                  <a:t>Symmetric (</a:t>
                </a:r>
                <a:r>
                  <a:rPr lang="zh-CN" altLang="en-US" sz="2400" dirty="0" smtClean="0"/>
                  <a:t>对称性</a:t>
                </a:r>
                <a:r>
                  <a:rPr lang="en-US" altLang="zh-CN" sz="2400" dirty="0" smtClean="0"/>
                  <a:t>):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</a:rPr>
                      <m:t>𝑎𝑅𝑏</m:t>
                    </m:r>
                  </m:oMath>
                </a14:m>
                <a:r>
                  <a:rPr lang="en-US" altLang="zh-CN" sz="2400" dirty="0" smtClean="0"/>
                  <a:t> </a:t>
                </a:r>
                <a:r>
                  <a:rPr lang="en-US" altLang="zh-CN" sz="2400" dirty="0" err="1" smtClean="0"/>
                  <a:t>iff</a:t>
                </a:r>
                <a:r>
                  <a:rPr lang="en-US" altLang="zh-CN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</a:rPr>
                      <m:t>𝑏𝑅𝑎</m:t>
                    </m:r>
                  </m:oMath>
                </a14:m>
                <a:endParaRPr lang="zh-CN" altLang="en-US" sz="2400" dirty="0"/>
              </a:p>
              <a:p>
                <a:pPr lvl="1"/>
                <a:r>
                  <a:rPr lang="en-US" altLang="zh-CN" sz="2400" dirty="0" smtClean="0"/>
                  <a:t>Transitive (</a:t>
                </a:r>
                <a:r>
                  <a:rPr lang="zh-CN" altLang="en-US" sz="2400" dirty="0" smtClean="0"/>
                  <a:t>传递性</a:t>
                </a:r>
                <a:r>
                  <a:rPr lang="en-US" altLang="zh-CN" sz="2400" dirty="0" smtClean="0"/>
                  <a:t>):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</a:rPr>
                      <m:t>𝑎𝑅𝑏</m:t>
                    </m:r>
                  </m:oMath>
                </a14:m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</a:rPr>
                      <m:t>𝑏𝑅𝑐</m:t>
                    </m:r>
                  </m:oMath>
                </a14:m>
                <a:r>
                  <a:rPr lang="en-US" altLang="zh-CN" sz="2400" dirty="0" smtClean="0"/>
                  <a:t> imply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</a:rPr>
                      <m:t>𝑎𝑅𝑐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67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4"/>
                <a:stretch>
                  <a:fillRect l="-584" t="-1561" r="-2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489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Example: find(14)</a:t>
            </a:r>
            <a:endParaRPr lang="zh-CN" altLang="zh-CN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960521"/>
              </p:ext>
            </p:extLst>
          </p:nvPr>
        </p:nvGraphicFramePr>
        <p:xfrm>
          <a:off x="633509" y="1196752"/>
          <a:ext cx="2966771" cy="3073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15" name="Visio" r:id="rId3" imgW="2472309" imgH="2561272" progId="Visio.Drawing.11">
                  <p:embed/>
                </p:oleObj>
              </mc:Choice>
              <mc:Fallback>
                <p:oleObj name="Visio" r:id="rId3" imgW="2472309" imgH="2561272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09" y="1196752"/>
                        <a:ext cx="2966771" cy="30735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515410"/>
              </p:ext>
            </p:extLst>
          </p:nvPr>
        </p:nvGraphicFramePr>
        <p:xfrm>
          <a:off x="4572000" y="1196752"/>
          <a:ext cx="4262476" cy="1993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16" name="Visio" r:id="rId5" imgW="3552063" imgH="1661160" progId="Visio.Drawing.11">
                  <p:embed/>
                </p:oleObj>
              </mc:Choice>
              <mc:Fallback>
                <p:oleObj name="Visio" r:id="rId5" imgW="3552063" imgH="166116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196752"/>
                        <a:ext cx="4262476" cy="19933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357191"/>
              </p:ext>
            </p:extLst>
          </p:nvPr>
        </p:nvGraphicFramePr>
        <p:xfrm>
          <a:off x="323522" y="5060032"/>
          <a:ext cx="849694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-6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3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6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6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3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9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9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633250"/>
              </p:ext>
            </p:extLst>
          </p:nvPr>
        </p:nvGraphicFramePr>
        <p:xfrm>
          <a:off x="323528" y="4601910"/>
          <a:ext cx="849694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3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5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6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7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8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9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13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任意多边形 10"/>
          <p:cNvSpPr/>
          <p:nvPr/>
        </p:nvSpPr>
        <p:spPr bwMode="auto">
          <a:xfrm>
            <a:off x="6822751" y="5517231"/>
            <a:ext cx="557561" cy="267629"/>
          </a:xfrm>
          <a:custGeom>
            <a:avLst/>
            <a:gdLst>
              <a:gd name="connsiteX0" fmla="*/ 557561 w 557561"/>
              <a:gd name="connsiteY0" fmla="*/ 0 h 267629"/>
              <a:gd name="connsiteX1" fmla="*/ 267629 w 557561"/>
              <a:gd name="connsiteY1" fmla="*/ 267629 h 267629"/>
              <a:gd name="connsiteX2" fmla="*/ 0 w 557561"/>
              <a:gd name="connsiteY2" fmla="*/ 0 h 2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561" h="267629">
                <a:moveTo>
                  <a:pt x="557561" y="0"/>
                </a:moveTo>
                <a:cubicBezTo>
                  <a:pt x="459058" y="133814"/>
                  <a:pt x="360556" y="267629"/>
                  <a:pt x="267629" y="267629"/>
                </a:cubicBezTo>
                <a:cubicBezTo>
                  <a:pt x="174702" y="267629"/>
                  <a:pt x="87351" y="133814"/>
                  <a:pt x="0" y="0"/>
                </a:cubicBezTo>
              </a:path>
            </a:pathLst>
          </a:custGeom>
          <a:noFill/>
          <a:ln w="952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stealth" w="sm" len="lg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仿宋_GB2312" pitchFamily="49" charset="-122"/>
            </a:endParaRPr>
          </a:p>
        </p:txBody>
      </p:sp>
      <p:sp>
        <p:nvSpPr>
          <p:cNvPr id="13" name="任意多边形 12"/>
          <p:cNvSpPr/>
          <p:nvPr/>
        </p:nvSpPr>
        <p:spPr bwMode="auto">
          <a:xfrm>
            <a:off x="7390266" y="5517232"/>
            <a:ext cx="1115122" cy="267629"/>
          </a:xfrm>
          <a:custGeom>
            <a:avLst/>
            <a:gdLst>
              <a:gd name="connsiteX0" fmla="*/ 557561 w 557561"/>
              <a:gd name="connsiteY0" fmla="*/ 0 h 267629"/>
              <a:gd name="connsiteX1" fmla="*/ 267629 w 557561"/>
              <a:gd name="connsiteY1" fmla="*/ 267629 h 267629"/>
              <a:gd name="connsiteX2" fmla="*/ 0 w 557561"/>
              <a:gd name="connsiteY2" fmla="*/ 0 h 2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561" h="267629">
                <a:moveTo>
                  <a:pt x="557561" y="0"/>
                </a:moveTo>
                <a:cubicBezTo>
                  <a:pt x="459058" y="133814"/>
                  <a:pt x="360556" y="267629"/>
                  <a:pt x="267629" y="267629"/>
                </a:cubicBezTo>
                <a:cubicBezTo>
                  <a:pt x="174702" y="267629"/>
                  <a:pt x="87351" y="133814"/>
                  <a:pt x="0" y="0"/>
                </a:cubicBezTo>
              </a:path>
            </a:pathLst>
          </a:custGeom>
          <a:noFill/>
          <a:ln w="952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stealth" w="sm" len="lg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仿宋_GB2312" pitchFamily="49" charset="-122"/>
            </a:endParaRPr>
          </a:p>
        </p:txBody>
      </p:sp>
      <p:sp>
        <p:nvSpPr>
          <p:cNvPr id="14" name="任意多边形 13"/>
          <p:cNvSpPr/>
          <p:nvPr/>
        </p:nvSpPr>
        <p:spPr bwMode="auto">
          <a:xfrm>
            <a:off x="5707629" y="5517232"/>
            <a:ext cx="1115122" cy="267629"/>
          </a:xfrm>
          <a:custGeom>
            <a:avLst/>
            <a:gdLst>
              <a:gd name="connsiteX0" fmla="*/ 557561 w 557561"/>
              <a:gd name="connsiteY0" fmla="*/ 0 h 267629"/>
              <a:gd name="connsiteX1" fmla="*/ 267629 w 557561"/>
              <a:gd name="connsiteY1" fmla="*/ 267629 h 267629"/>
              <a:gd name="connsiteX2" fmla="*/ 0 w 557561"/>
              <a:gd name="connsiteY2" fmla="*/ 0 h 2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561" h="267629">
                <a:moveTo>
                  <a:pt x="557561" y="0"/>
                </a:moveTo>
                <a:cubicBezTo>
                  <a:pt x="459058" y="133814"/>
                  <a:pt x="360556" y="267629"/>
                  <a:pt x="267629" y="267629"/>
                </a:cubicBezTo>
                <a:cubicBezTo>
                  <a:pt x="174702" y="267629"/>
                  <a:pt x="87351" y="133814"/>
                  <a:pt x="0" y="0"/>
                </a:cubicBezTo>
              </a:path>
            </a:pathLst>
          </a:custGeom>
          <a:noFill/>
          <a:ln w="952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stealth" w="sm" len="lg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仿宋_GB2312" pitchFamily="49" charset="-122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705276"/>
              </p:ext>
            </p:extLst>
          </p:nvPr>
        </p:nvGraphicFramePr>
        <p:xfrm>
          <a:off x="323528" y="5924128"/>
          <a:ext cx="849694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-6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3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6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6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9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  <a:latin typeface="+mj-lt"/>
                        </a:rPr>
                        <a:t>12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0</a:t>
                      </a:r>
                      <a:endParaRPr lang="zh-CN" altLang="en-US" sz="2400" b="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6" name="直接箭头连接符 15"/>
          <p:cNvCxnSpPr/>
          <p:nvPr/>
        </p:nvCxnSpPr>
        <p:spPr bwMode="auto">
          <a:xfrm flipV="1">
            <a:off x="3635896" y="2420888"/>
            <a:ext cx="0" cy="16561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stealth" w="sm" len="lg"/>
          </a:ln>
          <a:effectLst/>
        </p:spPr>
      </p:cxnSp>
      <p:sp>
        <p:nvSpPr>
          <p:cNvPr id="17" name="任意多边形 16"/>
          <p:cNvSpPr/>
          <p:nvPr/>
        </p:nvSpPr>
        <p:spPr bwMode="auto">
          <a:xfrm>
            <a:off x="2267744" y="5537636"/>
            <a:ext cx="3456384" cy="247226"/>
          </a:xfrm>
          <a:custGeom>
            <a:avLst/>
            <a:gdLst>
              <a:gd name="connsiteX0" fmla="*/ 557561 w 557561"/>
              <a:gd name="connsiteY0" fmla="*/ 0 h 267629"/>
              <a:gd name="connsiteX1" fmla="*/ 267629 w 557561"/>
              <a:gd name="connsiteY1" fmla="*/ 267629 h 267629"/>
              <a:gd name="connsiteX2" fmla="*/ 0 w 557561"/>
              <a:gd name="connsiteY2" fmla="*/ 0 h 2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561" h="267629">
                <a:moveTo>
                  <a:pt x="557561" y="0"/>
                </a:moveTo>
                <a:cubicBezTo>
                  <a:pt x="459058" y="133814"/>
                  <a:pt x="360556" y="267629"/>
                  <a:pt x="267629" y="267629"/>
                </a:cubicBezTo>
                <a:cubicBezTo>
                  <a:pt x="174702" y="267629"/>
                  <a:pt x="87351" y="133814"/>
                  <a:pt x="0" y="0"/>
                </a:cubicBezTo>
              </a:path>
            </a:pathLst>
          </a:custGeom>
          <a:noFill/>
          <a:ln w="952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stealth" w="sm" len="lg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仿宋_GB2312" pitchFamily="49" charset="-122"/>
            </a:endParaRPr>
          </a:p>
        </p:txBody>
      </p:sp>
      <p:sp>
        <p:nvSpPr>
          <p:cNvPr id="18" name="任意多边形 17"/>
          <p:cNvSpPr/>
          <p:nvPr/>
        </p:nvSpPr>
        <p:spPr bwMode="auto">
          <a:xfrm>
            <a:off x="611560" y="5537637"/>
            <a:ext cx="1656184" cy="247224"/>
          </a:xfrm>
          <a:custGeom>
            <a:avLst/>
            <a:gdLst>
              <a:gd name="connsiteX0" fmla="*/ 557561 w 557561"/>
              <a:gd name="connsiteY0" fmla="*/ 0 h 267629"/>
              <a:gd name="connsiteX1" fmla="*/ 267629 w 557561"/>
              <a:gd name="connsiteY1" fmla="*/ 267629 h 267629"/>
              <a:gd name="connsiteX2" fmla="*/ 0 w 557561"/>
              <a:gd name="connsiteY2" fmla="*/ 0 h 2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561" h="267629">
                <a:moveTo>
                  <a:pt x="557561" y="0"/>
                </a:moveTo>
                <a:cubicBezTo>
                  <a:pt x="459058" y="133814"/>
                  <a:pt x="360556" y="267629"/>
                  <a:pt x="267629" y="267629"/>
                </a:cubicBezTo>
                <a:cubicBezTo>
                  <a:pt x="174702" y="267629"/>
                  <a:pt x="87351" y="133814"/>
                  <a:pt x="0" y="0"/>
                </a:cubicBezTo>
              </a:path>
            </a:pathLst>
          </a:custGeom>
          <a:noFill/>
          <a:ln w="952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stealth" w="sm" len="lg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仿宋_GB2312" pitchFamily="49" charset="-122"/>
            </a:endParaRPr>
          </a:p>
        </p:txBody>
      </p:sp>
      <p:cxnSp>
        <p:nvCxnSpPr>
          <p:cNvPr id="19" name="直接箭头连接符 18"/>
          <p:cNvCxnSpPr/>
          <p:nvPr/>
        </p:nvCxnSpPr>
        <p:spPr bwMode="auto">
          <a:xfrm flipH="1" flipV="1">
            <a:off x="1763688" y="1376772"/>
            <a:ext cx="1656184" cy="8280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stealth" w="sm" len="lg"/>
          </a:ln>
          <a:effectLst/>
        </p:spPr>
      </p:cxnSp>
    </p:spTree>
    <p:extLst>
      <p:ext uri="{BB962C8B-B14F-4D97-AF65-F5344CB8AC3E}">
        <p14:creationId xmlns:p14="http://schemas.microsoft.com/office/powerpoint/2010/main" val="71031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Comments</a:t>
            </a:r>
            <a:endParaRPr lang="zh-CN" altLang="zh-CN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41338" y="1124744"/>
            <a:ext cx="8359775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folHlink"/>
                </a:solidFill>
                <a:latin typeface="+mn-lt"/>
                <a:ea typeface="楷体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folHlink"/>
                </a:solidFill>
                <a:latin typeface="+mn-lt"/>
                <a:ea typeface="楷体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folHlink"/>
                </a:solidFill>
                <a:latin typeface="+mn-lt"/>
                <a:ea typeface="楷体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folHlink"/>
                </a:solidFill>
                <a:latin typeface="+mn-lt"/>
                <a:ea typeface="楷体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folHlink"/>
                </a:solidFill>
                <a:latin typeface="+mn-lt"/>
                <a:ea typeface="楷体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folHlink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folHlink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folHlink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folHlink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3200" kern="0" dirty="0" smtClean="0"/>
              <a:t>Modified find() is compatible with the size-based union</a:t>
            </a:r>
          </a:p>
          <a:p>
            <a:pPr lvl="1"/>
            <a:r>
              <a:rPr lang="en-US" altLang="zh-CN" sz="2400" kern="0" dirty="0" smtClean="0"/>
              <a:t>Path compression does not change the tree’s size</a:t>
            </a:r>
          </a:p>
          <a:p>
            <a:r>
              <a:rPr lang="en-US" altLang="zh-CN" sz="3200" kern="0" dirty="0">
                <a:solidFill>
                  <a:srgbClr val="FF0000"/>
                </a:solidFill>
              </a:rPr>
              <a:t>Modified find() is </a:t>
            </a:r>
            <a:r>
              <a:rPr lang="en-US" altLang="zh-CN" sz="3200" kern="0" dirty="0" smtClean="0">
                <a:solidFill>
                  <a:srgbClr val="FF0000"/>
                </a:solidFill>
              </a:rPr>
              <a:t>not compatible </a:t>
            </a:r>
            <a:r>
              <a:rPr lang="en-US" altLang="zh-CN" sz="3200" kern="0" dirty="0">
                <a:solidFill>
                  <a:srgbClr val="FF0000"/>
                </a:solidFill>
              </a:rPr>
              <a:t>with </a:t>
            </a:r>
            <a:r>
              <a:rPr lang="en-US" altLang="zh-CN" sz="3200" kern="0" dirty="0" smtClean="0">
                <a:solidFill>
                  <a:srgbClr val="FF0000"/>
                </a:solidFill>
              </a:rPr>
              <a:t>the height-based union</a:t>
            </a:r>
          </a:p>
          <a:p>
            <a:pPr lvl="1"/>
            <a:r>
              <a:rPr lang="en-US" altLang="zh-CN" sz="2400" kern="0" dirty="0" smtClean="0"/>
              <a:t>How to update the height of the tree after path compression is difficult</a:t>
            </a:r>
            <a:endParaRPr lang="en-US" altLang="zh-CN" sz="2400" kern="0" dirty="0"/>
          </a:p>
          <a:p>
            <a:endParaRPr lang="zh-CN" alt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18950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 dirty="0"/>
              <a:t>Equivalence Relation and Equivalence Class (</a:t>
            </a:r>
            <a:r>
              <a:rPr lang="zh-CN" altLang="en-US" sz="3200" dirty="0"/>
              <a:t>等价关系与等价类</a:t>
            </a:r>
            <a:r>
              <a:rPr lang="en-US" altLang="zh-CN" sz="3200" dirty="0"/>
              <a:t>)</a:t>
            </a:r>
            <a:endParaRPr lang="zh-CN" altLang="en-US" sz="3200" dirty="0"/>
          </a:p>
          <a:p>
            <a:r>
              <a:rPr lang="en-US" altLang="zh-CN" sz="3200" dirty="0"/>
              <a:t>Disjoint Set (</a:t>
            </a:r>
            <a:r>
              <a:rPr lang="zh-CN" altLang="en-US" sz="3200" dirty="0"/>
              <a:t>不相交集</a:t>
            </a:r>
            <a:r>
              <a:rPr lang="en-US" altLang="zh-CN" sz="3200" dirty="0"/>
              <a:t>)</a:t>
            </a:r>
            <a:endParaRPr lang="zh-CN" altLang="en-US" sz="3200" dirty="0"/>
          </a:p>
          <a:p>
            <a:r>
              <a:rPr lang="en-US" altLang="zh-CN" sz="3200" dirty="0"/>
              <a:t>Implementation of Disjoint Set</a:t>
            </a:r>
          </a:p>
          <a:p>
            <a:r>
              <a:rPr lang="en-US" altLang="zh-CN" sz="3200" b="1" dirty="0">
                <a:solidFill>
                  <a:schemeClr val="hlink"/>
                </a:solidFill>
              </a:rPr>
              <a:t>Implementation of Disjoint Set Class</a:t>
            </a:r>
            <a:endParaRPr lang="zh-CN" altLang="en-US" sz="3200" b="1" dirty="0">
              <a:solidFill>
                <a:schemeClr val="hlink"/>
              </a:solidFill>
            </a:endParaRPr>
          </a:p>
          <a:p>
            <a:r>
              <a:rPr lang="en-US" altLang="zh-CN" sz="3200" dirty="0" smtClean="0"/>
              <a:t>Application of Disjoint Set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7171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Disjoint Set Class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altLang="zh-CN" dirty="0" smtClean="0">
                <a:solidFill>
                  <a:srgbClr val="00B050"/>
                </a:solidFill>
              </a:rPr>
              <a:t>//Size-based union and path comparison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 dirty="0" smtClean="0"/>
              <a:t>class </a:t>
            </a:r>
            <a:r>
              <a:rPr lang="en-US" altLang="zh-CN" dirty="0" err="1"/>
              <a:t>DisjointSet</a:t>
            </a:r>
            <a:r>
              <a:rPr lang="en-US" altLang="zh-CN" dirty="0"/>
              <a:t> </a:t>
            </a:r>
            <a:endParaRPr lang="en-US" altLang="zh-CN" dirty="0" smtClean="0"/>
          </a:p>
          <a:p>
            <a:pPr>
              <a:lnSpc>
                <a:spcPct val="80000"/>
              </a:lnSpc>
              <a:buNone/>
            </a:pPr>
            <a:r>
              <a:rPr lang="en-US" altLang="zh-CN" dirty="0" smtClean="0"/>
              <a:t>{ </a:t>
            </a:r>
            <a:endParaRPr lang="en-US" altLang="zh-CN" dirty="0"/>
          </a:p>
          <a:p>
            <a:pPr>
              <a:lnSpc>
                <a:spcPct val="80000"/>
              </a:lnSpc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private</a:t>
            </a:r>
            <a:r>
              <a:rPr lang="en-US" altLang="zh-CN" dirty="0"/>
              <a:t>: 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 </a:t>
            </a:r>
            <a:r>
              <a:rPr lang="en-US" altLang="zh-CN" dirty="0"/>
              <a:t>size; 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 </a:t>
            </a:r>
            <a:r>
              <a:rPr lang="en-US" altLang="zh-CN" dirty="0"/>
              <a:t>*</a:t>
            </a:r>
            <a:r>
              <a:rPr lang="en-US" altLang="zh-CN" dirty="0">
                <a:solidFill>
                  <a:srgbClr val="FF0000"/>
                </a:solidFill>
              </a:rPr>
              <a:t>parent</a:t>
            </a:r>
            <a:r>
              <a:rPr lang="en-US" altLang="zh-CN" dirty="0"/>
              <a:t>; </a:t>
            </a:r>
            <a:r>
              <a:rPr lang="en-US" altLang="zh-CN" dirty="0" smtClean="0">
                <a:solidFill>
                  <a:srgbClr val="00B050"/>
                </a:solidFill>
              </a:rPr>
              <a:t>//</a:t>
            </a:r>
            <a:r>
              <a:rPr lang="zh-CN" altLang="en-US" dirty="0" smtClean="0">
                <a:solidFill>
                  <a:srgbClr val="00B050"/>
                </a:solidFill>
              </a:rPr>
              <a:t>集合的数组，每个单元保存其父亲是谁</a:t>
            </a:r>
            <a:endParaRPr lang="en-US" altLang="zh-CN" dirty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public</a:t>
            </a:r>
            <a:r>
              <a:rPr lang="en-US" altLang="zh-CN" dirty="0"/>
              <a:t>: 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</a:t>
            </a:r>
            <a:r>
              <a:rPr lang="en-US" altLang="zh-CN" dirty="0" err="1" smtClean="0"/>
              <a:t>DisjointSet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 </a:t>
            </a:r>
            <a:r>
              <a:rPr lang="en-US" altLang="zh-CN" dirty="0"/>
              <a:t>s) ; 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~</a:t>
            </a:r>
            <a:r>
              <a:rPr lang="en-US" altLang="zh-CN" dirty="0" err="1"/>
              <a:t>DisjointSet</a:t>
            </a:r>
            <a:r>
              <a:rPr lang="en-US" altLang="zh-CN" dirty="0"/>
              <a:t>() {delete [] parent;} 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void union(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 </a:t>
            </a:r>
            <a:r>
              <a:rPr lang="en-US" altLang="zh-CN" dirty="0"/>
              <a:t>root1, </a:t>
            </a:r>
            <a:r>
              <a:rPr lang="en-US" altLang="zh-CN" dirty="0" err="1"/>
              <a:t>int</a:t>
            </a:r>
            <a:r>
              <a:rPr lang="en-US" altLang="zh-CN" dirty="0"/>
              <a:t> root2); 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 find(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 </a:t>
            </a:r>
            <a:r>
              <a:rPr lang="en-US" altLang="zh-CN" dirty="0"/>
              <a:t>x); 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 dirty="0"/>
              <a:t>}; </a:t>
            </a:r>
          </a:p>
        </p:txBody>
      </p:sp>
    </p:spTree>
    <p:extLst>
      <p:ext uri="{BB962C8B-B14F-4D97-AF65-F5344CB8AC3E}">
        <p14:creationId xmlns:p14="http://schemas.microsoft.com/office/powerpoint/2010/main" val="12796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Constructor</a:t>
            </a:r>
            <a:endParaRPr lang="zh-CN" altLang="en-US" dirty="0"/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dirty="0" err="1"/>
              <a:t>DisjointSet</a:t>
            </a:r>
            <a:r>
              <a:rPr lang="en-US" altLang="zh-CN" dirty="0"/>
              <a:t>::</a:t>
            </a:r>
            <a:r>
              <a:rPr lang="en-US" altLang="zh-CN" dirty="0" err="1"/>
              <a:t>DisjointSet</a:t>
            </a:r>
            <a:r>
              <a:rPr lang="en-US" altLang="zh-CN" dirty="0"/>
              <a:t>(</a:t>
            </a:r>
            <a:r>
              <a:rPr lang="en-US" altLang="zh-CN" dirty="0" err="1"/>
              <a:t>int</a:t>
            </a:r>
            <a:r>
              <a:rPr lang="en-US" altLang="zh-CN" dirty="0"/>
              <a:t> n) </a:t>
            </a:r>
          </a:p>
          <a:p>
            <a:pPr>
              <a:buFont typeface="Wingdings" pitchFamily="2" charset="2"/>
              <a:buNone/>
            </a:pPr>
            <a:r>
              <a:rPr lang="en-US" altLang="zh-CN" dirty="0"/>
              <a:t>{ </a:t>
            </a:r>
            <a:endParaRPr lang="en-US" altLang="zh-CN" dirty="0" smtClean="0"/>
          </a:p>
          <a:p>
            <a:pPr>
              <a:buFont typeface="Wingdings" pitchFamily="2" charset="2"/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size </a:t>
            </a:r>
            <a:r>
              <a:rPr lang="en-US" altLang="zh-CN" dirty="0"/>
              <a:t>= n; </a:t>
            </a:r>
          </a:p>
          <a:p>
            <a:pPr>
              <a:buFont typeface="Wingdings" pitchFamily="2" charset="2"/>
              <a:buNone/>
            </a:pPr>
            <a:r>
              <a:rPr lang="en-US" altLang="zh-CN" dirty="0"/>
              <a:t>   parent = new </a:t>
            </a:r>
            <a:r>
              <a:rPr lang="en-US" altLang="zh-CN" dirty="0" err="1"/>
              <a:t>int</a:t>
            </a:r>
            <a:r>
              <a:rPr lang="en-US" altLang="zh-CN" dirty="0"/>
              <a:t> [size]; </a:t>
            </a:r>
            <a:r>
              <a:rPr lang="en-US" altLang="zh-CN" dirty="0" smtClean="0">
                <a:solidFill>
                  <a:srgbClr val="00B050"/>
                </a:solidFill>
              </a:rPr>
              <a:t>//</a:t>
            </a:r>
            <a:r>
              <a:rPr lang="zh-CN" altLang="en-US" dirty="0" smtClean="0">
                <a:solidFill>
                  <a:srgbClr val="00B050"/>
                </a:solidFill>
              </a:rPr>
              <a:t>初始化集合数组</a:t>
            </a:r>
            <a:endParaRPr lang="en-US" altLang="zh-CN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altLang="zh-CN" dirty="0"/>
              <a:t>   for (</a:t>
            </a:r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/>
              <a:t>i</a:t>
            </a:r>
            <a:r>
              <a:rPr lang="en-US" altLang="zh-CN" dirty="0"/>
              <a:t>=0; </a:t>
            </a:r>
            <a:r>
              <a:rPr lang="en-US" altLang="zh-CN" dirty="0" err="1"/>
              <a:t>i</a:t>
            </a:r>
            <a:r>
              <a:rPr lang="en-US" altLang="zh-CN" dirty="0"/>
              <a:t>&lt;size; ++</a:t>
            </a:r>
            <a:r>
              <a:rPr lang="en-US" altLang="zh-CN" dirty="0" err="1"/>
              <a:t>i</a:t>
            </a:r>
            <a:r>
              <a:rPr lang="en-US" altLang="zh-CN" dirty="0"/>
              <a:t>) parent[</a:t>
            </a:r>
            <a:r>
              <a:rPr lang="en-US" altLang="zh-CN" dirty="0" err="1"/>
              <a:t>i</a:t>
            </a:r>
            <a:r>
              <a:rPr lang="en-US" altLang="zh-CN" dirty="0"/>
              <a:t>] = -1; </a:t>
            </a:r>
          </a:p>
          <a:p>
            <a:pPr>
              <a:buFont typeface="Wingdings" pitchFamily="2" charset="2"/>
              <a:buNone/>
            </a:pPr>
            <a:r>
              <a:rPr lang="en-US" altLang="zh-CN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8795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</a:t>
            </a:r>
            <a:r>
              <a:rPr lang="en-US" altLang="zh-CN" dirty="0" smtClean="0"/>
              <a:t>ind()</a:t>
            </a:r>
            <a:endParaRPr lang="zh-CN" altLang="en-US" dirty="0"/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>
                <a:solidFill>
                  <a:srgbClr val="00B050"/>
                </a:solidFill>
              </a:rPr>
              <a:t>//</a:t>
            </a:r>
            <a:r>
              <a:rPr lang="zh-CN" altLang="en-US" dirty="0">
                <a:solidFill>
                  <a:srgbClr val="00B050"/>
                </a:solidFill>
              </a:rPr>
              <a:t>查找过程中，把所有访问到的节点的父亲改成</a:t>
            </a:r>
            <a:r>
              <a:rPr lang="en-US" altLang="zh-CN" dirty="0">
                <a:solidFill>
                  <a:srgbClr val="00B050"/>
                </a:solidFill>
              </a:rPr>
              <a:t>root</a:t>
            </a:r>
          </a:p>
          <a:p>
            <a:pPr>
              <a:buNone/>
            </a:pPr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/>
              <a:t>DisjointSet</a:t>
            </a:r>
            <a:r>
              <a:rPr lang="en-US" altLang="zh-CN" dirty="0"/>
              <a:t>::find(</a:t>
            </a:r>
            <a:r>
              <a:rPr lang="en-US" altLang="zh-CN" dirty="0" err="1"/>
              <a:t>int</a:t>
            </a:r>
            <a:r>
              <a:rPr lang="en-US" altLang="zh-CN" dirty="0"/>
              <a:t> x) </a:t>
            </a:r>
          </a:p>
          <a:p>
            <a:pPr>
              <a:buNone/>
            </a:pPr>
            <a:r>
              <a:rPr lang="en-US" altLang="zh-CN" dirty="0"/>
              <a:t>{ </a:t>
            </a:r>
          </a:p>
          <a:p>
            <a:pPr>
              <a:buNone/>
            </a:pPr>
            <a:r>
              <a:rPr lang="en-US" altLang="zh-CN" dirty="0"/>
              <a:t>   if (parent[x]&lt;0) return x; </a:t>
            </a:r>
            <a:r>
              <a:rPr lang="en-US" altLang="zh-CN" dirty="0">
                <a:solidFill>
                  <a:srgbClr val="00B050"/>
                </a:solidFill>
              </a:rPr>
              <a:t>//x</a:t>
            </a:r>
            <a:r>
              <a:rPr lang="zh-CN" altLang="en-US" dirty="0">
                <a:solidFill>
                  <a:srgbClr val="00B050"/>
                </a:solidFill>
              </a:rPr>
              <a:t>是根</a:t>
            </a:r>
            <a:r>
              <a:rPr lang="en-US" altLang="zh-CN" dirty="0">
                <a:solidFill>
                  <a:srgbClr val="00B050"/>
                </a:solidFill>
              </a:rPr>
              <a:t>, </a:t>
            </a:r>
            <a:r>
              <a:rPr lang="zh-CN" altLang="en-US" dirty="0">
                <a:solidFill>
                  <a:srgbClr val="00B050"/>
                </a:solidFill>
              </a:rPr>
              <a:t>找到结果</a:t>
            </a:r>
            <a:endParaRPr lang="en-US" altLang="zh-CN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altLang="zh-CN" dirty="0"/>
              <a:t>   return parent[x]=find(parent[x]); </a:t>
            </a:r>
            <a:r>
              <a:rPr lang="en-US" altLang="zh-CN" dirty="0">
                <a:solidFill>
                  <a:srgbClr val="00B050"/>
                </a:solidFill>
              </a:rPr>
              <a:t>//x</a:t>
            </a:r>
            <a:r>
              <a:rPr lang="zh-CN" altLang="en-US" dirty="0">
                <a:solidFill>
                  <a:srgbClr val="00B050"/>
                </a:solidFill>
              </a:rPr>
              <a:t>不是根</a:t>
            </a:r>
            <a:r>
              <a:rPr lang="en-US" altLang="zh-CN" dirty="0">
                <a:solidFill>
                  <a:srgbClr val="00B050"/>
                </a:solidFill>
              </a:rPr>
              <a:t>, </a:t>
            </a:r>
            <a:r>
              <a:rPr lang="zh-CN" altLang="en-US" dirty="0">
                <a:solidFill>
                  <a:srgbClr val="00B050"/>
                </a:solidFill>
              </a:rPr>
              <a:t>追朔其父节点</a:t>
            </a:r>
            <a:r>
              <a:rPr lang="en-US" altLang="zh-CN" dirty="0">
                <a:solidFill>
                  <a:srgbClr val="00B050"/>
                </a:solidFill>
              </a:rPr>
              <a:t>, </a:t>
            </a:r>
          </a:p>
          <a:p>
            <a:pPr>
              <a:buNone/>
            </a:pPr>
            <a:r>
              <a:rPr lang="en-US" altLang="zh-CN" dirty="0">
                <a:solidFill>
                  <a:srgbClr val="00B050"/>
                </a:solidFill>
              </a:rPr>
              <a:t>                                                        //</a:t>
            </a:r>
            <a:r>
              <a:rPr lang="zh-CN" altLang="en-US" dirty="0">
                <a:solidFill>
                  <a:srgbClr val="00B050"/>
                </a:solidFill>
              </a:rPr>
              <a:t>并把父亲改成根</a:t>
            </a:r>
            <a:endParaRPr lang="en-US" altLang="zh-CN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altLang="zh-CN" dirty="0"/>
              <a:t>} </a:t>
            </a:r>
          </a:p>
          <a:p>
            <a:pPr>
              <a:buFont typeface="Wingdings" pitchFamily="2" charset="2"/>
              <a:buNone/>
            </a:pPr>
            <a:r>
              <a:rPr lang="en-US" altLang="zh-CN" dirty="0" smtClean="0">
                <a:solidFill>
                  <a:srgbClr val="00B050"/>
                </a:solidFill>
              </a:rPr>
              <a:t>Example: find(5)</a:t>
            </a:r>
            <a:endParaRPr lang="en-US" altLang="zh-CN" dirty="0">
              <a:solidFill>
                <a:srgbClr val="00B050"/>
              </a:solidFill>
            </a:endParaRPr>
          </a:p>
          <a:p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6783794" y="4983559"/>
            <a:ext cx="1638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00B050"/>
                </a:solidFill>
              </a:rPr>
              <a:t>parent[5]=3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83794" y="5343599"/>
            <a:ext cx="103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00B050"/>
                </a:solidFill>
              </a:rPr>
              <a:t>find(3)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cxnSp>
        <p:nvCxnSpPr>
          <p:cNvPr id="5" name="直接箭头连接符 4"/>
          <p:cNvCxnSpPr/>
          <p:nvPr/>
        </p:nvCxnSpPr>
        <p:spPr bwMode="auto">
          <a:xfrm flipH="1">
            <a:off x="6694192" y="5949280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4" name="Rectangle 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341539"/>
              </p:ext>
            </p:extLst>
          </p:nvPr>
        </p:nvGraphicFramePr>
        <p:xfrm>
          <a:off x="2843808" y="3861048"/>
          <a:ext cx="3885438" cy="2434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98" name="Visio" r:id="rId3" imgW="1942719" imgH="1217295" progId="Visio.Drawing.11">
                  <p:embed/>
                </p:oleObj>
              </mc:Choice>
              <mc:Fallback>
                <p:oleObj name="Visio" r:id="rId3" imgW="1942719" imgH="1217295" progId="Visio.Drawing.11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861048"/>
                        <a:ext cx="3885438" cy="24345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642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413204"/>
              </p:ext>
            </p:extLst>
          </p:nvPr>
        </p:nvGraphicFramePr>
        <p:xfrm>
          <a:off x="2843808" y="3861048"/>
          <a:ext cx="3885438" cy="2434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7" name="Visio" r:id="rId3" imgW="1942719" imgH="1217295" progId="Visio.Drawing.11">
                  <p:embed/>
                </p:oleObj>
              </mc:Choice>
              <mc:Fallback>
                <p:oleObj name="Visio" r:id="rId3" imgW="1942719" imgH="121729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861048"/>
                        <a:ext cx="3885438" cy="24345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2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</a:t>
            </a:r>
            <a:r>
              <a:rPr lang="en-US" altLang="zh-CN" dirty="0" smtClean="0"/>
              <a:t>ind()</a:t>
            </a:r>
            <a:endParaRPr lang="zh-CN" altLang="en-US" dirty="0"/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>
                <a:solidFill>
                  <a:srgbClr val="00B050"/>
                </a:solidFill>
              </a:rPr>
              <a:t>//</a:t>
            </a:r>
            <a:r>
              <a:rPr lang="zh-CN" altLang="en-US" dirty="0">
                <a:solidFill>
                  <a:srgbClr val="00B050"/>
                </a:solidFill>
              </a:rPr>
              <a:t>查找过程中，把所有访问到的节点的父亲改成</a:t>
            </a:r>
            <a:r>
              <a:rPr lang="en-US" altLang="zh-CN" dirty="0">
                <a:solidFill>
                  <a:srgbClr val="00B050"/>
                </a:solidFill>
              </a:rPr>
              <a:t>root</a:t>
            </a:r>
          </a:p>
          <a:p>
            <a:pPr>
              <a:buNone/>
            </a:pPr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/>
              <a:t>DisjointSet</a:t>
            </a:r>
            <a:r>
              <a:rPr lang="en-US" altLang="zh-CN" dirty="0"/>
              <a:t>::find(</a:t>
            </a:r>
            <a:r>
              <a:rPr lang="en-US" altLang="zh-CN" dirty="0" err="1"/>
              <a:t>int</a:t>
            </a:r>
            <a:r>
              <a:rPr lang="en-US" altLang="zh-CN" dirty="0"/>
              <a:t> x) </a:t>
            </a:r>
          </a:p>
          <a:p>
            <a:pPr>
              <a:buNone/>
            </a:pPr>
            <a:r>
              <a:rPr lang="en-US" altLang="zh-CN" dirty="0"/>
              <a:t>{ </a:t>
            </a:r>
          </a:p>
          <a:p>
            <a:pPr>
              <a:buNone/>
            </a:pPr>
            <a:r>
              <a:rPr lang="en-US" altLang="zh-CN" dirty="0"/>
              <a:t>   if (parent[x]&lt;0) return x; </a:t>
            </a:r>
            <a:r>
              <a:rPr lang="en-US" altLang="zh-CN" dirty="0">
                <a:solidFill>
                  <a:srgbClr val="00B050"/>
                </a:solidFill>
              </a:rPr>
              <a:t>//x</a:t>
            </a:r>
            <a:r>
              <a:rPr lang="zh-CN" altLang="en-US" dirty="0">
                <a:solidFill>
                  <a:srgbClr val="00B050"/>
                </a:solidFill>
              </a:rPr>
              <a:t>是根</a:t>
            </a:r>
            <a:r>
              <a:rPr lang="en-US" altLang="zh-CN" dirty="0">
                <a:solidFill>
                  <a:srgbClr val="00B050"/>
                </a:solidFill>
              </a:rPr>
              <a:t>, </a:t>
            </a:r>
            <a:r>
              <a:rPr lang="zh-CN" altLang="en-US" dirty="0">
                <a:solidFill>
                  <a:srgbClr val="00B050"/>
                </a:solidFill>
              </a:rPr>
              <a:t>找到结果</a:t>
            </a:r>
            <a:endParaRPr lang="en-US" altLang="zh-CN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altLang="zh-CN" dirty="0"/>
              <a:t>   return parent[x]=find(parent[x]); </a:t>
            </a:r>
            <a:r>
              <a:rPr lang="en-US" altLang="zh-CN" dirty="0">
                <a:solidFill>
                  <a:srgbClr val="00B050"/>
                </a:solidFill>
              </a:rPr>
              <a:t>//x</a:t>
            </a:r>
            <a:r>
              <a:rPr lang="zh-CN" altLang="en-US" dirty="0">
                <a:solidFill>
                  <a:srgbClr val="00B050"/>
                </a:solidFill>
              </a:rPr>
              <a:t>不是根</a:t>
            </a:r>
            <a:r>
              <a:rPr lang="en-US" altLang="zh-CN" dirty="0">
                <a:solidFill>
                  <a:srgbClr val="00B050"/>
                </a:solidFill>
              </a:rPr>
              <a:t>, </a:t>
            </a:r>
            <a:r>
              <a:rPr lang="zh-CN" altLang="en-US" dirty="0">
                <a:solidFill>
                  <a:srgbClr val="00B050"/>
                </a:solidFill>
              </a:rPr>
              <a:t>追朔其父节点</a:t>
            </a:r>
            <a:r>
              <a:rPr lang="en-US" altLang="zh-CN" dirty="0">
                <a:solidFill>
                  <a:srgbClr val="00B050"/>
                </a:solidFill>
              </a:rPr>
              <a:t>, </a:t>
            </a:r>
          </a:p>
          <a:p>
            <a:pPr>
              <a:buNone/>
            </a:pPr>
            <a:r>
              <a:rPr lang="en-US" altLang="zh-CN" dirty="0">
                <a:solidFill>
                  <a:srgbClr val="00B050"/>
                </a:solidFill>
              </a:rPr>
              <a:t>                                                        //</a:t>
            </a:r>
            <a:r>
              <a:rPr lang="zh-CN" altLang="en-US" dirty="0">
                <a:solidFill>
                  <a:srgbClr val="00B050"/>
                </a:solidFill>
              </a:rPr>
              <a:t>并把父亲改成根</a:t>
            </a:r>
            <a:endParaRPr lang="en-US" altLang="zh-CN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altLang="zh-CN" dirty="0"/>
              <a:t>} </a:t>
            </a:r>
          </a:p>
          <a:p>
            <a:pPr>
              <a:buFont typeface="Wingdings" pitchFamily="2" charset="2"/>
              <a:buNone/>
            </a:pPr>
            <a:r>
              <a:rPr lang="en-US" altLang="zh-CN" dirty="0" smtClean="0"/>
              <a:t>Example: </a:t>
            </a:r>
            <a:r>
              <a:rPr lang="en-US" altLang="zh-CN" dirty="0" smtClean="0"/>
              <a:t>find(3)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5741722" y="4047455"/>
            <a:ext cx="1638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0033CC"/>
                </a:solidFill>
              </a:rPr>
              <a:t>parent[3]=0</a:t>
            </a:r>
            <a:endParaRPr lang="zh-CN" altLang="en-US" sz="2400" dirty="0">
              <a:solidFill>
                <a:srgbClr val="0033CC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41722" y="4407495"/>
            <a:ext cx="103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0033CC"/>
                </a:solidFill>
              </a:rPr>
              <a:t>find(0)</a:t>
            </a:r>
            <a:endParaRPr lang="zh-CN" altLang="en-US" sz="2400" dirty="0">
              <a:solidFill>
                <a:srgbClr val="0033CC"/>
              </a:solidFill>
            </a:endParaRPr>
          </a:p>
        </p:txBody>
      </p:sp>
      <p:cxnSp>
        <p:nvCxnSpPr>
          <p:cNvPr id="5" name="直接箭头连接符 4"/>
          <p:cNvCxnSpPr/>
          <p:nvPr/>
        </p:nvCxnSpPr>
        <p:spPr bwMode="auto">
          <a:xfrm flipH="1">
            <a:off x="5652120" y="5013176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33CC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4" name="Rectangle 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6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744385"/>
              </p:ext>
            </p:extLst>
          </p:nvPr>
        </p:nvGraphicFramePr>
        <p:xfrm>
          <a:off x="2843808" y="3861048"/>
          <a:ext cx="3885438" cy="2434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1" name="Visio" r:id="rId3" imgW="1942719" imgH="1217295" progId="Visio.Drawing.11">
                  <p:embed/>
                </p:oleObj>
              </mc:Choice>
              <mc:Fallback>
                <p:oleObj name="Visio" r:id="rId3" imgW="1942719" imgH="121729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861048"/>
                        <a:ext cx="3885438" cy="24345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2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</a:t>
            </a:r>
            <a:r>
              <a:rPr lang="en-US" altLang="zh-CN" dirty="0" smtClean="0"/>
              <a:t>ind()</a:t>
            </a:r>
            <a:endParaRPr lang="zh-CN" altLang="en-US" dirty="0"/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>
                <a:solidFill>
                  <a:srgbClr val="00B050"/>
                </a:solidFill>
              </a:rPr>
              <a:t>//</a:t>
            </a:r>
            <a:r>
              <a:rPr lang="zh-CN" altLang="en-US" dirty="0">
                <a:solidFill>
                  <a:srgbClr val="00B050"/>
                </a:solidFill>
              </a:rPr>
              <a:t>查找过程中，把所有访问到的节点的父亲改成</a:t>
            </a:r>
            <a:r>
              <a:rPr lang="en-US" altLang="zh-CN" dirty="0">
                <a:solidFill>
                  <a:srgbClr val="00B050"/>
                </a:solidFill>
              </a:rPr>
              <a:t>root</a:t>
            </a:r>
          </a:p>
          <a:p>
            <a:pPr>
              <a:buNone/>
            </a:pPr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/>
              <a:t>DisjointSet</a:t>
            </a:r>
            <a:r>
              <a:rPr lang="en-US" altLang="zh-CN" dirty="0"/>
              <a:t>::find(</a:t>
            </a:r>
            <a:r>
              <a:rPr lang="en-US" altLang="zh-CN" dirty="0" err="1"/>
              <a:t>int</a:t>
            </a:r>
            <a:r>
              <a:rPr lang="en-US" altLang="zh-CN" dirty="0"/>
              <a:t> x) </a:t>
            </a:r>
          </a:p>
          <a:p>
            <a:pPr>
              <a:buNone/>
            </a:pPr>
            <a:r>
              <a:rPr lang="en-US" altLang="zh-CN" dirty="0"/>
              <a:t>{ </a:t>
            </a:r>
          </a:p>
          <a:p>
            <a:pPr>
              <a:buNone/>
            </a:pPr>
            <a:r>
              <a:rPr lang="en-US" altLang="zh-CN" dirty="0"/>
              <a:t>   if (parent[x]&lt;0) return x; </a:t>
            </a:r>
            <a:r>
              <a:rPr lang="en-US" altLang="zh-CN" dirty="0">
                <a:solidFill>
                  <a:srgbClr val="00B050"/>
                </a:solidFill>
              </a:rPr>
              <a:t>//x</a:t>
            </a:r>
            <a:r>
              <a:rPr lang="zh-CN" altLang="en-US" dirty="0">
                <a:solidFill>
                  <a:srgbClr val="00B050"/>
                </a:solidFill>
              </a:rPr>
              <a:t>是根</a:t>
            </a:r>
            <a:r>
              <a:rPr lang="en-US" altLang="zh-CN" dirty="0">
                <a:solidFill>
                  <a:srgbClr val="00B050"/>
                </a:solidFill>
              </a:rPr>
              <a:t>, </a:t>
            </a:r>
            <a:r>
              <a:rPr lang="zh-CN" altLang="en-US" dirty="0">
                <a:solidFill>
                  <a:srgbClr val="00B050"/>
                </a:solidFill>
              </a:rPr>
              <a:t>找到结果</a:t>
            </a:r>
            <a:endParaRPr lang="en-US" altLang="zh-CN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altLang="zh-CN" dirty="0"/>
              <a:t>   return parent[x]=find(parent[x]); </a:t>
            </a:r>
            <a:r>
              <a:rPr lang="en-US" altLang="zh-CN" dirty="0">
                <a:solidFill>
                  <a:srgbClr val="00B050"/>
                </a:solidFill>
              </a:rPr>
              <a:t>//x</a:t>
            </a:r>
            <a:r>
              <a:rPr lang="zh-CN" altLang="en-US" dirty="0">
                <a:solidFill>
                  <a:srgbClr val="00B050"/>
                </a:solidFill>
              </a:rPr>
              <a:t>不是根</a:t>
            </a:r>
            <a:r>
              <a:rPr lang="en-US" altLang="zh-CN" dirty="0">
                <a:solidFill>
                  <a:srgbClr val="00B050"/>
                </a:solidFill>
              </a:rPr>
              <a:t>, </a:t>
            </a:r>
            <a:r>
              <a:rPr lang="zh-CN" altLang="en-US" dirty="0">
                <a:solidFill>
                  <a:srgbClr val="00B050"/>
                </a:solidFill>
              </a:rPr>
              <a:t>追朔其父节点</a:t>
            </a:r>
            <a:r>
              <a:rPr lang="en-US" altLang="zh-CN" dirty="0">
                <a:solidFill>
                  <a:srgbClr val="00B050"/>
                </a:solidFill>
              </a:rPr>
              <a:t>, </a:t>
            </a:r>
          </a:p>
          <a:p>
            <a:pPr>
              <a:buNone/>
            </a:pPr>
            <a:r>
              <a:rPr lang="en-US" altLang="zh-CN" dirty="0">
                <a:solidFill>
                  <a:srgbClr val="00B050"/>
                </a:solidFill>
              </a:rPr>
              <a:t>                                                        //</a:t>
            </a:r>
            <a:r>
              <a:rPr lang="zh-CN" altLang="en-US" dirty="0">
                <a:solidFill>
                  <a:srgbClr val="00B050"/>
                </a:solidFill>
              </a:rPr>
              <a:t>并把父亲改成根</a:t>
            </a:r>
            <a:endParaRPr lang="en-US" altLang="zh-CN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altLang="zh-CN" dirty="0"/>
              <a:t>} </a:t>
            </a:r>
          </a:p>
          <a:p>
            <a:pPr>
              <a:buFont typeface="Wingdings" pitchFamily="2" charset="2"/>
              <a:buNone/>
            </a:pPr>
            <a:r>
              <a:rPr lang="en-US" altLang="zh-CN" dirty="0" smtClean="0"/>
              <a:t>Example: </a:t>
            </a:r>
            <a:r>
              <a:rPr lang="en-US" altLang="zh-CN" dirty="0" smtClean="0"/>
              <a:t>find(0)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5220072" y="3861048"/>
            <a:ext cx="2757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parent[0]&lt;0, return 0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cxnSp>
        <p:nvCxnSpPr>
          <p:cNvPr id="5" name="直接箭头连接符 4"/>
          <p:cNvCxnSpPr/>
          <p:nvPr/>
        </p:nvCxnSpPr>
        <p:spPr bwMode="auto">
          <a:xfrm flipH="1">
            <a:off x="4572000" y="4106689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4" name="Rectangle 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9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011730"/>
              </p:ext>
            </p:extLst>
          </p:nvPr>
        </p:nvGraphicFramePr>
        <p:xfrm>
          <a:off x="2843808" y="3861048"/>
          <a:ext cx="3885438" cy="2434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5" name="Visio" r:id="rId3" imgW="1942719" imgH="1217295" progId="Visio.Drawing.11">
                  <p:embed/>
                </p:oleObj>
              </mc:Choice>
              <mc:Fallback>
                <p:oleObj name="Visio" r:id="rId3" imgW="1942719" imgH="121729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861048"/>
                        <a:ext cx="3885438" cy="24345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2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</a:t>
            </a:r>
            <a:r>
              <a:rPr lang="en-US" altLang="zh-CN" dirty="0" smtClean="0"/>
              <a:t>ind()</a:t>
            </a:r>
            <a:endParaRPr lang="zh-CN" altLang="en-US" dirty="0"/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dirty="0" smtClean="0">
                <a:solidFill>
                  <a:srgbClr val="00B050"/>
                </a:solidFill>
              </a:rPr>
              <a:t>//</a:t>
            </a:r>
            <a:r>
              <a:rPr lang="zh-CN" altLang="en-US" dirty="0" smtClean="0">
                <a:solidFill>
                  <a:srgbClr val="00B050"/>
                </a:solidFill>
              </a:rPr>
              <a:t>查找过程中，把所有访问到的节点的父亲改成</a:t>
            </a:r>
            <a:r>
              <a:rPr lang="en-US" altLang="zh-CN" dirty="0" smtClean="0">
                <a:solidFill>
                  <a:srgbClr val="00B050"/>
                </a:solidFill>
              </a:rPr>
              <a:t>root</a:t>
            </a:r>
          </a:p>
          <a:p>
            <a:pPr>
              <a:buFont typeface="Wingdings" pitchFamily="2" charset="2"/>
              <a:buNone/>
            </a:pPr>
            <a:r>
              <a:rPr lang="en-US" altLang="zh-CN" dirty="0" err="1" smtClean="0"/>
              <a:t>int</a:t>
            </a:r>
            <a:r>
              <a:rPr lang="en-US" altLang="zh-CN" dirty="0" smtClean="0"/>
              <a:t> </a:t>
            </a:r>
            <a:r>
              <a:rPr lang="en-US" altLang="zh-CN" dirty="0" err="1"/>
              <a:t>DisjointSet</a:t>
            </a:r>
            <a:r>
              <a:rPr lang="en-US" altLang="zh-CN" dirty="0" smtClean="0"/>
              <a:t>::</a:t>
            </a:r>
            <a:r>
              <a:rPr lang="en-US" altLang="zh-CN" dirty="0"/>
              <a:t>f</a:t>
            </a:r>
            <a:r>
              <a:rPr lang="en-US" altLang="zh-CN" dirty="0" smtClean="0"/>
              <a:t>ind(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 </a:t>
            </a:r>
            <a:r>
              <a:rPr lang="en-US" altLang="zh-CN" dirty="0"/>
              <a:t>x) </a:t>
            </a:r>
          </a:p>
          <a:p>
            <a:pPr>
              <a:buFont typeface="Wingdings" pitchFamily="2" charset="2"/>
              <a:buNone/>
            </a:pPr>
            <a:r>
              <a:rPr lang="en-US" altLang="zh-CN" dirty="0"/>
              <a:t>{ </a:t>
            </a:r>
            <a:endParaRPr lang="en-US" altLang="zh-CN" dirty="0" smtClean="0"/>
          </a:p>
          <a:p>
            <a:pPr>
              <a:buFont typeface="Wingdings" pitchFamily="2" charset="2"/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if </a:t>
            </a:r>
            <a:r>
              <a:rPr lang="en-US" altLang="zh-CN" dirty="0"/>
              <a:t>(parent[x</a:t>
            </a:r>
            <a:r>
              <a:rPr lang="en-US" altLang="zh-CN" dirty="0" smtClean="0"/>
              <a:t>]&lt;0</a:t>
            </a:r>
            <a:r>
              <a:rPr lang="en-US" altLang="zh-CN" dirty="0"/>
              <a:t>) return x; </a:t>
            </a:r>
            <a:r>
              <a:rPr lang="en-US" altLang="zh-CN" dirty="0" smtClean="0">
                <a:solidFill>
                  <a:srgbClr val="00B050"/>
                </a:solidFill>
              </a:rPr>
              <a:t>//x</a:t>
            </a:r>
            <a:r>
              <a:rPr lang="zh-CN" altLang="en-US" dirty="0" smtClean="0">
                <a:solidFill>
                  <a:srgbClr val="00B050"/>
                </a:solidFill>
              </a:rPr>
              <a:t>是根</a:t>
            </a:r>
            <a:r>
              <a:rPr lang="en-US" altLang="zh-CN" dirty="0" smtClean="0">
                <a:solidFill>
                  <a:srgbClr val="00B050"/>
                </a:solidFill>
              </a:rPr>
              <a:t>, </a:t>
            </a:r>
            <a:r>
              <a:rPr lang="zh-CN" altLang="en-US" dirty="0" smtClean="0">
                <a:solidFill>
                  <a:srgbClr val="00B050"/>
                </a:solidFill>
              </a:rPr>
              <a:t>找到结果</a:t>
            </a:r>
            <a:endParaRPr lang="en-US" altLang="zh-CN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altLang="zh-CN" dirty="0"/>
              <a:t>   return parent[x</a:t>
            </a:r>
            <a:r>
              <a:rPr lang="en-US" altLang="zh-CN" dirty="0" smtClean="0"/>
              <a:t>]=find(parent[x</a:t>
            </a:r>
            <a:r>
              <a:rPr lang="en-US" altLang="zh-CN" dirty="0"/>
              <a:t>]); </a:t>
            </a:r>
            <a:r>
              <a:rPr lang="en-US" altLang="zh-CN" dirty="0">
                <a:solidFill>
                  <a:srgbClr val="00B050"/>
                </a:solidFill>
              </a:rPr>
              <a:t>//</a:t>
            </a:r>
            <a:r>
              <a:rPr lang="en-US" altLang="zh-CN" dirty="0" smtClean="0">
                <a:solidFill>
                  <a:srgbClr val="00B050"/>
                </a:solidFill>
              </a:rPr>
              <a:t>x</a:t>
            </a:r>
            <a:r>
              <a:rPr lang="zh-CN" altLang="en-US" dirty="0" smtClean="0">
                <a:solidFill>
                  <a:srgbClr val="00B050"/>
                </a:solidFill>
              </a:rPr>
              <a:t>不是</a:t>
            </a:r>
            <a:r>
              <a:rPr lang="zh-CN" altLang="en-US" dirty="0">
                <a:solidFill>
                  <a:srgbClr val="00B050"/>
                </a:solidFill>
              </a:rPr>
              <a:t>根</a:t>
            </a:r>
            <a:r>
              <a:rPr lang="en-US" altLang="zh-CN" dirty="0">
                <a:solidFill>
                  <a:srgbClr val="00B050"/>
                </a:solidFill>
              </a:rPr>
              <a:t>, </a:t>
            </a:r>
            <a:r>
              <a:rPr lang="zh-CN" altLang="en-US" dirty="0" smtClean="0">
                <a:solidFill>
                  <a:srgbClr val="00B050"/>
                </a:solidFill>
              </a:rPr>
              <a:t>追朔其父节点</a:t>
            </a:r>
            <a:endParaRPr lang="en-US" altLang="zh-CN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altLang="zh-CN" dirty="0">
                <a:solidFill>
                  <a:srgbClr val="00B050"/>
                </a:solidFill>
              </a:rPr>
              <a:t> </a:t>
            </a:r>
            <a:r>
              <a:rPr lang="en-US" altLang="zh-CN" dirty="0" smtClean="0">
                <a:solidFill>
                  <a:srgbClr val="00B050"/>
                </a:solidFill>
              </a:rPr>
              <a:t>                                                       //</a:t>
            </a:r>
            <a:r>
              <a:rPr lang="zh-CN" altLang="en-US" dirty="0">
                <a:solidFill>
                  <a:srgbClr val="00B050"/>
                </a:solidFill>
              </a:rPr>
              <a:t>并把父亲改成根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} </a:t>
            </a:r>
            <a:endParaRPr lang="en-US" altLang="zh-CN" dirty="0" smtClean="0"/>
          </a:p>
          <a:p>
            <a:pPr>
              <a:buFont typeface="Wingdings" pitchFamily="2" charset="2"/>
              <a:buNone/>
            </a:pPr>
            <a:r>
              <a:rPr lang="en-US" altLang="zh-CN" dirty="0" smtClean="0"/>
              <a:t>Example: </a:t>
            </a:r>
            <a:r>
              <a:rPr lang="en-US" altLang="zh-CN" dirty="0" smtClean="0"/>
              <a:t>find(3)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6" name="矩形 5"/>
          <p:cNvSpPr/>
          <p:nvPr/>
        </p:nvSpPr>
        <p:spPr>
          <a:xfrm>
            <a:off x="5741722" y="4407495"/>
            <a:ext cx="2449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0033CC"/>
                </a:solidFill>
              </a:rPr>
              <a:t>return parent[3]=0</a:t>
            </a:r>
            <a:endParaRPr lang="zh-CN" altLang="en-US" sz="2400" dirty="0">
              <a:solidFill>
                <a:srgbClr val="0033CC"/>
              </a:solidFill>
            </a:endParaRPr>
          </a:p>
        </p:txBody>
      </p:sp>
      <p:cxnSp>
        <p:nvCxnSpPr>
          <p:cNvPr id="5" name="直接箭头连接符 4"/>
          <p:cNvCxnSpPr/>
          <p:nvPr/>
        </p:nvCxnSpPr>
        <p:spPr bwMode="auto">
          <a:xfrm flipH="1">
            <a:off x="5652120" y="5013176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33CC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4" name="Rectangle 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0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</a:t>
            </a:r>
            <a:r>
              <a:rPr lang="en-US" altLang="zh-CN" dirty="0" smtClean="0"/>
              <a:t>ind()</a:t>
            </a:r>
            <a:endParaRPr lang="zh-CN" altLang="en-US" dirty="0"/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dirty="0" smtClean="0">
                <a:solidFill>
                  <a:srgbClr val="00B050"/>
                </a:solidFill>
              </a:rPr>
              <a:t>//</a:t>
            </a:r>
            <a:r>
              <a:rPr lang="zh-CN" altLang="en-US" dirty="0" smtClean="0">
                <a:solidFill>
                  <a:srgbClr val="00B050"/>
                </a:solidFill>
              </a:rPr>
              <a:t>查找过程中，把所有访问到的节点的父亲改成</a:t>
            </a:r>
            <a:r>
              <a:rPr lang="en-US" altLang="zh-CN" dirty="0" smtClean="0">
                <a:solidFill>
                  <a:srgbClr val="00B050"/>
                </a:solidFill>
              </a:rPr>
              <a:t>root</a:t>
            </a:r>
          </a:p>
          <a:p>
            <a:pPr>
              <a:buFont typeface="Wingdings" pitchFamily="2" charset="2"/>
              <a:buNone/>
            </a:pPr>
            <a:r>
              <a:rPr lang="en-US" altLang="zh-CN" dirty="0" err="1" smtClean="0"/>
              <a:t>int</a:t>
            </a:r>
            <a:r>
              <a:rPr lang="en-US" altLang="zh-CN" dirty="0" smtClean="0"/>
              <a:t> </a:t>
            </a:r>
            <a:r>
              <a:rPr lang="en-US" altLang="zh-CN" dirty="0" err="1"/>
              <a:t>DisjointSet</a:t>
            </a:r>
            <a:r>
              <a:rPr lang="en-US" altLang="zh-CN" dirty="0" smtClean="0"/>
              <a:t>::</a:t>
            </a:r>
            <a:r>
              <a:rPr lang="en-US" altLang="zh-CN" dirty="0"/>
              <a:t>f</a:t>
            </a:r>
            <a:r>
              <a:rPr lang="en-US" altLang="zh-CN" dirty="0" smtClean="0"/>
              <a:t>ind(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 </a:t>
            </a:r>
            <a:r>
              <a:rPr lang="en-US" altLang="zh-CN" dirty="0"/>
              <a:t>x) </a:t>
            </a:r>
          </a:p>
          <a:p>
            <a:pPr>
              <a:buFont typeface="Wingdings" pitchFamily="2" charset="2"/>
              <a:buNone/>
            </a:pPr>
            <a:r>
              <a:rPr lang="en-US" altLang="zh-CN" dirty="0"/>
              <a:t>{ </a:t>
            </a:r>
            <a:endParaRPr lang="en-US" altLang="zh-CN" dirty="0" smtClean="0"/>
          </a:p>
          <a:p>
            <a:pPr>
              <a:buFont typeface="Wingdings" pitchFamily="2" charset="2"/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if </a:t>
            </a:r>
            <a:r>
              <a:rPr lang="en-US" altLang="zh-CN" dirty="0"/>
              <a:t>(parent[x</a:t>
            </a:r>
            <a:r>
              <a:rPr lang="en-US" altLang="zh-CN" dirty="0" smtClean="0"/>
              <a:t>]&lt;0</a:t>
            </a:r>
            <a:r>
              <a:rPr lang="en-US" altLang="zh-CN" dirty="0"/>
              <a:t>) return x; </a:t>
            </a:r>
            <a:r>
              <a:rPr lang="en-US" altLang="zh-CN" dirty="0" smtClean="0">
                <a:solidFill>
                  <a:srgbClr val="00B050"/>
                </a:solidFill>
              </a:rPr>
              <a:t>//x</a:t>
            </a:r>
            <a:r>
              <a:rPr lang="zh-CN" altLang="en-US" dirty="0" smtClean="0">
                <a:solidFill>
                  <a:srgbClr val="00B050"/>
                </a:solidFill>
              </a:rPr>
              <a:t>是根</a:t>
            </a:r>
            <a:r>
              <a:rPr lang="en-US" altLang="zh-CN" dirty="0" smtClean="0">
                <a:solidFill>
                  <a:srgbClr val="00B050"/>
                </a:solidFill>
              </a:rPr>
              <a:t>, </a:t>
            </a:r>
            <a:r>
              <a:rPr lang="zh-CN" altLang="en-US" dirty="0" smtClean="0">
                <a:solidFill>
                  <a:srgbClr val="00B050"/>
                </a:solidFill>
              </a:rPr>
              <a:t>找到结果</a:t>
            </a:r>
            <a:endParaRPr lang="en-US" altLang="zh-CN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altLang="zh-CN" dirty="0"/>
              <a:t>   return parent[x</a:t>
            </a:r>
            <a:r>
              <a:rPr lang="en-US" altLang="zh-CN" dirty="0" smtClean="0"/>
              <a:t>]=find(parent[x</a:t>
            </a:r>
            <a:r>
              <a:rPr lang="en-US" altLang="zh-CN" dirty="0"/>
              <a:t>]); </a:t>
            </a:r>
            <a:r>
              <a:rPr lang="en-US" altLang="zh-CN" dirty="0">
                <a:solidFill>
                  <a:srgbClr val="00B050"/>
                </a:solidFill>
              </a:rPr>
              <a:t>//</a:t>
            </a:r>
            <a:r>
              <a:rPr lang="en-US" altLang="zh-CN" dirty="0" smtClean="0">
                <a:solidFill>
                  <a:srgbClr val="00B050"/>
                </a:solidFill>
              </a:rPr>
              <a:t>x</a:t>
            </a:r>
            <a:r>
              <a:rPr lang="zh-CN" altLang="en-US" dirty="0" smtClean="0">
                <a:solidFill>
                  <a:srgbClr val="00B050"/>
                </a:solidFill>
              </a:rPr>
              <a:t>不是</a:t>
            </a:r>
            <a:r>
              <a:rPr lang="zh-CN" altLang="en-US" dirty="0">
                <a:solidFill>
                  <a:srgbClr val="00B050"/>
                </a:solidFill>
              </a:rPr>
              <a:t>根</a:t>
            </a:r>
            <a:r>
              <a:rPr lang="en-US" altLang="zh-CN" dirty="0">
                <a:solidFill>
                  <a:srgbClr val="00B050"/>
                </a:solidFill>
              </a:rPr>
              <a:t>, </a:t>
            </a:r>
            <a:r>
              <a:rPr lang="zh-CN" altLang="en-US" dirty="0" smtClean="0">
                <a:solidFill>
                  <a:srgbClr val="00B050"/>
                </a:solidFill>
              </a:rPr>
              <a:t>追朔其父节点</a:t>
            </a:r>
            <a:r>
              <a:rPr lang="en-US" altLang="zh-CN" dirty="0" smtClean="0">
                <a:solidFill>
                  <a:srgbClr val="00B050"/>
                </a:solidFill>
              </a:rPr>
              <a:t>, </a:t>
            </a:r>
          </a:p>
          <a:p>
            <a:pPr>
              <a:buNone/>
            </a:pPr>
            <a:r>
              <a:rPr lang="en-US" altLang="zh-CN" dirty="0">
                <a:solidFill>
                  <a:srgbClr val="00B050"/>
                </a:solidFill>
              </a:rPr>
              <a:t> </a:t>
            </a:r>
            <a:r>
              <a:rPr lang="en-US" altLang="zh-CN" dirty="0" smtClean="0">
                <a:solidFill>
                  <a:srgbClr val="00B050"/>
                </a:solidFill>
              </a:rPr>
              <a:t>                                                       //</a:t>
            </a:r>
            <a:r>
              <a:rPr lang="zh-CN" altLang="en-US" dirty="0" smtClean="0">
                <a:solidFill>
                  <a:srgbClr val="00B050"/>
                </a:solidFill>
              </a:rPr>
              <a:t>并把父亲改成根</a:t>
            </a:r>
            <a:endParaRPr lang="en-US" altLang="zh-CN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altLang="zh-CN" dirty="0" smtClean="0"/>
              <a:t>} </a:t>
            </a:r>
          </a:p>
          <a:p>
            <a:pPr>
              <a:buFont typeface="Wingdings" pitchFamily="2" charset="2"/>
              <a:buNone/>
            </a:pPr>
            <a:r>
              <a:rPr lang="en-US" altLang="zh-CN" dirty="0" smtClean="0">
                <a:solidFill>
                  <a:srgbClr val="00B050"/>
                </a:solidFill>
              </a:rPr>
              <a:t>Example: find(5)</a:t>
            </a:r>
            <a:endParaRPr lang="en-US" altLang="zh-CN" dirty="0">
              <a:solidFill>
                <a:srgbClr val="00B050"/>
              </a:solidFill>
            </a:endParaRPr>
          </a:p>
          <a:p>
            <a:endParaRPr lang="en-US" altLang="zh-CN" dirty="0"/>
          </a:p>
        </p:txBody>
      </p:sp>
      <p:sp>
        <p:nvSpPr>
          <p:cNvPr id="6" name="矩形 5"/>
          <p:cNvSpPr/>
          <p:nvPr/>
        </p:nvSpPr>
        <p:spPr>
          <a:xfrm>
            <a:off x="6660232" y="5343599"/>
            <a:ext cx="2449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00B050"/>
                </a:solidFill>
              </a:rPr>
              <a:t>return parent[5]=0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cxnSp>
        <p:nvCxnSpPr>
          <p:cNvPr id="5" name="直接箭头连接符 4"/>
          <p:cNvCxnSpPr/>
          <p:nvPr/>
        </p:nvCxnSpPr>
        <p:spPr bwMode="auto">
          <a:xfrm flipH="1">
            <a:off x="6694192" y="5949280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4" name="Rectangle 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974370"/>
              </p:ext>
            </p:extLst>
          </p:nvPr>
        </p:nvGraphicFramePr>
        <p:xfrm>
          <a:off x="2843213" y="3860800"/>
          <a:ext cx="3886200" cy="24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59" name="Visio" r:id="rId3" imgW="1942719" imgH="1217295" progId="Visio.Drawing.11">
                  <p:embed/>
                </p:oleObj>
              </mc:Choice>
              <mc:Fallback>
                <p:oleObj name="Visio" r:id="rId3" imgW="1942719" imgH="121729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860800"/>
                        <a:ext cx="3886200" cy="243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821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</a:t>
            </a:r>
            <a:endParaRPr lang="zh-CN" altLang="en-US" dirty="0"/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3200" dirty="0" smtClean="0"/>
              <a:t>Family relation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 smtClean="0"/>
              <a:t>You are your relative (reflexive)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 smtClean="0"/>
              <a:t>A and B are relatives </a:t>
            </a:r>
            <a:r>
              <a:rPr lang="en-US" altLang="zh-CN" sz="2400" dirty="0" smtClean="0">
                <a:sym typeface="Symbol"/>
              </a:rPr>
              <a:t> B and A are relatives (s</a:t>
            </a:r>
            <a:r>
              <a:rPr lang="en-US" altLang="zh-CN" sz="2400" dirty="0"/>
              <a:t>ymmetric</a:t>
            </a:r>
            <a:r>
              <a:rPr lang="en-US" altLang="zh-CN" sz="2400" dirty="0" smtClean="0">
                <a:sym typeface="Symbol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/>
              <a:t>A </a:t>
            </a:r>
            <a:r>
              <a:rPr lang="en-US" altLang="zh-CN" sz="2400" dirty="0" smtClean="0"/>
              <a:t>and B are relatives and B and C are relatives </a:t>
            </a:r>
            <a:r>
              <a:rPr lang="en-US" altLang="zh-CN" sz="2400" dirty="0" smtClean="0">
                <a:sym typeface="Symbol"/>
              </a:rPr>
              <a:t> A and C are relatives (t</a:t>
            </a:r>
            <a:r>
              <a:rPr lang="en-US" altLang="zh-CN" sz="2400" dirty="0"/>
              <a:t>ransitive</a:t>
            </a:r>
            <a:r>
              <a:rPr lang="en-US" altLang="zh-CN" sz="2400" dirty="0" smtClean="0">
                <a:sym typeface="Symbol"/>
              </a:rPr>
              <a:t>)</a:t>
            </a:r>
            <a:endParaRPr lang="en-US" altLang="zh-CN" sz="2400" dirty="0" smtClean="0"/>
          </a:p>
          <a:p>
            <a:pPr>
              <a:lnSpc>
                <a:spcPct val="90000"/>
              </a:lnSpc>
            </a:pPr>
            <a:r>
              <a:rPr lang="en-US" altLang="zh-CN" sz="3200" dirty="0" smtClean="0"/>
              <a:t>Connective relation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003906"/>
              </p:ext>
            </p:extLst>
          </p:nvPr>
        </p:nvGraphicFramePr>
        <p:xfrm>
          <a:off x="2538412" y="3717032"/>
          <a:ext cx="4067175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77" name="Visio" r:id="rId4" imgW="4066794" imgH="2842895" progId="Visio.Drawing.11">
                  <p:embed/>
                </p:oleObj>
              </mc:Choice>
              <mc:Fallback>
                <p:oleObj name="Visio" r:id="rId4" imgW="4066794" imgH="284289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8412" y="3717032"/>
                        <a:ext cx="4067175" cy="284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20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</a:t>
            </a:r>
            <a:r>
              <a:rPr lang="en-US" altLang="zh-CN" dirty="0" smtClean="0"/>
              <a:t>nion()</a:t>
            </a:r>
            <a:endParaRPr lang="zh-CN" altLang="en-US" dirty="0"/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dirty="0"/>
              <a:t>void </a:t>
            </a:r>
            <a:r>
              <a:rPr lang="en-US" altLang="zh-CN" dirty="0" err="1"/>
              <a:t>DisjointSet</a:t>
            </a:r>
            <a:r>
              <a:rPr lang="en-US" altLang="zh-CN" dirty="0"/>
              <a:t>::Union(</a:t>
            </a:r>
            <a:r>
              <a:rPr lang="en-US" altLang="zh-CN" dirty="0" err="1"/>
              <a:t>int</a:t>
            </a:r>
            <a:r>
              <a:rPr lang="en-US" altLang="zh-CN" dirty="0"/>
              <a:t> root1, </a:t>
            </a:r>
            <a:r>
              <a:rPr lang="en-US" altLang="zh-CN" dirty="0" err="1"/>
              <a:t>int</a:t>
            </a:r>
            <a:r>
              <a:rPr lang="en-US" altLang="zh-CN" dirty="0"/>
              <a:t> root2) 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dirty="0"/>
              <a:t>{ if (root1 == root2) return; </a:t>
            </a:r>
            <a:r>
              <a:rPr lang="en-US" altLang="zh-CN" dirty="0" smtClean="0">
                <a:solidFill>
                  <a:srgbClr val="00B050"/>
                </a:solidFill>
              </a:rPr>
              <a:t>//</a:t>
            </a:r>
            <a:r>
              <a:rPr lang="zh-CN" altLang="en-US" dirty="0" smtClean="0">
                <a:solidFill>
                  <a:srgbClr val="00B050"/>
                </a:solidFill>
              </a:rPr>
              <a:t>同一棵树</a:t>
            </a:r>
            <a:r>
              <a:rPr lang="en-US" altLang="zh-CN" dirty="0" smtClean="0">
                <a:solidFill>
                  <a:srgbClr val="00B050"/>
                </a:solidFill>
              </a:rPr>
              <a:t>, </a:t>
            </a:r>
            <a:r>
              <a:rPr lang="zh-CN" altLang="en-US" dirty="0" smtClean="0">
                <a:solidFill>
                  <a:srgbClr val="00B050"/>
                </a:solidFill>
              </a:rPr>
              <a:t>无需操作</a:t>
            </a:r>
            <a:endParaRPr lang="en-US" altLang="zh-CN" dirty="0"/>
          </a:p>
          <a:p>
            <a:pPr>
              <a:lnSpc>
                <a:spcPct val="90000"/>
              </a:lnSpc>
              <a:buNone/>
            </a:pPr>
            <a:r>
              <a:rPr lang="en-US" altLang="zh-CN" dirty="0"/>
              <a:t>   if (</a:t>
            </a:r>
            <a:r>
              <a:rPr lang="en-US" altLang="zh-CN" dirty="0">
                <a:solidFill>
                  <a:srgbClr val="FF0000"/>
                </a:solidFill>
              </a:rPr>
              <a:t>parent[root1] &gt; parent[root2]</a:t>
            </a:r>
            <a:r>
              <a:rPr lang="en-US" altLang="zh-CN" dirty="0"/>
              <a:t>) </a:t>
            </a:r>
            <a:r>
              <a:rPr lang="en-US" altLang="zh-CN" dirty="0" smtClean="0">
                <a:solidFill>
                  <a:srgbClr val="00B050"/>
                </a:solidFill>
              </a:rPr>
              <a:t>//</a:t>
            </a:r>
            <a:r>
              <a:rPr lang="zh-CN" altLang="en-US" dirty="0" smtClean="0">
                <a:solidFill>
                  <a:srgbClr val="00B050"/>
                </a:solidFill>
              </a:rPr>
              <a:t>树</a:t>
            </a:r>
            <a:r>
              <a:rPr lang="en-US" altLang="zh-CN" dirty="0" smtClean="0">
                <a:solidFill>
                  <a:srgbClr val="00B050"/>
                </a:solidFill>
              </a:rPr>
              <a:t>1</a:t>
            </a:r>
            <a:r>
              <a:rPr lang="zh-CN" altLang="en-US" dirty="0" smtClean="0">
                <a:solidFill>
                  <a:srgbClr val="00B050"/>
                </a:solidFill>
              </a:rPr>
              <a:t>的规模</a:t>
            </a:r>
            <a:r>
              <a:rPr lang="en-US" altLang="zh-CN" dirty="0" smtClean="0">
                <a:solidFill>
                  <a:srgbClr val="00B050"/>
                </a:solidFill>
              </a:rPr>
              <a:t>&lt;</a:t>
            </a:r>
            <a:r>
              <a:rPr lang="zh-CN" altLang="en-US" dirty="0" smtClean="0">
                <a:solidFill>
                  <a:srgbClr val="00B050"/>
                </a:solidFill>
              </a:rPr>
              <a:t>树</a:t>
            </a:r>
            <a:r>
              <a:rPr lang="en-US" altLang="zh-CN" dirty="0" smtClean="0">
                <a:solidFill>
                  <a:srgbClr val="00B050"/>
                </a:solidFill>
              </a:rPr>
              <a:t>2</a:t>
            </a:r>
            <a:r>
              <a:rPr lang="zh-CN" altLang="en-US" dirty="0" smtClean="0">
                <a:solidFill>
                  <a:srgbClr val="00B050"/>
                </a:solidFill>
              </a:rPr>
              <a:t>的规模</a:t>
            </a:r>
            <a:endParaRPr lang="en-US" altLang="zh-CN" dirty="0" smtClean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dirty="0">
                <a:solidFill>
                  <a:srgbClr val="00B050"/>
                </a:solidFill>
              </a:rPr>
              <a:t>	</a:t>
            </a:r>
            <a:r>
              <a:rPr lang="en-US" altLang="zh-CN" dirty="0" smtClean="0">
                <a:solidFill>
                  <a:srgbClr val="00B050"/>
                </a:solidFill>
              </a:rPr>
              <a:t>				        </a:t>
            </a:r>
            <a:r>
              <a:rPr lang="en-US" altLang="zh-CN" dirty="0"/>
              <a:t> </a:t>
            </a:r>
            <a:r>
              <a:rPr lang="en-US" altLang="zh-CN" dirty="0" smtClean="0">
                <a:solidFill>
                  <a:srgbClr val="00B050"/>
                </a:solidFill>
              </a:rPr>
              <a:t>//</a:t>
            </a:r>
            <a:r>
              <a:rPr lang="zh-CN" altLang="en-US" dirty="0" smtClean="0">
                <a:solidFill>
                  <a:srgbClr val="00B050"/>
                </a:solidFill>
              </a:rPr>
              <a:t>注意</a:t>
            </a:r>
            <a:r>
              <a:rPr lang="en-US" altLang="zh-CN" dirty="0" smtClean="0">
                <a:solidFill>
                  <a:srgbClr val="00B050"/>
                </a:solidFill>
              </a:rPr>
              <a:t>: </a:t>
            </a:r>
            <a:r>
              <a:rPr lang="zh-CN" altLang="en-US" dirty="0" smtClean="0">
                <a:solidFill>
                  <a:srgbClr val="00B050"/>
                </a:solidFill>
              </a:rPr>
              <a:t>它们都是负值</a:t>
            </a:r>
            <a:endParaRPr lang="en-US" altLang="zh-CN" dirty="0"/>
          </a:p>
          <a:p>
            <a:pPr>
              <a:lnSpc>
                <a:spcPct val="90000"/>
              </a:lnSpc>
              <a:buNone/>
            </a:pPr>
            <a:r>
              <a:rPr lang="en-US" altLang="zh-CN" dirty="0"/>
              <a:t>   { parent[root2] += parent[root1]; </a:t>
            </a:r>
            <a:r>
              <a:rPr lang="en-US" altLang="zh-CN" dirty="0" smtClean="0">
                <a:solidFill>
                  <a:srgbClr val="00B050"/>
                </a:solidFill>
              </a:rPr>
              <a:t>//</a:t>
            </a:r>
            <a:r>
              <a:rPr lang="zh-CN" altLang="en-US" dirty="0" smtClean="0">
                <a:solidFill>
                  <a:srgbClr val="00B050"/>
                </a:solidFill>
              </a:rPr>
              <a:t>合并两树的规模</a:t>
            </a:r>
            <a:endParaRPr lang="en-US" altLang="zh-CN" dirty="0"/>
          </a:p>
          <a:p>
            <a:pPr>
              <a:lnSpc>
                <a:spcPct val="90000"/>
              </a:lnSpc>
              <a:buNone/>
            </a:pPr>
            <a:r>
              <a:rPr lang="en-US" altLang="zh-CN" dirty="0"/>
              <a:t>      parent[root1] = root2</a:t>
            </a:r>
            <a:r>
              <a:rPr lang="en-US" altLang="zh-CN" dirty="0" smtClean="0"/>
              <a:t>;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} </a:t>
            </a:r>
            <a:r>
              <a:rPr lang="en-US" altLang="zh-CN" dirty="0" smtClean="0">
                <a:solidFill>
                  <a:srgbClr val="00B050"/>
                </a:solidFill>
              </a:rPr>
              <a:t>//</a:t>
            </a:r>
            <a:r>
              <a:rPr lang="zh-CN" altLang="en-US" dirty="0" smtClean="0">
                <a:solidFill>
                  <a:srgbClr val="00B050"/>
                </a:solidFill>
              </a:rPr>
              <a:t>树</a:t>
            </a:r>
            <a:r>
              <a:rPr lang="en-US" altLang="zh-CN" dirty="0" smtClean="0">
                <a:solidFill>
                  <a:srgbClr val="00B050"/>
                </a:solidFill>
              </a:rPr>
              <a:t>1</a:t>
            </a:r>
            <a:r>
              <a:rPr lang="zh-CN" altLang="en-US" dirty="0" smtClean="0">
                <a:solidFill>
                  <a:srgbClr val="00B050"/>
                </a:solidFill>
              </a:rPr>
              <a:t>变成树</a:t>
            </a:r>
            <a:r>
              <a:rPr lang="en-US" altLang="zh-CN" dirty="0" smtClean="0">
                <a:solidFill>
                  <a:srgbClr val="00B050"/>
                </a:solidFill>
              </a:rPr>
              <a:t>2</a:t>
            </a:r>
            <a:r>
              <a:rPr lang="zh-CN" altLang="en-US" dirty="0" smtClean="0">
                <a:solidFill>
                  <a:srgbClr val="00B050"/>
                </a:solidFill>
              </a:rPr>
              <a:t>的子树</a:t>
            </a:r>
            <a:endParaRPr lang="en-US" altLang="zh-CN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dirty="0"/>
              <a:t>   else </a:t>
            </a:r>
            <a:endParaRPr lang="en-US" altLang="zh-CN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{ </a:t>
            </a:r>
            <a:r>
              <a:rPr lang="en-US" altLang="zh-CN" dirty="0"/>
              <a:t>parent[root1] += parent[root2]; 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dirty="0"/>
              <a:t>      </a:t>
            </a:r>
            <a:r>
              <a:rPr lang="en-US" altLang="zh-CN" dirty="0" smtClean="0"/>
              <a:t>parent[root2</a:t>
            </a:r>
            <a:r>
              <a:rPr lang="en-US" altLang="zh-CN" dirty="0"/>
              <a:t>] = root1</a:t>
            </a:r>
            <a:r>
              <a:rPr lang="en-US" altLang="zh-CN" dirty="0" smtClean="0"/>
              <a:t>;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} </a:t>
            </a:r>
            <a:r>
              <a:rPr lang="en-US" altLang="zh-CN" dirty="0">
                <a:solidFill>
                  <a:srgbClr val="00B050"/>
                </a:solidFill>
              </a:rPr>
              <a:t>//</a:t>
            </a:r>
            <a:r>
              <a:rPr lang="zh-CN" altLang="en-US" dirty="0" smtClean="0">
                <a:solidFill>
                  <a:srgbClr val="00B050"/>
                </a:solidFill>
              </a:rPr>
              <a:t>树</a:t>
            </a:r>
            <a:r>
              <a:rPr lang="en-US" altLang="zh-CN" dirty="0" smtClean="0">
                <a:solidFill>
                  <a:srgbClr val="00B050"/>
                </a:solidFill>
              </a:rPr>
              <a:t>2</a:t>
            </a:r>
            <a:r>
              <a:rPr lang="zh-CN" altLang="en-US" dirty="0" smtClean="0">
                <a:solidFill>
                  <a:srgbClr val="00B050"/>
                </a:solidFill>
              </a:rPr>
              <a:t>变成树</a:t>
            </a:r>
            <a:r>
              <a:rPr lang="en-US" altLang="zh-CN" dirty="0" smtClean="0">
                <a:solidFill>
                  <a:srgbClr val="00B050"/>
                </a:solidFill>
              </a:rPr>
              <a:t>1</a:t>
            </a:r>
            <a:r>
              <a:rPr lang="zh-CN" altLang="en-US" dirty="0" smtClean="0">
                <a:solidFill>
                  <a:srgbClr val="00B050"/>
                </a:solidFill>
              </a:rPr>
              <a:t>的</a:t>
            </a:r>
            <a:r>
              <a:rPr lang="zh-CN" altLang="en-US" dirty="0">
                <a:solidFill>
                  <a:srgbClr val="00B050"/>
                </a:solidFill>
              </a:rPr>
              <a:t>子树</a:t>
            </a:r>
            <a:endParaRPr lang="en-US" altLang="zh-CN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dirty="0"/>
              <a:t>}  </a:t>
            </a:r>
          </a:p>
        </p:txBody>
      </p:sp>
    </p:spTree>
    <p:extLst>
      <p:ext uri="{BB962C8B-B14F-4D97-AF65-F5344CB8AC3E}">
        <p14:creationId xmlns:p14="http://schemas.microsoft.com/office/powerpoint/2010/main" val="395048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 dirty="0"/>
              <a:t>Equivalence Relation and Equivalence Class (</a:t>
            </a:r>
            <a:r>
              <a:rPr lang="zh-CN" altLang="en-US" sz="3200" dirty="0"/>
              <a:t>等价关系与等价类</a:t>
            </a:r>
            <a:r>
              <a:rPr lang="en-US" altLang="zh-CN" sz="3200" dirty="0"/>
              <a:t>)</a:t>
            </a:r>
            <a:endParaRPr lang="zh-CN" altLang="en-US" sz="3200" dirty="0"/>
          </a:p>
          <a:p>
            <a:r>
              <a:rPr lang="en-US" altLang="zh-CN" sz="3200" dirty="0"/>
              <a:t>Disjoint Set (</a:t>
            </a:r>
            <a:r>
              <a:rPr lang="zh-CN" altLang="en-US" sz="3200" dirty="0"/>
              <a:t>不相交集</a:t>
            </a:r>
            <a:r>
              <a:rPr lang="en-US" altLang="zh-CN" sz="3200" dirty="0"/>
              <a:t>)</a:t>
            </a:r>
            <a:endParaRPr lang="zh-CN" altLang="en-US" sz="3200" dirty="0"/>
          </a:p>
          <a:p>
            <a:r>
              <a:rPr lang="en-US" altLang="zh-CN" sz="3200" dirty="0"/>
              <a:t>Implementation of Disjoint Set</a:t>
            </a:r>
          </a:p>
          <a:p>
            <a:r>
              <a:rPr lang="en-US" altLang="zh-CN" sz="3200" dirty="0"/>
              <a:t>Implementation of Disjoint Set Class</a:t>
            </a:r>
            <a:endParaRPr lang="zh-CN" altLang="en-US" sz="3200" dirty="0"/>
          </a:p>
          <a:p>
            <a:r>
              <a:rPr lang="en-US" altLang="zh-CN" sz="3200" b="1" dirty="0">
                <a:solidFill>
                  <a:schemeClr val="hlink"/>
                </a:solidFill>
              </a:rPr>
              <a:t>Application of Disjoint </a:t>
            </a:r>
            <a:r>
              <a:rPr lang="en-US" altLang="zh-CN" sz="3200" b="1" dirty="0" smtClean="0">
                <a:solidFill>
                  <a:schemeClr val="hlink"/>
                </a:solidFill>
              </a:rPr>
              <a:t>Set</a:t>
            </a:r>
          </a:p>
          <a:p>
            <a:pPr lvl="1"/>
            <a:r>
              <a:rPr lang="en-US" altLang="zh-CN" sz="2400" b="1" dirty="0">
                <a:solidFill>
                  <a:schemeClr val="hlink"/>
                </a:solidFill>
              </a:rPr>
              <a:t>Maze problem (</a:t>
            </a:r>
            <a:r>
              <a:rPr lang="zh-CN" altLang="en-US" sz="2400" b="1" dirty="0">
                <a:solidFill>
                  <a:schemeClr val="hlink"/>
                </a:solidFill>
              </a:rPr>
              <a:t>迷宫问题</a:t>
            </a:r>
            <a:r>
              <a:rPr lang="en-US" altLang="zh-CN" sz="2400" b="1" dirty="0">
                <a:solidFill>
                  <a:schemeClr val="hlink"/>
                </a:solidFill>
              </a:rPr>
              <a:t>)</a:t>
            </a:r>
            <a:r>
              <a:rPr lang="zh-CN" altLang="en-US" sz="2400" b="1" dirty="0"/>
              <a:t> </a:t>
            </a:r>
          </a:p>
          <a:p>
            <a:pPr lvl="1"/>
            <a:r>
              <a:rPr lang="en-US" altLang="zh-CN" sz="2400" b="1" dirty="0" smtClean="0">
                <a:solidFill>
                  <a:srgbClr val="FF0000"/>
                </a:solidFill>
              </a:rPr>
              <a:t>Last Common Ancestor </a:t>
            </a:r>
            <a:r>
              <a:rPr lang="en-US" altLang="zh-CN" sz="2400" b="1" dirty="0">
                <a:solidFill>
                  <a:srgbClr val="FF0000"/>
                </a:solidFill>
              </a:rPr>
              <a:t>(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最近</a:t>
            </a:r>
            <a:r>
              <a:rPr lang="zh-CN" altLang="en-US" sz="2400" b="1" dirty="0">
                <a:solidFill>
                  <a:srgbClr val="FF0000"/>
                </a:solidFill>
              </a:rPr>
              <a:t>共同祖先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问题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)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6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8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Maze Problem</a:t>
            </a:r>
            <a:endParaRPr lang="zh-CN" altLang="en-US" dirty="0"/>
          </a:p>
        </p:txBody>
      </p:sp>
      <p:sp>
        <p:nvSpPr>
          <p:cNvPr id="4853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829128"/>
              </p:ext>
            </p:extLst>
          </p:nvPr>
        </p:nvGraphicFramePr>
        <p:xfrm>
          <a:off x="2483768" y="2060848"/>
          <a:ext cx="3888430" cy="36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86"/>
                <a:gridCol w="777686"/>
                <a:gridCol w="777686"/>
                <a:gridCol w="777686"/>
                <a:gridCol w="777686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CN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CN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CN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CN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CN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zh-CN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zh-CN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zh-CN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zh-CN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zh-CN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zh-CN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zh-CN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zh-CN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zh-CN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zh-CN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zh-CN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zh-CN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zh-CN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zh-CN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右箭头 2"/>
          <p:cNvSpPr/>
          <p:nvPr/>
        </p:nvSpPr>
        <p:spPr bwMode="auto">
          <a:xfrm>
            <a:off x="1691680" y="2276872"/>
            <a:ext cx="504056" cy="216024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仿宋_GB2312" pitchFamily="49" charset="-122"/>
            </a:endParaRPr>
          </a:p>
        </p:txBody>
      </p:sp>
      <p:sp>
        <p:nvSpPr>
          <p:cNvPr id="7" name="右箭头 6"/>
          <p:cNvSpPr/>
          <p:nvPr/>
        </p:nvSpPr>
        <p:spPr bwMode="auto">
          <a:xfrm>
            <a:off x="6588224" y="5157192"/>
            <a:ext cx="504056" cy="216024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仿宋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398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ffectLst/>
              </a:rPr>
              <a:t>Problem Modeling</a:t>
            </a:r>
            <a:endParaRPr lang="zh-CN" altLang="en-US" dirty="0">
              <a:effectLst/>
            </a:endParaRP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3200" dirty="0" smtClean="0">
                <a:effectLst/>
              </a:rPr>
              <a:t>Connectivity </a:t>
            </a:r>
            <a:r>
              <a:rPr lang="en-US" altLang="zh-CN" sz="3200" dirty="0" smtClean="0">
                <a:effectLst/>
                <a:sym typeface="Symbol"/>
              </a:rPr>
              <a:t> equivalence relationship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3200" dirty="0" smtClean="0">
                <a:sym typeface="Symbol"/>
              </a:rPr>
              <a:t>Maze construction  Union of equivalent classes </a:t>
            </a:r>
            <a:endParaRPr lang="en-US" altLang="zh-CN" sz="3200" dirty="0" smtClean="0">
              <a:effectLst/>
              <a:sym typeface="Symbol"/>
            </a:endParaRPr>
          </a:p>
        </p:txBody>
      </p:sp>
      <p:graphicFrame>
        <p:nvGraphicFramePr>
          <p:cNvPr id="4" name="表格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57589672"/>
              </p:ext>
            </p:extLst>
          </p:nvPr>
        </p:nvGraphicFramePr>
        <p:xfrm>
          <a:off x="1043608" y="2348880"/>
          <a:ext cx="2880320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576064"/>
                <a:gridCol w="576064"/>
                <a:gridCol w="576064"/>
                <a:gridCol w="576064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3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5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6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7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8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9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10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11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12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13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14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15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16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17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18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19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20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21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22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23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24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04838359"/>
              </p:ext>
            </p:extLst>
          </p:nvPr>
        </p:nvGraphicFramePr>
        <p:xfrm>
          <a:off x="5148066" y="2348880"/>
          <a:ext cx="2880320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576064"/>
                <a:gridCol w="576064"/>
                <a:gridCol w="576064"/>
                <a:gridCol w="576064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CN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3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CN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zh-CN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zh-CN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zh-CN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CN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zh-CN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zh-CN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zh-CN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zh-CN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zh-CN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zh-CN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zh-CN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zh-CN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zh-CN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</a:rPr>
                        <a:t>19</a:t>
                      </a:r>
                      <a:endParaRPr lang="zh-CN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zh-CN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zh-CN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</a:rPr>
                        <a:t>23</a:t>
                      </a:r>
                      <a:endParaRPr lang="zh-CN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zh-CN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428495" y="5229200"/>
            <a:ext cx="210987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0" dirty="0" smtClean="0">
                <a:solidFill>
                  <a:srgbClr val="0033CC"/>
                </a:solidFill>
                <a:latin typeface="+mj-lt"/>
                <a:sym typeface="Symbol"/>
              </a:rPr>
              <a:t>{  </a:t>
            </a:r>
            <a:r>
              <a:rPr lang="en-US" altLang="zh-CN" i="0" u="sng" dirty="0" smtClean="0">
                <a:solidFill>
                  <a:srgbClr val="0033CC"/>
                </a:solidFill>
                <a:latin typeface="+mj-lt"/>
                <a:sym typeface="Symbol"/>
              </a:rPr>
              <a:t>0</a:t>
            </a:r>
            <a:r>
              <a:rPr lang="en-US" altLang="zh-CN" i="0" dirty="0" smtClean="0">
                <a:solidFill>
                  <a:srgbClr val="0033CC"/>
                </a:solidFill>
                <a:latin typeface="+mj-lt"/>
                <a:sym typeface="Symbol"/>
              </a:rPr>
              <a:t>;   </a:t>
            </a:r>
            <a:r>
              <a:rPr lang="en-US" altLang="zh-CN" i="0" u="sng" dirty="0" smtClean="0">
                <a:solidFill>
                  <a:srgbClr val="0033CC"/>
                </a:solidFill>
                <a:latin typeface="+mj-lt"/>
                <a:sym typeface="Symbol"/>
              </a:rPr>
              <a:t>1</a:t>
            </a:r>
            <a:r>
              <a:rPr lang="en-US" altLang="zh-CN" i="0" dirty="0" smtClean="0">
                <a:solidFill>
                  <a:srgbClr val="0033CC"/>
                </a:solidFill>
                <a:latin typeface="+mj-lt"/>
                <a:sym typeface="Symbol"/>
              </a:rPr>
              <a:t>;   </a:t>
            </a:r>
            <a:r>
              <a:rPr lang="en-US" altLang="zh-CN" i="0" u="sng" dirty="0" smtClean="0">
                <a:solidFill>
                  <a:srgbClr val="0033CC"/>
                </a:solidFill>
                <a:latin typeface="+mj-lt"/>
                <a:sym typeface="Symbol"/>
              </a:rPr>
              <a:t>2</a:t>
            </a:r>
            <a:r>
              <a:rPr lang="en-US" altLang="zh-CN" i="0" dirty="0" smtClean="0">
                <a:solidFill>
                  <a:srgbClr val="0033CC"/>
                </a:solidFill>
                <a:latin typeface="+mj-lt"/>
                <a:sym typeface="Symbol"/>
              </a:rPr>
              <a:t>;   </a:t>
            </a:r>
            <a:r>
              <a:rPr lang="en-US" altLang="zh-CN" i="0" u="sng" dirty="0" smtClean="0">
                <a:solidFill>
                  <a:srgbClr val="0033CC"/>
                </a:solidFill>
                <a:latin typeface="+mj-lt"/>
                <a:sym typeface="Symbol"/>
              </a:rPr>
              <a:t>3</a:t>
            </a:r>
            <a:r>
              <a:rPr lang="en-US" altLang="zh-CN" i="0" dirty="0" smtClean="0">
                <a:solidFill>
                  <a:srgbClr val="0033CC"/>
                </a:solidFill>
                <a:latin typeface="+mj-lt"/>
                <a:sym typeface="Symbol"/>
              </a:rPr>
              <a:t>;   </a:t>
            </a:r>
            <a:r>
              <a:rPr lang="en-US" altLang="zh-CN" i="0" u="sng" dirty="0" smtClean="0">
                <a:solidFill>
                  <a:srgbClr val="0033CC"/>
                </a:solidFill>
                <a:latin typeface="+mj-lt"/>
                <a:sym typeface="Symbol"/>
              </a:rPr>
              <a:t>4</a:t>
            </a:r>
            <a:r>
              <a:rPr lang="en-US" altLang="zh-CN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</a:p>
          <a:p>
            <a:r>
              <a:rPr lang="en-US" altLang="zh-CN" dirty="0">
                <a:solidFill>
                  <a:srgbClr val="0033CC"/>
                </a:solidFill>
                <a:latin typeface="+mj-lt"/>
                <a:sym typeface="Symbol"/>
              </a:rPr>
              <a:t> </a:t>
            </a:r>
            <a:r>
              <a:rPr lang="en-US" altLang="zh-CN" dirty="0" smtClean="0">
                <a:solidFill>
                  <a:srgbClr val="0033CC"/>
                </a:solidFill>
                <a:latin typeface="+mj-lt"/>
                <a:sym typeface="Symbol"/>
              </a:rPr>
              <a:t>   </a:t>
            </a:r>
            <a:r>
              <a:rPr lang="en-US" altLang="zh-CN" i="0" u="sng" dirty="0" smtClean="0">
                <a:solidFill>
                  <a:srgbClr val="0033CC"/>
                </a:solidFill>
                <a:latin typeface="+mj-lt"/>
                <a:sym typeface="Symbol"/>
              </a:rPr>
              <a:t>5</a:t>
            </a:r>
            <a:r>
              <a:rPr lang="en-US" altLang="zh-CN" i="0" dirty="0" smtClean="0">
                <a:solidFill>
                  <a:srgbClr val="0033CC"/>
                </a:solidFill>
                <a:latin typeface="+mj-lt"/>
                <a:sym typeface="Symbol"/>
              </a:rPr>
              <a:t>;   </a:t>
            </a:r>
            <a:r>
              <a:rPr lang="en-US" altLang="zh-CN" i="0" u="sng" dirty="0" smtClean="0">
                <a:solidFill>
                  <a:srgbClr val="0033CC"/>
                </a:solidFill>
                <a:latin typeface="+mj-lt"/>
                <a:sym typeface="Symbol"/>
              </a:rPr>
              <a:t>6</a:t>
            </a:r>
            <a:r>
              <a:rPr lang="en-US" altLang="zh-CN" i="0" dirty="0" smtClean="0">
                <a:solidFill>
                  <a:srgbClr val="0033CC"/>
                </a:solidFill>
                <a:latin typeface="+mj-lt"/>
                <a:sym typeface="Symbol"/>
              </a:rPr>
              <a:t>;   </a:t>
            </a:r>
            <a:r>
              <a:rPr lang="en-US" altLang="zh-CN" i="0" u="sng" dirty="0" smtClean="0">
                <a:solidFill>
                  <a:srgbClr val="0033CC"/>
                </a:solidFill>
                <a:latin typeface="+mj-lt"/>
                <a:sym typeface="Symbol"/>
              </a:rPr>
              <a:t>7</a:t>
            </a:r>
            <a:r>
              <a:rPr lang="en-US" altLang="zh-CN" i="0" dirty="0" smtClean="0">
                <a:solidFill>
                  <a:srgbClr val="0033CC"/>
                </a:solidFill>
                <a:latin typeface="+mj-lt"/>
                <a:sym typeface="Symbol"/>
              </a:rPr>
              <a:t>;   </a:t>
            </a:r>
            <a:r>
              <a:rPr lang="en-US" altLang="zh-CN" i="0" u="sng" dirty="0" smtClean="0">
                <a:solidFill>
                  <a:srgbClr val="0033CC"/>
                </a:solidFill>
                <a:latin typeface="+mj-lt"/>
                <a:sym typeface="Symbol"/>
              </a:rPr>
              <a:t>8</a:t>
            </a:r>
            <a:r>
              <a:rPr lang="en-US" altLang="zh-CN" i="0" dirty="0" smtClean="0">
                <a:solidFill>
                  <a:srgbClr val="0033CC"/>
                </a:solidFill>
                <a:latin typeface="+mj-lt"/>
                <a:sym typeface="Symbol"/>
              </a:rPr>
              <a:t>;   </a:t>
            </a:r>
            <a:r>
              <a:rPr lang="en-US" altLang="zh-CN" i="0" u="sng" dirty="0" smtClean="0">
                <a:solidFill>
                  <a:srgbClr val="0033CC"/>
                </a:solidFill>
                <a:latin typeface="+mj-lt"/>
                <a:sym typeface="Symbol"/>
              </a:rPr>
              <a:t>9</a:t>
            </a:r>
            <a:r>
              <a:rPr lang="en-US" altLang="zh-CN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</a:p>
          <a:p>
            <a:r>
              <a:rPr lang="en-US" altLang="zh-CN" dirty="0">
                <a:solidFill>
                  <a:srgbClr val="0033CC"/>
                </a:solidFill>
                <a:latin typeface="+mj-lt"/>
                <a:sym typeface="Symbol"/>
              </a:rPr>
              <a:t> </a:t>
            </a:r>
            <a:r>
              <a:rPr lang="en-US" altLang="zh-CN" dirty="0" smtClean="0">
                <a:solidFill>
                  <a:srgbClr val="0033CC"/>
                </a:solidFill>
                <a:latin typeface="+mj-lt"/>
                <a:sym typeface="Symbol"/>
              </a:rPr>
              <a:t> </a:t>
            </a:r>
            <a:r>
              <a:rPr lang="en-US" altLang="zh-CN" i="0" u="sng" dirty="0" smtClean="0">
                <a:solidFill>
                  <a:srgbClr val="0033CC"/>
                </a:solidFill>
                <a:latin typeface="+mj-lt"/>
                <a:sym typeface="Symbol"/>
              </a:rPr>
              <a:t>10</a:t>
            </a:r>
            <a:r>
              <a:rPr lang="en-US" altLang="zh-CN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i="0" u="sng" dirty="0" smtClean="0">
                <a:solidFill>
                  <a:srgbClr val="0033CC"/>
                </a:solidFill>
                <a:latin typeface="+mj-lt"/>
                <a:sym typeface="Symbol"/>
              </a:rPr>
              <a:t>11</a:t>
            </a:r>
            <a:r>
              <a:rPr lang="en-US" altLang="zh-CN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i="0" u="sng" dirty="0" smtClean="0">
                <a:solidFill>
                  <a:srgbClr val="0033CC"/>
                </a:solidFill>
                <a:latin typeface="+mj-lt"/>
                <a:sym typeface="Symbol"/>
              </a:rPr>
              <a:t>12</a:t>
            </a:r>
            <a:r>
              <a:rPr lang="en-US" altLang="zh-CN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i="0" u="sng" dirty="0" smtClean="0">
                <a:solidFill>
                  <a:srgbClr val="0033CC"/>
                </a:solidFill>
                <a:latin typeface="+mj-lt"/>
                <a:sym typeface="Symbol"/>
              </a:rPr>
              <a:t>13</a:t>
            </a:r>
            <a:r>
              <a:rPr lang="en-US" altLang="zh-CN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i="0" u="sng" dirty="0" smtClean="0">
                <a:solidFill>
                  <a:srgbClr val="0033CC"/>
                </a:solidFill>
                <a:latin typeface="+mj-lt"/>
                <a:sym typeface="Symbol"/>
              </a:rPr>
              <a:t>14</a:t>
            </a:r>
            <a:r>
              <a:rPr lang="en-US" altLang="zh-CN" i="0" dirty="0" smtClean="0">
                <a:solidFill>
                  <a:srgbClr val="0033CC"/>
                </a:solidFill>
                <a:latin typeface="+mj-lt"/>
                <a:sym typeface="Symbol"/>
              </a:rPr>
              <a:t>;</a:t>
            </a:r>
          </a:p>
          <a:p>
            <a:r>
              <a:rPr lang="en-US" altLang="zh-CN" dirty="0">
                <a:solidFill>
                  <a:srgbClr val="0033CC"/>
                </a:solidFill>
                <a:latin typeface="+mj-lt"/>
                <a:sym typeface="Symbol"/>
              </a:rPr>
              <a:t> </a:t>
            </a:r>
            <a:r>
              <a:rPr lang="en-US" altLang="zh-CN" i="0" dirty="0" smtClean="0">
                <a:solidFill>
                  <a:srgbClr val="0033CC"/>
                </a:solidFill>
                <a:latin typeface="+mj-lt"/>
                <a:sym typeface="Symbol"/>
              </a:rPr>
              <a:t> </a:t>
            </a:r>
            <a:r>
              <a:rPr lang="en-US" altLang="zh-CN" i="0" u="sng" dirty="0" smtClean="0">
                <a:solidFill>
                  <a:srgbClr val="0033CC"/>
                </a:solidFill>
                <a:latin typeface="+mj-lt"/>
                <a:sym typeface="Symbol"/>
              </a:rPr>
              <a:t>15</a:t>
            </a:r>
            <a:r>
              <a:rPr lang="en-US" altLang="zh-CN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i="0" u="sng" dirty="0" smtClean="0">
                <a:solidFill>
                  <a:srgbClr val="0033CC"/>
                </a:solidFill>
                <a:latin typeface="+mj-lt"/>
                <a:sym typeface="Symbol"/>
              </a:rPr>
              <a:t>16</a:t>
            </a:r>
            <a:r>
              <a:rPr lang="en-US" altLang="zh-CN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i="0" u="sng" dirty="0" smtClean="0">
                <a:solidFill>
                  <a:srgbClr val="0033CC"/>
                </a:solidFill>
                <a:latin typeface="+mj-lt"/>
                <a:sym typeface="Symbol"/>
              </a:rPr>
              <a:t>17</a:t>
            </a:r>
            <a:r>
              <a:rPr lang="en-US" altLang="zh-CN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i="0" u="sng" dirty="0" smtClean="0">
                <a:solidFill>
                  <a:srgbClr val="0033CC"/>
                </a:solidFill>
                <a:latin typeface="+mj-lt"/>
                <a:sym typeface="Symbol"/>
              </a:rPr>
              <a:t>18</a:t>
            </a:r>
            <a:r>
              <a:rPr lang="en-US" altLang="zh-CN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i="0" u="sng" dirty="0" smtClean="0">
                <a:solidFill>
                  <a:srgbClr val="0033CC"/>
                </a:solidFill>
                <a:latin typeface="+mj-lt"/>
                <a:sym typeface="Symbol"/>
              </a:rPr>
              <a:t>19</a:t>
            </a:r>
            <a:r>
              <a:rPr lang="en-US" altLang="zh-CN" i="0" dirty="0" smtClean="0">
                <a:solidFill>
                  <a:srgbClr val="0033CC"/>
                </a:solidFill>
                <a:latin typeface="+mj-lt"/>
                <a:sym typeface="Symbol"/>
              </a:rPr>
              <a:t>;</a:t>
            </a:r>
          </a:p>
          <a:p>
            <a:r>
              <a:rPr lang="en-US" altLang="zh-CN" i="0" dirty="0" smtClean="0">
                <a:solidFill>
                  <a:srgbClr val="0033CC"/>
                </a:solidFill>
                <a:latin typeface="+mj-lt"/>
                <a:sym typeface="Symbol"/>
              </a:rPr>
              <a:t>  </a:t>
            </a:r>
            <a:r>
              <a:rPr lang="en-US" altLang="zh-CN" i="0" u="sng" dirty="0" smtClean="0">
                <a:solidFill>
                  <a:srgbClr val="0033CC"/>
                </a:solidFill>
                <a:latin typeface="+mj-lt"/>
                <a:sym typeface="Symbol"/>
              </a:rPr>
              <a:t>20</a:t>
            </a:r>
            <a:r>
              <a:rPr lang="en-US" altLang="zh-CN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i="0" u="sng" dirty="0" smtClean="0">
                <a:solidFill>
                  <a:srgbClr val="0033CC"/>
                </a:solidFill>
                <a:latin typeface="+mj-lt"/>
                <a:sym typeface="Symbol"/>
              </a:rPr>
              <a:t>21</a:t>
            </a:r>
            <a:r>
              <a:rPr lang="en-US" altLang="zh-CN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i="0" u="sng" dirty="0" smtClean="0">
                <a:solidFill>
                  <a:srgbClr val="0033CC"/>
                </a:solidFill>
                <a:latin typeface="+mj-lt"/>
                <a:sym typeface="Symbol"/>
              </a:rPr>
              <a:t>22</a:t>
            </a:r>
            <a:r>
              <a:rPr lang="en-US" altLang="zh-CN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i="0" u="sng" dirty="0" smtClean="0">
                <a:solidFill>
                  <a:srgbClr val="0033CC"/>
                </a:solidFill>
                <a:latin typeface="+mj-lt"/>
                <a:sym typeface="Symbol"/>
              </a:rPr>
              <a:t>23</a:t>
            </a:r>
            <a:r>
              <a:rPr lang="en-US" altLang="zh-CN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i="0" u="sng" dirty="0" smtClean="0">
                <a:solidFill>
                  <a:srgbClr val="0033CC"/>
                </a:solidFill>
                <a:latin typeface="+mj-lt"/>
                <a:sym typeface="Symbol"/>
              </a:rPr>
              <a:t>24</a:t>
            </a:r>
            <a:r>
              <a:rPr lang="en-US" altLang="zh-CN" i="0" dirty="0" smtClean="0">
                <a:solidFill>
                  <a:srgbClr val="0033CC"/>
                </a:solidFill>
                <a:latin typeface="+mj-lt"/>
                <a:sym typeface="Symbol"/>
              </a:rPr>
              <a:t> }</a:t>
            </a:r>
            <a:endParaRPr lang="zh-CN" altLang="en-US" dirty="0">
              <a:solidFill>
                <a:srgbClr val="0033CC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94800" y="5229200"/>
            <a:ext cx="32496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0" dirty="0" smtClean="0">
                <a:latin typeface="+mj-lt"/>
                <a:sym typeface="Symbol"/>
              </a:rPr>
              <a:t>{</a:t>
            </a:r>
            <a:r>
              <a:rPr lang="en-US" altLang="zh-CN" i="0" u="sng" dirty="0" smtClean="0">
                <a:solidFill>
                  <a:srgbClr val="FF0000"/>
                </a:solidFill>
                <a:latin typeface="+mj-lt"/>
                <a:sym typeface="Symbol"/>
              </a:rPr>
              <a:t>0,1,4,5,6,7,8,9,10,11,12,13,14</a:t>
            </a:r>
          </a:p>
          <a:p>
            <a:r>
              <a:rPr lang="en-US" altLang="zh-CN" dirty="0">
                <a:solidFill>
                  <a:srgbClr val="FF0000"/>
                </a:solidFill>
                <a:latin typeface="+mj-lt"/>
                <a:sym typeface="Symbol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+mj-lt"/>
                <a:sym typeface="Symbol"/>
              </a:rPr>
              <a:t> </a:t>
            </a:r>
            <a:r>
              <a:rPr lang="en-US" altLang="zh-CN" i="0" u="sng" dirty="0" smtClean="0">
                <a:solidFill>
                  <a:srgbClr val="FF0000"/>
                </a:solidFill>
                <a:latin typeface="+mj-lt"/>
                <a:sym typeface="Symbol"/>
              </a:rPr>
              <a:t>15,16,17,18,19,20,21,22,23,24</a:t>
            </a:r>
            <a:r>
              <a:rPr lang="en-US" altLang="zh-CN" i="0" dirty="0" smtClean="0">
                <a:latin typeface="+mj-lt"/>
                <a:sym typeface="Symbol"/>
              </a:rPr>
              <a:t>; </a:t>
            </a:r>
          </a:p>
          <a:p>
            <a:r>
              <a:rPr lang="en-US" altLang="zh-CN" dirty="0">
                <a:latin typeface="+mj-lt"/>
                <a:sym typeface="Symbol"/>
              </a:rPr>
              <a:t> </a:t>
            </a:r>
            <a:r>
              <a:rPr lang="en-US" altLang="zh-CN" dirty="0" smtClean="0">
                <a:latin typeface="+mj-lt"/>
                <a:sym typeface="Symbol"/>
              </a:rPr>
              <a:t> </a:t>
            </a:r>
            <a:r>
              <a:rPr lang="en-US" altLang="zh-CN" i="0" u="sng" dirty="0" smtClean="0">
                <a:solidFill>
                  <a:srgbClr val="0033CC"/>
                </a:solidFill>
                <a:latin typeface="+mj-lt"/>
                <a:sym typeface="Symbol"/>
              </a:rPr>
              <a:t>2</a:t>
            </a:r>
            <a:r>
              <a:rPr lang="en-US" altLang="zh-CN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u="sng" dirty="0" smtClean="0">
                <a:solidFill>
                  <a:srgbClr val="0033CC"/>
                </a:solidFill>
                <a:latin typeface="+mj-lt"/>
                <a:sym typeface="Symbol"/>
              </a:rPr>
              <a:t>3</a:t>
            </a:r>
            <a:r>
              <a:rPr lang="en-US" altLang="zh-CN" i="0" dirty="0" smtClean="0">
                <a:latin typeface="+mj-lt"/>
                <a:sym typeface="Symbol"/>
              </a:rPr>
              <a:t>}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98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Maze Construction</a:t>
            </a:r>
            <a:endParaRPr lang="zh-CN" altLang="en-US" dirty="0">
              <a:effectLst/>
            </a:endParaRP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3200" dirty="0" smtClean="0">
                <a:effectLst/>
              </a:rPr>
              <a:t>Initial</a:t>
            </a:r>
            <a:r>
              <a:rPr lang="en-US" altLang="zh-CN" sz="3200" dirty="0" smtClean="0"/>
              <a:t>: construct a disjoint set, in which each equivalent class contains only one cell</a:t>
            </a:r>
            <a:endParaRPr lang="en-US" altLang="zh-CN" sz="3200" dirty="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en-US" altLang="zh-CN" sz="3200" dirty="0" smtClean="0">
                <a:effectLst/>
              </a:rPr>
              <a:t>Randomly select two </a:t>
            </a:r>
            <a:r>
              <a:rPr lang="en-US" altLang="zh-CN" sz="3200" dirty="0" smtClean="0">
                <a:solidFill>
                  <a:srgbClr val="FF0000"/>
                </a:solidFill>
                <a:effectLst/>
              </a:rPr>
              <a:t>adjacent</a:t>
            </a:r>
            <a:r>
              <a:rPr lang="en-US" altLang="zh-CN" sz="3200" dirty="0" smtClean="0">
                <a:effectLst/>
              </a:rPr>
              <a:t> cells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 smtClean="0"/>
              <a:t>Check </a:t>
            </a:r>
            <a:r>
              <a:rPr lang="en-US" altLang="zh-CN" sz="2400" dirty="0"/>
              <a:t>i</a:t>
            </a:r>
            <a:r>
              <a:rPr lang="en-US" altLang="zh-CN" sz="2400" dirty="0" smtClean="0"/>
              <a:t>f two cells are in the same class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 smtClean="0">
                <a:effectLst/>
              </a:rPr>
              <a:t>If not, break the wall between the cells (</a:t>
            </a:r>
            <a:r>
              <a:rPr lang="en-US" altLang="zh-CN" sz="2400" dirty="0" smtClean="0"/>
              <a:t>i.e., </a:t>
            </a:r>
            <a:r>
              <a:rPr lang="en-US" altLang="zh-CN" sz="2400" dirty="0" smtClean="0">
                <a:effectLst/>
              </a:rPr>
              <a:t>combine the relevant classes)</a:t>
            </a:r>
          </a:p>
          <a:p>
            <a:pPr>
              <a:lnSpc>
                <a:spcPct val="90000"/>
              </a:lnSpc>
            </a:pPr>
            <a:r>
              <a:rPr lang="en-US" altLang="zh-CN" sz="3200" dirty="0" smtClean="0">
                <a:effectLst/>
              </a:rPr>
              <a:t>Repeat the process, until the </a:t>
            </a:r>
            <a:r>
              <a:rPr lang="en-US" altLang="zh-CN" sz="3200" dirty="0"/>
              <a:t>i</a:t>
            </a:r>
            <a:r>
              <a:rPr lang="en-US" altLang="zh-CN" sz="3200" dirty="0" smtClean="0">
                <a:effectLst/>
              </a:rPr>
              <a:t>ngress cell and the egress cell are in the same class</a:t>
            </a:r>
            <a:endParaRPr lang="zh-CN" alt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36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</a:t>
            </a:r>
            <a:endParaRPr lang="zh-CN" altLang="zh-CN" dirty="0"/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 dirty="0" smtClean="0"/>
              <a:t>If 8 and 13 are selected, we do nothing since 8 and 13 are already in the same class</a:t>
            </a:r>
            <a:endParaRPr lang="zh-CN" altLang="zh-CN" sz="3200" dirty="0"/>
          </a:p>
        </p:txBody>
      </p:sp>
      <p:graphicFrame>
        <p:nvGraphicFramePr>
          <p:cNvPr id="5" name="表格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99171516"/>
              </p:ext>
            </p:extLst>
          </p:nvPr>
        </p:nvGraphicFramePr>
        <p:xfrm>
          <a:off x="5220072" y="2780928"/>
          <a:ext cx="2880320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576064"/>
                <a:gridCol w="576064"/>
                <a:gridCol w="576064"/>
                <a:gridCol w="576064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CN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3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zh-CN" altLang="en-US" sz="24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5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zh-CN" altLang="en-US" sz="24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B050"/>
                          </a:solidFill>
                        </a:rPr>
                        <a:t>7</a:t>
                      </a:r>
                      <a:endParaRPr lang="zh-CN" altLang="en-US" sz="24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  <a:endParaRPr lang="zh-CN" altLang="en-US" sz="24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B050"/>
                          </a:solidFill>
                        </a:rPr>
                        <a:t>9</a:t>
                      </a:r>
                      <a:endParaRPr lang="zh-CN" altLang="en-US" sz="24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C000"/>
                          </a:solidFill>
                        </a:rPr>
                        <a:t>10</a:t>
                      </a:r>
                      <a:endParaRPr lang="zh-CN" altLang="en-US" sz="2400" b="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C000"/>
                          </a:solidFill>
                        </a:rPr>
                        <a:t>11</a:t>
                      </a:r>
                      <a:endParaRPr lang="zh-CN" altLang="en-US" sz="2400" b="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12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B050"/>
                          </a:solidFill>
                        </a:rPr>
                        <a:t>13</a:t>
                      </a:r>
                      <a:endParaRPr lang="zh-CN" altLang="en-US" sz="24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B050"/>
                          </a:solidFill>
                        </a:rPr>
                        <a:t>14</a:t>
                      </a:r>
                      <a:endParaRPr lang="zh-CN" altLang="en-US" sz="24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C000"/>
                          </a:solidFill>
                        </a:rPr>
                        <a:t>15</a:t>
                      </a:r>
                      <a:endParaRPr lang="zh-CN" altLang="en-US" sz="2400" b="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C00000"/>
                          </a:solidFill>
                        </a:rPr>
                        <a:t>16</a:t>
                      </a:r>
                      <a:endParaRPr lang="zh-CN" altLang="en-US" sz="24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C00000"/>
                          </a:solidFill>
                        </a:rPr>
                        <a:t>17</a:t>
                      </a:r>
                      <a:endParaRPr lang="zh-CN" altLang="en-US" sz="24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C00000"/>
                          </a:solidFill>
                        </a:rPr>
                        <a:t>18</a:t>
                      </a:r>
                      <a:endParaRPr lang="zh-CN" altLang="en-US" sz="24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19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20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21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C00000"/>
                          </a:solidFill>
                        </a:rPr>
                        <a:t>22</a:t>
                      </a:r>
                      <a:endParaRPr lang="zh-CN" altLang="en-US" sz="24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23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24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12831910"/>
              </p:ext>
            </p:extLst>
          </p:nvPr>
        </p:nvGraphicFramePr>
        <p:xfrm>
          <a:off x="971600" y="2780928"/>
          <a:ext cx="2880320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576064"/>
                <a:gridCol w="576064"/>
                <a:gridCol w="576064"/>
                <a:gridCol w="576064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CN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3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zh-CN" altLang="en-US" sz="24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5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zh-CN" altLang="en-US" sz="24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B050"/>
                          </a:solidFill>
                        </a:rPr>
                        <a:t>7</a:t>
                      </a:r>
                      <a:endParaRPr lang="zh-CN" altLang="en-US" sz="24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  <a:endParaRPr lang="zh-CN" altLang="en-US" sz="24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B050"/>
                          </a:solidFill>
                        </a:rPr>
                        <a:t>9</a:t>
                      </a:r>
                      <a:endParaRPr lang="zh-CN" altLang="en-US" sz="24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C000"/>
                          </a:solidFill>
                        </a:rPr>
                        <a:t>10</a:t>
                      </a:r>
                      <a:endParaRPr lang="zh-CN" altLang="en-US" sz="2400" b="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C000"/>
                          </a:solidFill>
                        </a:rPr>
                        <a:t>11</a:t>
                      </a:r>
                      <a:endParaRPr lang="zh-CN" altLang="en-US" sz="2400" b="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12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B050"/>
                          </a:solidFill>
                        </a:rPr>
                        <a:t>13</a:t>
                      </a:r>
                      <a:endParaRPr lang="zh-CN" altLang="en-US" sz="24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B050"/>
                          </a:solidFill>
                        </a:rPr>
                        <a:t>14</a:t>
                      </a:r>
                      <a:endParaRPr lang="zh-CN" altLang="en-US" sz="24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C000"/>
                          </a:solidFill>
                        </a:rPr>
                        <a:t>15</a:t>
                      </a:r>
                      <a:endParaRPr lang="zh-CN" altLang="en-US" sz="2400" b="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C00000"/>
                          </a:solidFill>
                        </a:rPr>
                        <a:t>16</a:t>
                      </a:r>
                      <a:endParaRPr lang="zh-CN" altLang="en-US" sz="24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C00000"/>
                          </a:solidFill>
                        </a:rPr>
                        <a:t>17</a:t>
                      </a:r>
                      <a:endParaRPr lang="zh-CN" altLang="en-US" sz="24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C00000"/>
                          </a:solidFill>
                        </a:rPr>
                        <a:t>18</a:t>
                      </a:r>
                      <a:endParaRPr lang="zh-CN" altLang="en-US" sz="24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19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20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21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C00000"/>
                          </a:solidFill>
                        </a:rPr>
                        <a:t>22</a:t>
                      </a:r>
                      <a:endParaRPr lang="zh-CN" altLang="en-US" sz="24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23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24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41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</a:t>
            </a:r>
            <a:endParaRPr lang="zh-CN" altLang="zh-CN" dirty="0"/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 dirty="0" smtClean="0"/>
              <a:t>If 13 and 18 are selected, break the wall in between since they are not in the same class</a:t>
            </a:r>
            <a:endParaRPr lang="zh-CN" altLang="zh-CN" sz="3200" dirty="0"/>
          </a:p>
        </p:txBody>
      </p:sp>
      <p:graphicFrame>
        <p:nvGraphicFramePr>
          <p:cNvPr id="5" name="表格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74969646"/>
              </p:ext>
            </p:extLst>
          </p:nvPr>
        </p:nvGraphicFramePr>
        <p:xfrm>
          <a:off x="5220072" y="2780928"/>
          <a:ext cx="2880320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576064"/>
                <a:gridCol w="576064"/>
                <a:gridCol w="576064"/>
                <a:gridCol w="576064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CN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3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zh-CN" altLang="en-US" sz="24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5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zh-CN" altLang="en-US" sz="24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B050"/>
                          </a:solidFill>
                        </a:rPr>
                        <a:t>7</a:t>
                      </a:r>
                      <a:endParaRPr lang="zh-CN" altLang="en-US" sz="24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  <a:endParaRPr lang="zh-CN" altLang="en-US" sz="24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B050"/>
                          </a:solidFill>
                        </a:rPr>
                        <a:t>9</a:t>
                      </a:r>
                      <a:endParaRPr lang="zh-CN" altLang="en-US" sz="24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C000"/>
                          </a:solidFill>
                        </a:rPr>
                        <a:t>10</a:t>
                      </a:r>
                      <a:endParaRPr lang="zh-CN" altLang="en-US" sz="2400" b="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C000"/>
                          </a:solidFill>
                        </a:rPr>
                        <a:t>11</a:t>
                      </a:r>
                      <a:endParaRPr lang="zh-CN" altLang="en-US" sz="2400" b="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12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B050"/>
                          </a:solidFill>
                        </a:rPr>
                        <a:t>13</a:t>
                      </a:r>
                      <a:endParaRPr lang="zh-CN" altLang="en-US" sz="24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B050"/>
                          </a:solidFill>
                        </a:rPr>
                        <a:t>14</a:t>
                      </a:r>
                      <a:endParaRPr lang="zh-CN" altLang="en-US" sz="24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C000"/>
                          </a:solidFill>
                        </a:rPr>
                        <a:t>15</a:t>
                      </a:r>
                      <a:endParaRPr lang="zh-CN" altLang="en-US" sz="2400" b="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B050"/>
                          </a:solidFill>
                        </a:rPr>
                        <a:t>16</a:t>
                      </a:r>
                      <a:endParaRPr lang="zh-CN" altLang="en-US" sz="24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B050"/>
                          </a:solidFill>
                        </a:rPr>
                        <a:t>17</a:t>
                      </a:r>
                      <a:endParaRPr lang="zh-CN" altLang="en-US" sz="24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B050"/>
                          </a:solidFill>
                        </a:rPr>
                        <a:t>18</a:t>
                      </a:r>
                      <a:endParaRPr lang="zh-CN" altLang="en-US" sz="24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19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20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21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B050"/>
                          </a:solidFill>
                        </a:rPr>
                        <a:t>22</a:t>
                      </a:r>
                      <a:endParaRPr lang="zh-CN" altLang="en-US" sz="24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23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24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94729898"/>
              </p:ext>
            </p:extLst>
          </p:nvPr>
        </p:nvGraphicFramePr>
        <p:xfrm>
          <a:off x="971600" y="2780928"/>
          <a:ext cx="2880320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576064"/>
                <a:gridCol w="576064"/>
                <a:gridCol w="576064"/>
                <a:gridCol w="576064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CN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CN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3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zh-CN" altLang="en-US" sz="24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5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zh-CN" altLang="en-US" sz="24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B050"/>
                          </a:solidFill>
                        </a:rPr>
                        <a:t>7</a:t>
                      </a:r>
                      <a:endParaRPr lang="zh-CN" altLang="en-US" sz="24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  <a:endParaRPr lang="zh-CN" altLang="en-US" sz="24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B050"/>
                          </a:solidFill>
                        </a:rPr>
                        <a:t>9</a:t>
                      </a:r>
                      <a:endParaRPr lang="zh-CN" altLang="en-US" sz="24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C000"/>
                          </a:solidFill>
                        </a:rPr>
                        <a:t>10</a:t>
                      </a:r>
                      <a:endParaRPr lang="zh-CN" altLang="en-US" sz="2400" b="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C000"/>
                          </a:solidFill>
                        </a:rPr>
                        <a:t>11</a:t>
                      </a:r>
                      <a:endParaRPr lang="zh-CN" altLang="en-US" sz="2400" b="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12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B050"/>
                          </a:solidFill>
                        </a:rPr>
                        <a:t>13</a:t>
                      </a:r>
                      <a:endParaRPr lang="zh-CN" altLang="en-US" sz="24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B050"/>
                          </a:solidFill>
                        </a:rPr>
                        <a:t>14</a:t>
                      </a:r>
                      <a:endParaRPr lang="zh-CN" altLang="en-US" sz="24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C000"/>
                          </a:solidFill>
                        </a:rPr>
                        <a:t>15</a:t>
                      </a:r>
                      <a:endParaRPr lang="zh-CN" altLang="en-US" sz="2400" b="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C00000"/>
                          </a:solidFill>
                        </a:rPr>
                        <a:t>16</a:t>
                      </a:r>
                      <a:endParaRPr lang="zh-CN" altLang="en-US" sz="24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C00000"/>
                          </a:solidFill>
                        </a:rPr>
                        <a:t>17</a:t>
                      </a:r>
                      <a:endParaRPr lang="zh-CN" altLang="en-US" sz="24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C00000"/>
                          </a:solidFill>
                        </a:rPr>
                        <a:t>18</a:t>
                      </a:r>
                      <a:endParaRPr lang="zh-CN" altLang="en-US" sz="24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19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20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21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C00000"/>
                          </a:solidFill>
                        </a:rPr>
                        <a:t>22</a:t>
                      </a:r>
                      <a:endParaRPr lang="zh-CN" altLang="en-US" sz="24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23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0033CC"/>
                          </a:solidFill>
                        </a:rPr>
                        <a:t>24</a:t>
                      </a:r>
                      <a:endParaRPr lang="zh-CN" altLang="en-US" sz="2400" b="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90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Maze Generation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altLang="zh-CN" dirty="0"/>
              <a:t>void </a:t>
            </a:r>
            <a:r>
              <a:rPr lang="en-US" altLang="zh-CN" dirty="0" err="1"/>
              <a:t>createPuzzle</a:t>
            </a:r>
            <a:r>
              <a:rPr lang="en-US" altLang="zh-CN" dirty="0"/>
              <a:t>(</a:t>
            </a:r>
            <a:r>
              <a:rPr lang="en-US" altLang="zh-CN" dirty="0" err="1"/>
              <a:t>int</a:t>
            </a:r>
            <a:r>
              <a:rPr lang="en-US" altLang="zh-CN" dirty="0"/>
              <a:t> size) </a:t>
            </a:r>
            <a:r>
              <a:rPr lang="en-US" altLang="zh-CN" dirty="0">
                <a:solidFill>
                  <a:srgbClr val="00B050"/>
                </a:solidFill>
              </a:rPr>
              <a:t>//size</a:t>
            </a:r>
            <a:r>
              <a:rPr lang="zh-CN" altLang="en-US" dirty="0">
                <a:solidFill>
                  <a:srgbClr val="00B050"/>
                </a:solidFill>
              </a:rPr>
              <a:t>为迷宫的规模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 dirty="0"/>
              <a:t>{ </a:t>
            </a:r>
            <a:r>
              <a:rPr lang="en-US" altLang="zh-CN" dirty="0" err="1"/>
              <a:t>int</a:t>
            </a:r>
            <a:r>
              <a:rPr lang="en-US" altLang="zh-CN" dirty="0"/>
              <a:t> num1, num2;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 dirty="0"/>
              <a:t>   </a:t>
            </a:r>
            <a:r>
              <a:rPr lang="en-US" altLang="zh-CN" dirty="0" err="1"/>
              <a:t>DisjointSet</a:t>
            </a:r>
            <a:r>
              <a:rPr lang="en-US" altLang="zh-CN" dirty="0"/>
              <a:t> ds(size*size</a:t>
            </a:r>
            <a:r>
              <a:rPr lang="en-US" altLang="zh-CN" dirty="0" smtClean="0"/>
              <a:t>); </a:t>
            </a:r>
            <a:r>
              <a:rPr lang="en-US" altLang="zh-CN" dirty="0" smtClean="0">
                <a:solidFill>
                  <a:srgbClr val="00B050"/>
                </a:solidFill>
              </a:rPr>
              <a:t>//</a:t>
            </a:r>
            <a:r>
              <a:rPr lang="zh-CN" altLang="en-US" dirty="0" smtClean="0">
                <a:solidFill>
                  <a:srgbClr val="00B050"/>
                </a:solidFill>
              </a:rPr>
              <a:t>生成</a:t>
            </a:r>
            <a:r>
              <a:rPr lang="en-US" altLang="zh-CN" dirty="0" smtClean="0">
                <a:solidFill>
                  <a:srgbClr val="00B050"/>
                </a:solidFill>
              </a:rPr>
              <a:t>size*size</a:t>
            </a:r>
            <a:r>
              <a:rPr lang="zh-CN" altLang="en-US" dirty="0" smtClean="0">
                <a:solidFill>
                  <a:srgbClr val="00B050"/>
                </a:solidFill>
              </a:rPr>
              <a:t>的迷宫数组</a:t>
            </a:r>
            <a:endParaRPr lang="en-US" altLang="zh-CN" dirty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dirty="0"/>
              <a:t>   </a:t>
            </a:r>
            <a:r>
              <a:rPr lang="en-US" altLang="zh-CN" dirty="0" err="1"/>
              <a:t>srand</a:t>
            </a:r>
            <a:r>
              <a:rPr lang="en-US" altLang="zh-CN" dirty="0"/>
              <a:t>(time(0));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 dirty="0"/>
              <a:t>   while (</a:t>
            </a:r>
            <a:r>
              <a:rPr lang="en-US" altLang="zh-CN" dirty="0" err="1" smtClean="0"/>
              <a:t>ds.find</a:t>
            </a:r>
            <a:r>
              <a:rPr lang="en-US" altLang="zh-CN" dirty="0" smtClean="0"/>
              <a:t>(0</a:t>
            </a:r>
            <a:r>
              <a:rPr lang="en-US" altLang="zh-CN" dirty="0"/>
              <a:t>) != </a:t>
            </a:r>
            <a:r>
              <a:rPr lang="en-US" altLang="zh-CN" dirty="0" err="1" smtClean="0"/>
              <a:t>ds.find</a:t>
            </a:r>
            <a:r>
              <a:rPr lang="en-US" altLang="zh-CN" dirty="0" smtClean="0"/>
              <a:t>(size*size-1</a:t>
            </a:r>
            <a:r>
              <a:rPr lang="en-US" altLang="zh-CN" dirty="0"/>
              <a:t>)) </a:t>
            </a:r>
            <a:r>
              <a:rPr lang="en-US" altLang="zh-CN" dirty="0" smtClean="0"/>
              <a:t>{ </a:t>
            </a:r>
            <a:r>
              <a:rPr lang="en-US" altLang="zh-CN" dirty="0" smtClean="0">
                <a:solidFill>
                  <a:srgbClr val="00B050"/>
                </a:solidFill>
              </a:rPr>
              <a:t>//</a:t>
            </a:r>
            <a:r>
              <a:rPr lang="zh-CN" altLang="en-US" dirty="0" smtClean="0">
                <a:solidFill>
                  <a:srgbClr val="00B050"/>
                </a:solidFill>
              </a:rPr>
              <a:t>若头尾元素未连通</a:t>
            </a:r>
            <a:endParaRPr lang="en-US" altLang="zh-CN" dirty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dirty="0"/>
              <a:t>   </a:t>
            </a:r>
            <a:r>
              <a:rPr lang="en-US" altLang="zh-CN" dirty="0" smtClean="0"/>
              <a:t>  while </a:t>
            </a:r>
            <a:r>
              <a:rPr lang="en-US" altLang="zh-CN" dirty="0"/>
              <a:t>(true) { </a:t>
            </a:r>
            <a:r>
              <a:rPr lang="en-US" altLang="zh-CN" dirty="0" smtClean="0">
                <a:solidFill>
                  <a:srgbClr val="00B050"/>
                </a:solidFill>
              </a:rPr>
              <a:t>//</a:t>
            </a:r>
            <a:r>
              <a:rPr lang="zh-CN" altLang="en-US" dirty="0" smtClean="0">
                <a:solidFill>
                  <a:srgbClr val="00B050"/>
                </a:solidFill>
              </a:rPr>
              <a:t>只要没有选择到合适的两个单元，就循环</a:t>
            </a:r>
            <a:endParaRPr lang="en-US" altLang="zh-CN" dirty="0" smtClean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dirty="0">
                <a:solidFill>
                  <a:srgbClr val="00B050"/>
                </a:solidFill>
              </a:rPr>
              <a:t> </a:t>
            </a:r>
            <a:r>
              <a:rPr lang="en-US" altLang="zh-CN" dirty="0" smtClean="0">
                <a:solidFill>
                  <a:srgbClr val="00B050"/>
                </a:solidFill>
              </a:rPr>
              <a:t>      //</a:t>
            </a:r>
            <a:r>
              <a:rPr lang="zh-CN" altLang="en-US" dirty="0">
                <a:solidFill>
                  <a:srgbClr val="00B050"/>
                </a:solidFill>
              </a:rPr>
              <a:t>选择两个相邻的不连通</a:t>
            </a:r>
            <a:r>
              <a:rPr lang="zh-CN" altLang="en-US" dirty="0" smtClean="0">
                <a:solidFill>
                  <a:srgbClr val="00B050"/>
                </a:solidFill>
              </a:rPr>
              <a:t>单元，并检查与四周连通性</a:t>
            </a:r>
            <a:endParaRPr lang="zh-CN" altLang="en-US" dirty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dirty="0" smtClean="0"/>
              <a:t>       </a:t>
            </a:r>
            <a:r>
              <a:rPr lang="en-US" altLang="zh-CN" dirty="0" smtClean="0"/>
              <a:t>num1 </a:t>
            </a:r>
            <a:r>
              <a:rPr lang="en-US" altLang="zh-CN" dirty="0"/>
              <a:t>= rand() * size * size / (RAND_MAX + 1);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 dirty="0" smtClean="0"/>
              <a:t>       num2 </a:t>
            </a:r>
            <a:r>
              <a:rPr lang="en-US" altLang="zh-CN" dirty="0"/>
              <a:t>= num1-size; </a:t>
            </a:r>
            <a:r>
              <a:rPr lang="en-US" altLang="zh-CN" dirty="0">
                <a:solidFill>
                  <a:srgbClr val="00B050"/>
                </a:solidFill>
              </a:rPr>
              <a:t>//</a:t>
            </a:r>
            <a:r>
              <a:rPr lang="zh-CN" altLang="en-US" dirty="0">
                <a:solidFill>
                  <a:srgbClr val="00B050"/>
                </a:solidFill>
              </a:rPr>
              <a:t>检查上方的单元</a:t>
            </a:r>
          </a:p>
          <a:p>
            <a:pPr>
              <a:lnSpc>
                <a:spcPct val="80000"/>
              </a:lnSpc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     </a:t>
            </a:r>
            <a:r>
              <a:rPr lang="en-US" altLang="zh-CN" dirty="0" smtClean="0"/>
              <a:t>if </a:t>
            </a:r>
            <a:r>
              <a:rPr lang="en-US" altLang="zh-CN" dirty="0"/>
              <a:t>(num2 &gt;= 0) </a:t>
            </a:r>
            <a:r>
              <a:rPr lang="en-US" altLang="zh-CN" dirty="0" smtClean="0">
                <a:solidFill>
                  <a:srgbClr val="00B050"/>
                </a:solidFill>
              </a:rPr>
              <a:t>//</a:t>
            </a:r>
            <a:r>
              <a:rPr lang="zh-CN" altLang="en-US" dirty="0" smtClean="0">
                <a:solidFill>
                  <a:srgbClr val="00B050"/>
                </a:solidFill>
              </a:rPr>
              <a:t>若上方元素有效</a:t>
            </a:r>
            <a:r>
              <a:rPr lang="en-US" altLang="zh-CN" dirty="0" smtClean="0">
                <a:solidFill>
                  <a:srgbClr val="00B050"/>
                </a:solidFill>
              </a:rPr>
              <a:t>(num1</a:t>
            </a:r>
            <a:r>
              <a:rPr lang="zh-CN" altLang="en-US" dirty="0" smtClean="0">
                <a:solidFill>
                  <a:srgbClr val="00B050"/>
                </a:solidFill>
              </a:rPr>
              <a:t>有可能在第一行</a:t>
            </a:r>
            <a:r>
              <a:rPr lang="en-US" altLang="zh-CN" dirty="0" smtClean="0">
                <a:solidFill>
                  <a:srgbClr val="00B050"/>
                </a:solidFill>
              </a:rPr>
              <a:t>)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if </a:t>
            </a:r>
            <a:r>
              <a:rPr lang="en-US" altLang="zh-CN" dirty="0"/>
              <a:t>(</a:t>
            </a:r>
            <a:r>
              <a:rPr lang="en-US" altLang="zh-CN" dirty="0" err="1" smtClean="0"/>
              <a:t>ds.find</a:t>
            </a:r>
            <a:r>
              <a:rPr lang="en-US" altLang="zh-CN" dirty="0" smtClean="0"/>
              <a:t>(num1</a:t>
            </a:r>
            <a:r>
              <a:rPr lang="en-US" altLang="zh-CN" dirty="0"/>
              <a:t>) != </a:t>
            </a:r>
            <a:r>
              <a:rPr lang="en-US" altLang="zh-CN" dirty="0" err="1" smtClean="0"/>
              <a:t>ds.find</a:t>
            </a:r>
            <a:r>
              <a:rPr lang="en-US" altLang="zh-CN" dirty="0" smtClean="0"/>
              <a:t>(num2</a:t>
            </a:r>
            <a:r>
              <a:rPr lang="en-US" altLang="zh-CN" dirty="0"/>
              <a:t>)) </a:t>
            </a:r>
            <a:r>
              <a:rPr lang="en-US" altLang="zh-CN" dirty="0" smtClean="0"/>
              <a:t>break; </a:t>
            </a:r>
            <a:r>
              <a:rPr lang="en-US" altLang="zh-CN" dirty="0" smtClean="0">
                <a:solidFill>
                  <a:srgbClr val="00B050"/>
                </a:solidFill>
              </a:rPr>
              <a:t>//</a:t>
            </a:r>
            <a:r>
              <a:rPr lang="zh-CN" altLang="en-US" dirty="0" smtClean="0">
                <a:solidFill>
                  <a:srgbClr val="00B050"/>
                </a:solidFill>
              </a:rPr>
              <a:t>不等价</a:t>
            </a:r>
            <a:endParaRPr lang="en-US" altLang="zh-CN" dirty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dirty="0" smtClean="0"/>
              <a:t>       num2 </a:t>
            </a:r>
            <a:r>
              <a:rPr lang="en-US" altLang="zh-CN" dirty="0"/>
              <a:t>= num1 - 1; </a:t>
            </a:r>
            <a:r>
              <a:rPr lang="en-US" altLang="zh-CN" dirty="0">
                <a:solidFill>
                  <a:srgbClr val="00B050"/>
                </a:solidFill>
              </a:rPr>
              <a:t>//</a:t>
            </a:r>
            <a:r>
              <a:rPr lang="zh-CN" altLang="en-US" dirty="0">
                <a:solidFill>
                  <a:srgbClr val="00B050"/>
                </a:solidFill>
              </a:rPr>
              <a:t>检查左边的</a:t>
            </a:r>
            <a:r>
              <a:rPr lang="zh-CN" altLang="en-US" dirty="0" smtClean="0">
                <a:solidFill>
                  <a:srgbClr val="00B050"/>
                </a:solidFill>
              </a:rPr>
              <a:t>单元</a:t>
            </a:r>
            <a:endParaRPr lang="en-US" altLang="zh-CN" dirty="0" smtClean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if </a:t>
            </a:r>
            <a:r>
              <a:rPr lang="en-US" altLang="zh-CN" dirty="0"/>
              <a:t>(num1 % size != 0) </a:t>
            </a:r>
            <a:r>
              <a:rPr lang="en-US" altLang="zh-CN" dirty="0" smtClean="0">
                <a:solidFill>
                  <a:srgbClr val="00B050"/>
                </a:solidFill>
              </a:rPr>
              <a:t>//</a:t>
            </a:r>
            <a:r>
              <a:rPr lang="zh-CN" altLang="en-US" dirty="0" smtClean="0">
                <a:solidFill>
                  <a:srgbClr val="00B050"/>
                </a:solidFill>
              </a:rPr>
              <a:t>若该条件成立则</a:t>
            </a:r>
            <a:r>
              <a:rPr lang="en-US" altLang="zh-CN" dirty="0" smtClean="0">
                <a:solidFill>
                  <a:srgbClr val="00B050"/>
                </a:solidFill>
              </a:rPr>
              <a:t>num1</a:t>
            </a:r>
            <a:r>
              <a:rPr lang="zh-CN" altLang="en-US" dirty="0" smtClean="0">
                <a:solidFill>
                  <a:srgbClr val="00B050"/>
                </a:solidFill>
              </a:rPr>
              <a:t>有左边邻居</a:t>
            </a:r>
            <a:endParaRPr lang="en-US" altLang="zh-CN" dirty="0" smtClean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if </a:t>
            </a:r>
            <a:r>
              <a:rPr lang="en-US" altLang="zh-CN" dirty="0"/>
              <a:t>(</a:t>
            </a:r>
            <a:r>
              <a:rPr lang="en-US" altLang="zh-CN" dirty="0" err="1"/>
              <a:t>ds.Find</a:t>
            </a:r>
            <a:r>
              <a:rPr lang="en-US" altLang="zh-CN" dirty="0"/>
              <a:t>(num1) != </a:t>
            </a:r>
            <a:r>
              <a:rPr lang="en-US" altLang="zh-CN" dirty="0" err="1" smtClean="0"/>
              <a:t>ds.find</a:t>
            </a:r>
            <a:r>
              <a:rPr lang="en-US" altLang="zh-CN" dirty="0" smtClean="0"/>
              <a:t>(num2</a:t>
            </a:r>
            <a:r>
              <a:rPr lang="en-US" altLang="zh-CN" dirty="0"/>
              <a:t>)) </a:t>
            </a:r>
            <a:r>
              <a:rPr lang="en-US" altLang="zh-CN" dirty="0" smtClean="0"/>
              <a:t>break;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0488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Maze </a:t>
            </a:r>
            <a:r>
              <a:rPr lang="en-US" altLang="zh-CN" dirty="0" err="1" smtClean="0"/>
              <a:t>Gernation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altLang="zh-CN" dirty="0" smtClean="0"/>
              <a:t>       num2 </a:t>
            </a:r>
            <a:r>
              <a:rPr lang="en-US" altLang="zh-CN" dirty="0"/>
              <a:t>= num1 + size; </a:t>
            </a:r>
            <a:r>
              <a:rPr lang="en-US" altLang="zh-CN" dirty="0">
                <a:solidFill>
                  <a:srgbClr val="00B050"/>
                </a:solidFill>
              </a:rPr>
              <a:t>//</a:t>
            </a:r>
            <a:r>
              <a:rPr lang="zh-CN" altLang="en-US" dirty="0">
                <a:solidFill>
                  <a:srgbClr val="00B050"/>
                </a:solidFill>
              </a:rPr>
              <a:t>检查</a:t>
            </a:r>
            <a:r>
              <a:rPr lang="zh-CN" altLang="en-US" dirty="0" smtClean="0">
                <a:solidFill>
                  <a:srgbClr val="00B050"/>
                </a:solidFill>
              </a:rPr>
              <a:t>下方单元</a:t>
            </a:r>
            <a:endParaRPr lang="en-US" altLang="zh-CN" dirty="0" smtClean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dirty="0" smtClean="0"/>
              <a:t>       </a:t>
            </a:r>
            <a:r>
              <a:rPr lang="en-US" altLang="zh-CN" dirty="0" smtClean="0"/>
              <a:t>if </a:t>
            </a:r>
            <a:r>
              <a:rPr lang="en-US" altLang="zh-CN" dirty="0"/>
              <a:t>(num2 &lt; size * size) </a:t>
            </a:r>
            <a:r>
              <a:rPr lang="en-US" altLang="zh-CN" dirty="0" smtClean="0">
                <a:solidFill>
                  <a:srgbClr val="00B050"/>
                </a:solidFill>
              </a:rPr>
              <a:t>//</a:t>
            </a:r>
            <a:r>
              <a:rPr lang="zh-CN" altLang="en-US" dirty="0" smtClean="0">
                <a:solidFill>
                  <a:srgbClr val="00B050"/>
                </a:solidFill>
              </a:rPr>
              <a:t>若下方元素有效</a:t>
            </a:r>
            <a:endParaRPr lang="en-US" altLang="zh-CN" dirty="0" smtClean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dirty="0">
                <a:solidFill>
                  <a:srgbClr val="00B050"/>
                </a:solidFill>
              </a:rPr>
              <a:t> </a:t>
            </a:r>
            <a:r>
              <a:rPr lang="en-US" altLang="zh-CN" dirty="0" smtClean="0">
                <a:solidFill>
                  <a:srgbClr val="00B050"/>
                </a:solidFill>
              </a:rPr>
              <a:t>                                           //num1</a:t>
            </a:r>
            <a:r>
              <a:rPr lang="zh-CN" altLang="en-US" dirty="0">
                <a:solidFill>
                  <a:srgbClr val="00B050"/>
                </a:solidFill>
              </a:rPr>
              <a:t>有</a:t>
            </a:r>
            <a:r>
              <a:rPr lang="zh-CN" altLang="en-US" dirty="0" smtClean="0">
                <a:solidFill>
                  <a:srgbClr val="00B050"/>
                </a:solidFill>
              </a:rPr>
              <a:t>可能已在最后一行</a:t>
            </a:r>
            <a:endParaRPr lang="en-US" altLang="zh-CN" dirty="0" smtClean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dirty="0" smtClean="0"/>
              <a:t>         if </a:t>
            </a:r>
            <a:r>
              <a:rPr lang="en-US" altLang="zh-CN" dirty="0"/>
              <a:t>(</a:t>
            </a:r>
            <a:r>
              <a:rPr lang="en-US" altLang="zh-CN" dirty="0" err="1"/>
              <a:t>ds.Find</a:t>
            </a:r>
            <a:r>
              <a:rPr lang="en-US" altLang="zh-CN" dirty="0"/>
              <a:t>(num1) != </a:t>
            </a:r>
            <a:r>
              <a:rPr lang="en-US" altLang="zh-CN" dirty="0" err="1" smtClean="0"/>
              <a:t>ds.find</a:t>
            </a:r>
            <a:r>
              <a:rPr lang="en-US" altLang="zh-CN" dirty="0" smtClean="0"/>
              <a:t>(num2)) break</a:t>
            </a:r>
            <a:r>
              <a:rPr lang="en-US" altLang="zh-CN" dirty="0"/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 dirty="0" smtClean="0"/>
              <a:t>       num2 </a:t>
            </a:r>
            <a:r>
              <a:rPr lang="en-US" altLang="zh-CN" dirty="0"/>
              <a:t>= num1 + 1; </a:t>
            </a:r>
            <a:r>
              <a:rPr lang="en-US" altLang="zh-CN" dirty="0">
                <a:solidFill>
                  <a:srgbClr val="00B050"/>
                </a:solidFill>
              </a:rPr>
              <a:t>//</a:t>
            </a:r>
            <a:r>
              <a:rPr lang="zh-CN" altLang="en-US" dirty="0">
                <a:solidFill>
                  <a:srgbClr val="00B050"/>
                </a:solidFill>
              </a:rPr>
              <a:t>检查右边的单元</a:t>
            </a:r>
          </a:p>
          <a:p>
            <a:pPr>
              <a:lnSpc>
                <a:spcPct val="80000"/>
              </a:lnSpc>
              <a:buNone/>
            </a:pPr>
            <a:r>
              <a:rPr lang="zh-CN" altLang="en-US" dirty="0" smtClean="0"/>
              <a:t>       </a:t>
            </a:r>
            <a:r>
              <a:rPr lang="en-US" altLang="zh-CN" dirty="0" smtClean="0"/>
              <a:t>if </a:t>
            </a:r>
            <a:r>
              <a:rPr lang="en-US" altLang="zh-CN" dirty="0"/>
              <a:t>(num2 % size != 0) </a:t>
            </a:r>
            <a:r>
              <a:rPr lang="en-US" altLang="zh-CN" dirty="0">
                <a:solidFill>
                  <a:srgbClr val="00B050"/>
                </a:solidFill>
              </a:rPr>
              <a:t>//</a:t>
            </a:r>
            <a:r>
              <a:rPr lang="zh-CN" altLang="en-US" dirty="0">
                <a:solidFill>
                  <a:srgbClr val="00B050"/>
                </a:solidFill>
              </a:rPr>
              <a:t>若该条件成立则</a:t>
            </a:r>
            <a:r>
              <a:rPr lang="en-US" altLang="zh-CN" dirty="0">
                <a:solidFill>
                  <a:srgbClr val="00B050"/>
                </a:solidFill>
              </a:rPr>
              <a:t>num1</a:t>
            </a:r>
            <a:r>
              <a:rPr lang="zh-CN" altLang="en-US" dirty="0" smtClean="0">
                <a:solidFill>
                  <a:srgbClr val="00B050"/>
                </a:solidFill>
              </a:rPr>
              <a:t>有右边</a:t>
            </a:r>
            <a:r>
              <a:rPr lang="zh-CN" altLang="en-US" dirty="0">
                <a:solidFill>
                  <a:srgbClr val="00B050"/>
                </a:solidFill>
              </a:rPr>
              <a:t>邻居</a:t>
            </a:r>
            <a:endParaRPr lang="en-US" altLang="zh-CN" dirty="0" smtClean="0"/>
          </a:p>
          <a:p>
            <a:pPr>
              <a:lnSpc>
                <a:spcPct val="80000"/>
              </a:lnSpc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if </a:t>
            </a:r>
            <a:r>
              <a:rPr lang="en-US" altLang="zh-CN" dirty="0"/>
              <a:t>(</a:t>
            </a:r>
            <a:r>
              <a:rPr lang="en-US" altLang="zh-CN" dirty="0" err="1"/>
              <a:t>ds.Find</a:t>
            </a:r>
            <a:r>
              <a:rPr lang="en-US" altLang="zh-CN" dirty="0"/>
              <a:t>(num1) != </a:t>
            </a:r>
            <a:r>
              <a:rPr lang="en-US" altLang="zh-CN" dirty="0" err="1" smtClean="0"/>
              <a:t>ds.find</a:t>
            </a:r>
            <a:r>
              <a:rPr lang="en-US" altLang="zh-CN" dirty="0" smtClean="0"/>
              <a:t>(num2)) break</a:t>
            </a:r>
            <a:r>
              <a:rPr lang="en-US" altLang="zh-CN" dirty="0"/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 dirty="0" smtClean="0"/>
              <a:t>     }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 dirty="0">
                <a:solidFill>
                  <a:srgbClr val="00B050"/>
                </a:solidFill>
              </a:rPr>
              <a:t> </a:t>
            </a:r>
            <a:r>
              <a:rPr lang="en-US" altLang="zh-CN" dirty="0" smtClean="0">
                <a:solidFill>
                  <a:srgbClr val="00B050"/>
                </a:solidFill>
              </a:rPr>
              <a:t>    //</a:t>
            </a:r>
            <a:r>
              <a:rPr lang="zh-CN" altLang="en-US" dirty="0" smtClean="0">
                <a:solidFill>
                  <a:srgbClr val="00B050"/>
                </a:solidFill>
              </a:rPr>
              <a:t>找到两个相邻但不连通的元素，则把两个元素所在类合并</a:t>
            </a:r>
            <a:endParaRPr lang="en-US" altLang="zh-CN" dirty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dirty="0" smtClean="0"/>
              <a:t>     </a:t>
            </a:r>
            <a:r>
              <a:rPr lang="en-US" altLang="zh-CN" dirty="0" err="1" smtClean="0"/>
              <a:t>ds.union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ds.find</a:t>
            </a:r>
            <a:r>
              <a:rPr lang="en-US" altLang="zh-CN" dirty="0" smtClean="0"/>
              <a:t>(num1</a:t>
            </a:r>
            <a:r>
              <a:rPr lang="en-US" altLang="zh-CN" dirty="0"/>
              <a:t>), </a:t>
            </a:r>
            <a:r>
              <a:rPr lang="en-US" altLang="zh-CN" dirty="0" err="1" smtClean="0"/>
              <a:t>ds.find</a:t>
            </a:r>
            <a:r>
              <a:rPr lang="en-US" altLang="zh-CN" dirty="0" smtClean="0"/>
              <a:t>(num2</a:t>
            </a:r>
            <a:r>
              <a:rPr lang="en-US" altLang="zh-CN" dirty="0"/>
              <a:t>));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 dirty="0" smtClean="0"/>
              <a:t>     </a:t>
            </a:r>
            <a:r>
              <a:rPr lang="en-US" altLang="zh-CN" dirty="0" err="1" smtClean="0"/>
              <a:t>cout</a:t>
            </a:r>
            <a:r>
              <a:rPr lang="en-US" altLang="zh-CN" dirty="0" smtClean="0"/>
              <a:t> </a:t>
            </a:r>
            <a:r>
              <a:rPr lang="en-US" altLang="zh-CN" dirty="0"/>
              <a:t>&lt;&lt; '&lt;' &lt;&lt; num1 &lt;&lt; ',' &lt;&lt; num2 &lt;&lt; "&gt;, </a:t>
            </a:r>
            <a:r>
              <a:rPr lang="en-US" altLang="zh-CN" dirty="0" smtClean="0"/>
              <a:t>";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}</a:t>
            </a:r>
            <a:endParaRPr lang="en-US" altLang="zh-CN" dirty="0"/>
          </a:p>
          <a:p>
            <a:pPr>
              <a:lnSpc>
                <a:spcPct val="80000"/>
              </a:lnSpc>
              <a:buNone/>
            </a:pPr>
            <a:r>
              <a:rPr lang="en-US" altLang="zh-CN" dirty="0" smtClean="0"/>
              <a:t>}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1292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 dirty="0"/>
              <a:t>Equivalence Relation and Equivalence Class (</a:t>
            </a:r>
            <a:r>
              <a:rPr lang="zh-CN" altLang="en-US" sz="3200" dirty="0"/>
              <a:t>等价关系与等价类</a:t>
            </a:r>
            <a:r>
              <a:rPr lang="en-US" altLang="zh-CN" sz="3200" dirty="0"/>
              <a:t>)</a:t>
            </a:r>
            <a:endParaRPr lang="zh-CN" altLang="en-US" sz="3200" dirty="0"/>
          </a:p>
          <a:p>
            <a:r>
              <a:rPr lang="en-US" altLang="zh-CN" sz="3200" dirty="0"/>
              <a:t>Disjoint Set (</a:t>
            </a:r>
            <a:r>
              <a:rPr lang="zh-CN" altLang="en-US" sz="3200" dirty="0"/>
              <a:t>不相交集</a:t>
            </a:r>
            <a:r>
              <a:rPr lang="en-US" altLang="zh-CN" sz="3200" dirty="0"/>
              <a:t>)</a:t>
            </a:r>
            <a:endParaRPr lang="zh-CN" altLang="en-US" sz="3200" dirty="0"/>
          </a:p>
          <a:p>
            <a:r>
              <a:rPr lang="en-US" altLang="zh-CN" sz="3200" dirty="0"/>
              <a:t>Implementation of Disjoint Set</a:t>
            </a:r>
          </a:p>
          <a:p>
            <a:r>
              <a:rPr lang="en-US" altLang="zh-CN" sz="3200" dirty="0"/>
              <a:t>Implementation of Disjoint Set Class</a:t>
            </a:r>
            <a:endParaRPr lang="zh-CN" altLang="en-US" sz="3200" dirty="0"/>
          </a:p>
          <a:p>
            <a:r>
              <a:rPr lang="en-US" altLang="zh-CN" sz="3200" b="1" dirty="0">
                <a:solidFill>
                  <a:schemeClr val="hlink"/>
                </a:solidFill>
              </a:rPr>
              <a:t>Application of Disjoint </a:t>
            </a:r>
            <a:r>
              <a:rPr lang="en-US" altLang="zh-CN" sz="3200" b="1" dirty="0" smtClean="0">
                <a:solidFill>
                  <a:schemeClr val="hlink"/>
                </a:solidFill>
              </a:rPr>
              <a:t>Set</a:t>
            </a:r>
          </a:p>
          <a:p>
            <a:pPr lvl="1"/>
            <a:r>
              <a:rPr lang="en-US" altLang="zh-CN" sz="2400" b="1" dirty="0">
                <a:solidFill>
                  <a:schemeClr val="hlink"/>
                </a:solidFill>
              </a:rPr>
              <a:t>Maze problem (</a:t>
            </a:r>
            <a:r>
              <a:rPr lang="zh-CN" altLang="en-US" sz="2400" b="1" dirty="0">
                <a:solidFill>
                  <a:schemeClr val="hlink"/>
                </a:solidFill>
              </a:rPr>
              <a:t>迷宫问题</a:t>
            </a:r>
            <a:r>
              <a:rPr lang="en-US" altLang="zh-CN" sz="2400" b="1" dirty="0">
                <a:solidFill>
                  <a:schemeClr val="hlink"/>
                </a:solidFill>
              </a:rPr>
              <a:t>)</a:t>
            </a:r>
            <a:r>
              <a:rPr lang="zh-CN" altLang="en-US" sz="2400" b="1" dirty="0"/>
              <a:t> </a:t>
            </a:r>
          </a:p>
          <a:p>
            <a:pPr lvl="1"/>
            <a:r>
              <a:rPr lang="en-US" altLang="zh-CN" sz="2400" b="1" dirty="0" smtClean="0">
                <a:solidFill>
                  <a:srgbClr val="FF0000"/>
                </a:solidFill>
              </a:rPr>
              <a:t>Last Common Ancestor </a:t>
            </a:r>
            <a:r>
              <a:rPr lang="en-US" altLang="zh-CN" sz="2400" b="1" dirty="0">
                <a:solidFill>
                  <a:srgbClr val="FF0000"/>
                </a:solidFill>
              </a:rPr>
              <a:t>(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最近</a:t>
            </a:r>
            <a:r>
              <a:rPr lang="zh-CN" altLang="en-US" sz="2400" b="1" dirty="0">
                <a:solidFill>
                  <a:srgbClr val="FF0000"/>
                </a:solidFill>
              </a:rPr>
              <a:t>共同祖先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问题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)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Operations on the Equivalent Class</a:t>
            </a:r>
            <a:endParaRPr lang="zh-CN" altLang="en-US" dirty="0"/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 dirty="0" smtClean="0"/>
              <a:t>Check if two elements are equivalent</a:t>
            </a:r>
          </a:p>
          <a:p>
            <a:r>
              <a:rPr lang="en-US" altLang="zh-CN" sz="3200" dirty="0" smtClean="0"/>
              <a:t>Add equivalence relationship between two elements</a:t>
            </a:r>
          </a:p>
        </p:txBody>
      </p:sp>
    </p:spTree>
    <p:extLst>
      <p:ext uri="{BB962C8B-B14F-4D97-AF65-F5344CB8AC3E}">
        <p14:creationId xmlns:p14="http://schemas.microsoft.com/office/powerpoint/2010/main" val="118242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50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Least Common Ancestor</a:t>
            </a:r>
            <a:endParaRPr lang="zh-CN" altLang="en-US" dirty="0"/>
          </a:p>
        </p:txBody>
      </p:sp>
      <p:sp>
        <p:nvSpPr>
          <p:cNvPr id="49050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 dirty="0" smtClean="0"/>
              <a:t>What is the least common ancestor of 8 and 13?</a:t>
            </a:r>
            <a:endParaRPr lang="zh-CN" altLang="zh-CN" sz="3200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874729"/>
              </p:ext>
            </p:extLst>
          </p:nvPr>
        </p:nvGraphicFramePr>
        <p:xfrm>
          <a:off x="3698134" y="1619250"/>
          <a:ext cx="4943475" cy="512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8" name="Visio" r:id="rId4" imgW="2472309" imgH="2561272" progId="Visio.Drawing.11">
                  <p:embed/>
                </p:oleObj>
              </mc:Choice>
              <mc:Fallback>
                <p:oleObj name="Visio" r:id="rId4" imgW="2472309" imgH="2561272" progId="Visio.Drawing.11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134" y="1619250"/>
                        <a:ext cx="4943475" cy="512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任意多边形 2"/>
          <p:cNvSpPr/>
          <p:nvPr/>
        </p:nvSpPr>
        <p:spPr bwMode="auto">
          <a:xfrm>
            <a:off x="4778251" y="2478408"/>
            <a:ext cx="3970213" cy="4317282"/>
          </a:xfrm>
          <a:custGeom>
            <a:avLst/>
            <a:gdLst>
              <a:gd name="connsiteX0" fmla="*/ 1313656 w 3970213"/>
              <a:gd name="connsiteY0" fmla="*/ 5148 h 4317282"/>
              <a:gd name="connsiteX1" fmla="*/ 1065301 w 3970213"/>
              <a:gd name="connsiteY1" fmla="*/ 140614 h 4317282"/>
              <a:gd name="connsiteX2" fmla="*/ 1042723 w 3970213"/>
              <a:gd name="connsiteY2" fmla="*/ 422836 h 4317282"/>
              <a:gd name="connsiteX3" fmla="*/ 1054012 w 3970213"/>
              <a:gd name="connsiteY3" fmla="*/ 1009859 h 4317282"/>
              <a:gd name="connsiteX4" fmla="*/ 873389 w 3970213"/>
              <a:gd name="connsiteY4" fmla="*/ 1246925 h 4317282"/>
              <a:gd name="connsiteX5" fmla="*/ 128323 w 3970213"/>
              <a:gd name="connsiteY5" fmla="*/ 1867814 h 4317282"/>
              <a:gd name="connsiteX6" fmla="*/ 4145 w 3970213"/>
              <a:gd name="connsiteY6" fmla="*/ 2206481 h 4317282"/>
              <a:gd name="connsiteX7" fmla="*/ 173478 w 3970213"/>
              <a:gd name="connsiteY7" fmla="*/ 2420970 h 4317282"/>
              <a:gd name="connsiteX8" fmla="*/ 839523 w 3970213"/>
              <a:gd name="connsiteY8" fmla="*/ 2556436 h 4317282"/>
              <a:gd name="connsiteX9" fmla="*/ 997567 w 3970213"/>
              <a:gd name="connsiteY9" fmla="*/ 3267636 h 4317282"/>
              <a:gd name="connsiteX10" fmla="*/ 1008856 w 3970213"/>
              <a:gd name="connsiteY10" fmla="*/ 3978836 h 4317282"/>
              <a:gd name="connsiteX11" fmla="*/ 1133034 w 3970213"/>
              <a:gd name="connsiteY11" fmla="*/ 4215903 h 4317282"/>
              <a:gd name="connsiteX12" fmla="*/ 1482989 w 3970213"/>
              <a:gd name="connsiteY12" fmla="*/ 4283636 h 4317282"/>
              <a:gd name="connsiteX13" fmla="*/ 2634456 w 3970213"/>
              <a:gd name="connsiteY13" fmla="*/ 4272348 h 4317282"/>
              <a:gd name="connsiteX14" fmla="*/ 2792501 w 3970213"/>
              <a:gd name="connsiteY14" fmla="*/ 3753059 h 4317282"/>
              <a:gd name="connsiteX15" fmla="*/ 2860234 w 3970213"/>
              <a:gd name="connsiteY15" fmla="*/ 3425681 h 4317282"/>
              <a:gd name="connsiteX16" fmla="*/ 3131167 w 3970213"/>
              <a:gd name="connsiteY16" fmla="*/ 2883814 h 4317282"/>
              <a:gd name="connsiteX17" fmla="*/ 3853656 w 3970213"/>
              <a:gd name="connsiteY17" fmla="*/ 2308081 h 4317282"/>
              <a:gd name="connsiteX18" fmla="*/ 3932678 w 3970213"/>
              <a:gd name="connsiteY18" fmla="*/ 1179192 h 4317282"/>
              <a:gd name="connsiteX19" fmla="*/ 3481123 w 3970213"/>
              <a:gd name="connsiteY19" fmla="*/ 840525 h 4317282"/>
              <a:gd name="connsiteX20" fmla="*/ 2058723 w 3970213"/>
              <a:gd name="connsiteY20" fmla="*/ 276081 h 4317282"/>
              <a:gd name="connsiteX21" fmla="*/ 1573301 w 3970213"/>
              <a:gd name="connsiteY21" fmla="*/ 50303 h 4317282"/>
              <a:gd name="connsiteX22" fmla="*/ 1313656 w 3970213"/>
              <a:gd name="connsiteY22" fmla="*/ 5148 h 431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970213" h="4317282">
                <a:moveTo>
                  <a:pt x="1313656" y="5148"/>
                </a:moveTo>
                <a:cubicBezTo>
                  <a:pt x="1228989" y="20200"/>
                  <a:pt x="1110456" y="70999"/>
                  <a:pt x="1065301" y="140614"/>
                </a:cubicBezTo>
                <a:cubicBezTo>
                  <a:pt x="1020146" y="210229"/>
                  <a:pt x="1044604" y="277962"/>
                  <a:pt x="1042723" y="422836"/>
                </a:cubicBezTo>
                <a:cubicBezTo>
                  <a:pt x="1040842" y="567710"/>
                  <a:pt x="1082234" y="872511"/>
                  <a:pt x="1054012" y="1009859"/>
                </a:cubicBezTo>
                <a:cubicBezTo>
                  <a:pt x="1025790" y="1147207"/>
                  <a:pt x="1027670" y="1103933"/>
                  <a:pt x="873389" y="1246925"/>
                </a:cubicBezTo>
                <a:cubicBezTo>
                  <a:pt x="719107" y="1389918"/>
                  <a:pt x="273197" y="1707888"/>
                  <a:pt x="128323" y="1867814"/>
                </a:cubicBezTo>
                <a:cubicBezTo>
                  <a:pt x="-16551" y="2027740"/>
                  <a:pt x="-3381" y="2114288"/>
                  <a:pt x="4145" y="2206481"/>
                </a:cubicBezTo>
                <a:cubicBezTo>
                  <a:pt x="11671" y="2298674"/>
                  <a:pt x="34248" y="2362644"/>
                  <a:pt x="173478" y="2420970"/>
                </a:cubicBezTo>
                <a:cubicBezTo>
                  <a:pt x="312708" y="2479296"/>
                  <a:pt x="702175" y="2415325"/>
                  <a:pt x="839523" y="2556436"/>
                </a:cubicBezTo>
                <a:cubicBezTo>
                  <a:pt x="976871" y="2697547"/>
                  <a:pt x="969345" y="3030569"/>
                  <a:pt x="997567" y="3267636"/>
                </a:cubicBezTo>
                <a:cubicBezTo>
                  <a:pt x="1025789" y="3504703"/>
                  <a:pt x="986278" y="3820792"/>
                  <a:pt x="1008856" y="3978836"/>
                </a:cubicBezTo>
                <a:cubicBezTo>
                  <a:pt x="1031434" y="4136881"/>
                  <a:pt x="1054012" y="4165103"/>
                  <a:pt x="1133034" y="4215903"/>
                </a:cubicBezTo>
                <a:cubicBezTo>
                  <a:pt x="1212056" y="4266703"/>
                  <a:pt x="1232752" y="4274229"/>
                  <a:pt x="1482989" y="4283636"/>
                </a:cubicBezTo>
                <a:cubicBezTo>
                  <a:pt x="1733226" y="4293044"/>
                  <a:pt x="2416204" y="4360778"/>
                  <a:pt x="2634456" y="4272348"/>
                </a:cubicBezTo>
                <a:cubicBezTo>
                  <a:pt x="2852708" y="4183919"/>
                  <a:pt x="2754871" y="3894170"/>
                  <a:pt x="2792501" y="3753059"/>
                </a:cubicBezTo>
                <a:cubicBezTo>
                  <a:pt x="2830131" y="3611948"/>
                  <a:pt x="2803790" y="3570555"/>
                  <a:pt x="2860234" y="3425681"/>
                </a:cubicBezTo>
                <a:cubicBezTo>
                  <a:pt x="2916678" y="3280807"/>
                  <a:pt x="2965597" y="3070080"/>
                  <a:pt x="3131167" y="2883814"/>
                </a:cubicBezTo>
                <a:cubicBezTo>
                  <a:pt x="3296737" y="2697548"/>
                  <a:pt x="3720071" y="2592185"/>
                  <a:pt x="3853656" y="2308081"/>
                </a:cubicBezTo>
                <a:cubicBezTo>
                  <a:pt x="3987241" y="2023977"/>
                  <a:pt x="3994767" y="1423785"/>
                  <a:pt x="3932678" y="1179192"/>
                </a:cubicBezTo>
                <a:cubicBezTo>
                  <a:pt x="3870589" y="934599"/>
                  <a:pt x="3793449" y="991043"/>
                  <a:pt x="3481123" y="840525"/>
                </a:cubicBezTo>
                <a:cubicBezTo>
                  <a:pt x="3168797" y="690007"/>
                  <a:pt x="2376693" y="407785"/>
                  <a:pt x="2058723" y="276081"/>
                </a:cubicBezTo>
                <a:cubicBezTo>
                  <a:pt x="1740753" y="144377"/>
                  <a:pt x="1695597" y="91696"/>
                  <a:pt x="1573301" y="50303"/>
                </a:cubicBezTo>
                <a:cubicBezTo>
                  <a:pt x="1451005" y="8910"/>
                  <a:pt x="1398323" y="-9904"/>
                  <a:pt x="1313656" y="5148"/>
                </a:cubicBezTo>
                <a:close/>
              </a:path>
            </a:pathLst>
          </a:custGeom>
          <a:noFill/>
          <a:ln w="9525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仿宋_GB2312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1560" y="5325015"/>
            <a:ext cx="53158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How to extract this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subtree</a:t>
            </a:r>
            <a:r>
              <a:rPr lang="en-US" altLang="zh-CN" sz="24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Hint: this tree could be corresponding 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         to an equivalence class named by 3!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3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ffectLst/>
              </a:rPr>
              <a:t>Implementation</a:t>
            </a:r>
            <a:endParaRPr lang="zh-CN" altLang="en-US" dirty="0">
              <a:effectLst/>
            </a:endParaRP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 dirty="0"/>
              <a:t>Recall that: each tree is corresponding to an equivalent class named by its root</a:t>
            </a:r>
          </a:p>
          <a:p>
            <a:r>
              <a:rPr lang="en-US" altLang="zh-CN" sz="3200" dirty="0"/>
              <a:t>disjoint </a:t>
            </a:r>
            <a:r>
              <a:rPr lang="en-US" altLang="zh-CN" sz="3200" dirty="0" smtClean="0"/>
              <a:t>set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+ </a:t>
            </a:r>
            <a:r>
              <a:rPr lang="en-US" altLang="zh-CN" sz="3200" dirty="0" err="1" smtClean="0">
                <a:solidFill>
                  <a:srgbClr val="FF0000"/>
                </a:solidFill>
                <a:effectLst/>
              </a:rPr>
              <a:t>postOrder</a:t>
            </a:r>
            <a:r>
              <a:rPr lang="en-US" altLang="zh-CN" sz="3200" dirty="0" smtClean="0">
                <a:solidFill>
                  <a:srgbClr val="FF0000"/>
                </a:solidFill>
                <a:effectLst/>
              </a:rPr>
              <a:t> </a:t>
            </a:r>
          </a:p>
          <a:p>
            <a:r>
              <a:rPr lang="en-US" altLang="zh-CN" sz="3200" dirty="0" smtClean="0"/>
              <a:t>Algorithm</a:t>
            </a:r>
            <a:endParaRPr lang="en-US" altLang="zh-CN" sz="3200" dirty="0" smtClean="0">
              <a:effectLst/>
            </a:endParaRPr>
          </a:p>
          <a:p>
            <a:pPr lvl="1"/>
            <a:r>
              <a:rPr lang="en-US" altLang="zh-CN" sz="2400" dirty="0" smtClean="0"/>
              <a:t>Initially, each node is an equivalent class</a:t>
            </a:r>
          </a:p>
          <a:p>
            <a:pPr lvl="1"/>
            <a:r>
              <a:rPr lang="en-US" altLang="zh-CN" sz="2400" dirty="0" smtClean="0"/>
              <a:t>During the </a:t>
            </a:r>
            <a:r>
              <a:rPr lang="en-US" altLang="zh-CN" sz="2400" dirty="0" err="1" smtClean="0"/>
              <a:t>postOrder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of a node, union() </a:t>
            </a:r>
            <a:r>
              <a:rPr lang="en-US" altLang="zh-CN" sz="2400" dirty="0" smtClean="0"/>
              <a:t>the equivalent </a:t>
            </a:r>
            <a:r>
              <a:rPr lang="en-US" altLang="zh-CN" sz="2400" dirty="0"/>
              <a:t>classes </a:t>
            </a:r>
            <a:r>
              <a:rPr lang="en-US" altLang="zh-CN" sz="2400" dirty="0" smtClean="0"/>
              <a:t>named by its children</a:t>
            </a:r>
          </a:p>
          <a:p>
            <a:pPr lvl="1"/>
            <a:r>
              <a:rPr lang="en-US" altLang="zh-CN" sz="2400" dirty="0" smtClean="0"/>
              <a:t>Each </a:t>
            </a:r>
            <a:r>
              <a:rPr lang="en-US" altLang="zh-CN" sz="2400" dirty="0"/>
              <a:t>time a new class is </a:t>
            </a:r>
            <a:r>
              <a:rPr lang="en-US" altLang="zh-CN" sz="2400" dirty="0" smtClean="0"/>
              <a:t>generated, check if two targeted nodes are in the same class</a:t>
            </a:r>
          </a:p>
          <a:p>
            <a:pPr lvl="1"/>
            <a:r>
              <a:rPr lang="en-US" altLang="zh-CN" sz="2400" dirty="0" smtClean="0"/>
              <a:t>If they are in the same class, the name of the class is their least common ancestor</a:t>
            </a:r>
            <a:endParaRPr lang="zh-CN" alt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045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Least Common Ancestor of 8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 11</a:t>
            </a:r>
            <a:endParaRPr lang="zh-CN" altLang="en-US" dirty="0"/>
          </a:p>
        </p:txBody>
      </p:sp>
      <p:sp>
        <p:nvSpPr>
          <p:cNvPr id="4925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 dirty="0" smtClean="0"/>
              <a:t>Visit 1: find(8)=8 and find(11)=11</a:t>
            </a:r>
            <a:endParaRPr lang="zh-CN" altLang="zh-CN" sz="3200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283168"/>
              </p:ext>
            </p:extLst>
          </p:nvPr>
        </p:nvGraphicFramePr>
        <p:xfrm>
          <a:off x="611188" y="1619250"/>
          <a:ext cx="3708400" cy="384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62" name="Visio" r:id="rId3" imgW="2472309" imgH="2561272" progId="Visio.Drawing.11">
                  <p:embed/>
                </p:oleObj>
              </mc:Choice>
              <mc:Fallback>
                <p:oleObj name="Visio" r:id="rId3" imgW="2472309" imgH="2561272" progId="Visio.Drawing.11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619250"/>
                        <a:ext cx="3708400" cy="384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564399" y="5703639"/>
            <a:ext cx="8328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{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0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FF0000"/>
                </a:solidFill>
                <a:latin typeface="+mj-lt"/>
                <a:sym typeface="Symbol"/>
              </a:rPr>
              <a:t>1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2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3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4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5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6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7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8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9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</a:t>
            </a:r>
            <a:r>
              <a:rPr lang="en-US" altLang="zh-CN" sz="3200" dirty="0" smtClean="0">
                <a:solidFill>
                  <a:srgbClr val="0033CC"/>
                </a:solidFill>
                <a:latin typeface="+mj-lt"/>
                <a:sym typeface="Symbol"/>
              </a:rPr>
              <a:t>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10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11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12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13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14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}</a:t>
            </a:r>
            <a:endParaRPr lang="zh-CN" altLang="en-US" sz="3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01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Least Common Ancestor of 8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 11</a:t>
            </a:r>
            <a:endParaRPr lang="zh-CN" altLang="en-US" dirty="0"/>
          </a:p>
        </p:txBody>
      </p:sp>
      <p:sp>
        <p:nvSpPr>
          <p:cNvPr id="4925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 dirty="0" smtClean="0"/>
              <a:t>Visit 7: find(8)=8 and find(11)=11</a:t>
            </a:r>
            <a:endParaRPr lang="zh-CN" altLang="zh-CN" sz="3200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117131"/>
              </p:ext>
            </p:extLst>
          </p:nvPr>
        </p:nvGraphicFramePr>
        <p:xfrm>
          <a:off x="611188" y="1619250"/>
          <a:ext cx="3708400" cy="384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80" name="Visio" r:id="rId3" imgW="2472309" imgH="2561272" progId="Visio.Drawing.11">
                  <p:embed/>
                </p:oleObj>
              </mc:Choice>
              <mc:Fallback>
                <p:oleObj name="Visio" r:id="rId3" imgW="2472309" imgH="256127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619250"/>
                        <a:ext cx="3708400" cy="384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564399" y="5703639"/>
            <a:ext cx="8328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{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0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FF0000"/>
                </a:solidFill>
                <a:latin typeface="+mj-lt"/>
                <a:sym typeface="Symbol"/>
              </a:rPr>
              <a:t>1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FF0000"/>
                </a:solidFill>
                <a:latin typeface="+mj-lt"/>
                <a:sym typeface="Symbol"/>
              </a:rPr>
              <a:t>2, 4, 5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3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6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FF0000"/>
                </a:solidFill>
                <a:latin typeface="+mj-lt"/>
                <a:sym typeface="Symbol"/>
              </a:rPr>
              <a:t>7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8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9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</a:t>
            </a:r>
            <a:r>
              <a:rPr lang="en-US" altLang="zh-CN" sz="3200" dirty="0" smtClean="0">
                <a:solidFill>
                  <a:srgbClr val="0033CC"/>
                </a:solidFill>
                <a:latin typeface="+mj-lt"/>
                <a:sym typeface="Symbol"/>
              </a:rPr>
              <a:t>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10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11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12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13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14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}</a:t>
            </a:r>
            <a:endParaRPr lang="zh-CN" altLang="en-US" sz="3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8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Least Common Ancestor of 8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 11</a:t>
            </a:r>
            <a:endParaRPr lang="zh-CN" altLang="en-US" dirty="0"/>
          </a:p>
        </p:txBody>
      </p:sp>
      <p:sp>
        <p:nvSpPr>
          <p:cNvPr id="4925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 dirty="0" smtClean="0"/>
              <a:t>Visit 8: find(8)=8 and find(11)=11</a:t>
            </a:r>
            <a:endParaRPr lang="zh-CN" altLang="zh-CN" sz="3200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789824"/>
              </p:ext>
            </p:extLst>
          </p:nvPr>
        </p:nvGraphicFramePr>
        <p:xfrm>
          <a:off x="611188" y="1619250"/>
          <a:ext cx="3708400" cy="384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04" name="Visio" r:id="rId3" imgW="2472309" imgH="2561272" progId="Visio.Drawing.11">
                  <p:embed/>
                </p:oleObj>
              </mc:Choice>
              <mc:Fallback>
                <p:oleObj name="Visio" r:id="rId3" imgW="2472309" imgH="256127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619250"/>
                        <a:ext cx="3708400" cy="384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564399" y="5703639"/>
            <a:ext cx="8328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{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0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FF0000"/>
                </a:solidFill>
                <a:latin typeface="+mj-lt"/>
                <a:sym typeface="Symbol"/>
              </a:rPr>
              <a:t>1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FF0000"/>
                </a:solidFill>
                <a:latin typeface="+mj-lt"/>
                <a:sym typeface="Symbol"/>
              </a:rPr>
              <a:t>2, 4, 5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3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6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FF0000"/>
                </a:solidFill>
                <a:latin typeface="+mj-lt"/>
                <a:sym typeface="Symbol"/>
              </a:rPr>
              <a:t>7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FF0000"/>
                </a:solidFill>
                <a:latin typeface="+mj-lt"/>
                <a:sym typeface="Symbol"/>
              </a:rPr>
              <a:t>8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9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</a:t>
            </a:r>
            <a:r>
              <a:rPr lang="en-US" altLang="zh-CN" sz="3200" dirty="0" smtClean="0">
                <a:solidFill>
                  <a:srgbClr val="0033CC"/>
                </a:solidFill>
                <a:latin typeface="+mj-lt"/>
                <a:sym typeface="Symbol"/>
              </a:rPr>
              <a:t>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10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11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12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13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14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}</a:t>
            </a:r>
            <a:endParaRPr lang="zh-CN" altLang="en-US" sz="3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Least Common Ancestor of 8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 11</a:t>
            </a:r>
            <a:endParaRPr lang="zh-CN" altLang="en-US" dirty="0"/>
          </a:p>
        </p:txBody>
      </p:sp>
      <p:sp>
        <p:nvSpPr>
          <p:cNvPr id="4925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 dirty="0" smtClean="0"/>
              <a:t>Visit 6: find(8)=6 and find(11)=11</a:t>
            </a:r>
            <a:endParaRPr lang="zh-CN" altLang="zh-CN" sz="3200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59875"/>
              </p:ext>
            </p:extLst>
          </p:nvPr>
        </p:nvGraphicFramePr>
        <p:xfrm>
          <a:off x="611188" y="1619250"/>
          <a:ext cx="3708400" cy="384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8" name="Visio" r:id="rId3" imgW="2472309" imgH="2561272" progId="Visio.Drawing.11">
                  <p:embed/>
                </p:oleObj>
              </mc:Choice>
              <mc:Fallback>
                <p:oleObj name="Visio" r:id="rId3" imgW="2472309" imgH="256127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619250"/>
                        <a:ext cx="3708400" cy="384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564399" y="5703639"/>
            <a:ext cx="8328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{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0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FF0000"/>
                </a:solidFill>
                <a:latin typeface="+mj-lt"/>
                <a:sym typeface="Symbol"/>
              </a:rPr>
              <a:t>1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FF0000"/>
                </a:solidFill>
                <a:latin typeface="+mj-lt"/>
                <a:sym typeface="Symbol"/>
              </a:rPr>
              <a:t>2, 4, 5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3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FF0000"/>
                </a:solidFill>
                <a:latin typeface="+mj-lt"/>
                <a:sym typeface="Symbol"/>
              </a:rPr>
              <a:t>6,7,8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9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</a:t>
            </a:r>
            <a:r>
              <a:rPr lang="en-US" altLang="zh-CN" sz="3200" dirty="0" smtClean="0">
                <a:solidFill>
                  <a:srgbClr val="0033CC"/>
                </a:solidFill>
                <a:latin typeface="+mj-lt"/>
                <a:sym typeface="Symbol"/>
              </a:rPr>
              <a:t>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10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11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12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13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14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}</a:t>
            </a:r>
            <a:endParaRPr lang="zh-CN" altLang="en-US" sz="3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8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Least Common Ancestor of 8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 11</a:t>
            </a:r>
            <a:endParaRPr lang="zh-CN" altLang="en-US" dirty="0"/>
          </a:p>
        </p:txBody>
      </p:sp>
      <p:sp>
        <p:nvSpPr>
          <p:cNvPr id="4925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 dirty="0" smtClean="0"/>
              <a:t>Visit 12: find(8)=6 and find(11)=11</a:t>
            </a:r>
            <a:endParaRPr lang="zh-CN" altLang="zh-CN" sz="3200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592060"/>
              </p:ext>
            </p:extLst>
          </p:nvPr>
        </p:nvGraphicFramePr>
        <p:xfrm>
          <a:off x="611188" y="1619250"/>
          <a:ext cx="3708400" cy="384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51" name="Visio" r:id="rId3" imgW="2472309" imgH="2561272" progId="Visio.Drawing.11">
                  <p:embed/>
                </p:oleObj>
              </mc:Choice>
              <mc:Fallback>
                <p:oleObj name="Visio" r:id="rId3" imgW="2472309" imgH="256127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619250"/>
                        <a:ext cx="3708400" cy="384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564399" y="5703639"/>
            <a:ext cx="8328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{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0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FF0000"/>
                </a:solidFill>
                <a:latin typeface="+mj-lt"/>
                <a:sym typeface="Symbol"/>
              </a:rPr>
              <a:t>1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FF0000"/>
                </a:solidFill>
                <a:latin typeface="+mj-lt"/>
                <a:sym typeface="Symbol"/>
              </a:rPr>
              <a:t>2, 4, 5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3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FF0000"/>
                </a:solidFill>
                <a:latin typeface="+mj-lt"/>
                <a:sym typeface="Symbol"/>
              </a:rPr>
              <a:t>6,7,8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9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</a:t>
            </a:r>
            <a:r>
              <a:rPr lang="en-US" altLang="zh-CN" sz="3200" dirty="0" smtClean="0">
                <a:solidFill>
                  <a:srgbClr val="0033CC"/>
                </a:solidFill>
                <a:latin typeface="+mj-lt"/>
                <a:sym typeface="Symbol"/>
              </a:rPr>
              <a:t> </a:t>
            </a:r>
            <a:r>
              <a:rPr lang="en-US" altLang="zh-CN" sz="3200" i="0" u="sng" dirty="0" smtClean="0">
                <a:solidFill>
                  <a:srgbClr val="FF0000"/>
                </a:solidFill>
                <a:latin typeface="+mj-lt"/>
                <a:sym typeface="Symbol"/>
              </a:rPr>
              <a:t>10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FF0000"/>
                </a:solidFill>
                <a:latin typeface="+mj-lt"/>
                <a:sym typeface="Symbol"/>
              </a:rPr>
              <a:t>12,13,14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11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}</a:t>
            </a:r>
            <a:endParaRPr lang="zh-CN" altLang="en-US" sz="3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9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Least Common Ancestor of 8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 11</a:t>
            </a:r>
            <a:endParaRPr lang="zh-CN" altLang="en-US" dirty="0"/>
          </a:p>
        </p:txBody>
      </p:sp>
      <p:sp>
        <p:nvSpPr>
          <p:cNvPr id="4925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 dirty="0" smtClean="0"/>
              <a:t>Visit 11: find(8)=6 and find(11)=11</a:t>
            </a:r>
            <a:endParaRPr lang="zh-CN" altLang="zh-CN" sz="3200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874096"/>
              </p:ext>
            </p:extLst>
          </p:nvPr>
        </p:nvGraphicFramePr>
        <p:xfrm>
          <a:off x="611188" y="1619250"/>
          <a:ext cx="3708400" cy="384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74" name="Visio" r:id="rId3" imgW="2472309" imgH="2561272" progId="Visio.Drawing.11">
                  <p:embed/>
                </p:oleObj>
              </mc:Choice>
              <mc:Fallback>
                <p:oleObj name="Visio" r:id="rId3" imgW="2472309" imgH="256127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619250"/>
                        <a:ext cx="3708400" cy="384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564399" y="5703639"/>
            <a:ext cx="8328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{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0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FF0000"/>
                </a:solidFill>
                <a:latin typeface="+mj-lt"/>
                <a:sym typeface="Symbol"/>
              </a:rPr>
              <a:t>1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FF0000"/>
                </a:solidFill>
                <a:latin typeface="+mj-lt"/>
                <a:sym typeface="Symbol"/>
              </a:rPr>
              <a:t>2, 4, 5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3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FF0000"/>
                </a:solidFill>
                <a:latin typeface="+mj-lt"/>
                <a:sym typeface="Symbol"/>
              </a:rPr>
              <a:t>6,7,8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9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</a:t>
            </a:r>
            <a:r>
              <a:rPr lang="en-US" altLang="zh-CN" sz="3200" dirty="0" smtClean="0">
                <a:solidFill>
                  <a:srgbClr val="0033CC"/>
                </a:solidFill>
                <a:latin typeface="+mj-lt"/>
                <a:sym typeface="Symbol"/>
              </a:rPr>
              <a:t> </a:t>
            </a:r>
            <a:r>
              <a:rPr lang="en-US" altLang="zh-CN" sz="3200" i="0" u="sng" dirty="0" smtClean="0">
                <a:solidFill>
                  <a:srgbClr val="FF0000"/>
                </a:solidFill>
                <a:latin typeface="+mj-lt"/>
                <a:sym typeface="Symbol"/>
              </a:rPr>
              <a:t>10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FF0000"/>
                </a:solidFill>
                <a:latin typeface="+mj-lt"/>
                <a:sym typeface="Symbol"/>
              </a:rPr>
              <a:t>12,13,14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FF0000"/>
                </a:solidFill>
                <a:latin typeface="+mj-lt"/>
                <a:sym typeface="Symbol"/>
              </a:rPr>
              <a:t>11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}</a:t>
            </a:r>
            <a:endParaRPr lang="zh-CN" altLang="en-US" sz="3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4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Least Common Ancestor of 8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 11</a:t>
            </a:r>
            <a:endParaRPr lang="zh-CN" altLang="en-US" dirty="0"/>
          </a:p>
        </p:txBody>
      </p:sp>
      <p:sp>
        <p:nvSpPr>
          <p:cNvPr id="4925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 dirty="0" smtClean="0"/>
              <a:t>Visit 9: find(8)=6 and find(11)=9</a:t>
            </a:r>
            <a:endParaRPr lang="zh-CN" altLang="zh-CN" sz="3200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610049"/>
              </p:ext>
            </p:extLst>
          </p:nvPr>
        </p:nvGraphicFramePr>
        <p:xfrm>
          <a:off x="611188" y="1619250"/>
          <a:ext cx="3708400" cy="384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7" name="Visio" r:id="rId3" imgW="2472309" imgH="2561272" progId="Visio.Drawing.11">
                  <p:embed/>
                </p:oleObj>
              </mc:Choice>
              <mc:Fallback>
                <p:oleObj name="Visio" r:id="rId3" imgW="2472309" imgH="256127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619250"/>
                        <a:ext cx="3708400" cy="384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564399" y="5703639"/>
            <a:ext cx="8328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{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0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FF0000"/>
                </a:solidFill>
                <a:latin typeface="+mj-lt"/>
                <a:sym typeface="Symbol"/>
              </a:rPr>
              <a:t>1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FF0000"/>
                </a:solidFill>
                <a:latin typeface="+mj-lt"/>
                <a:sym typeface="Symbol"/>
              </a:rPr>
              <a:t>2, 4, 5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3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FF0000"/>
                </a:solidFill>
                <a:latin typeface="+mj-lt"/>
                <a:sym typeface="Symbol"/>
              </a:rPr>
              <a:t>6,7,8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FF0000"/>
                </a:solidFill>
                <a:latin typeface="+mj-lt"/>
                <a:sym typeface="Symbol"/>
              </a:rPr>
              <a:t>9,10,12,13,14,11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}</a:t>
            </a:r>
            <a:endParaRPr lang="zh-CN" altLang="en-US" sz="3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3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Least Common Ancestor of 8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 11</a:t>
            </a:r>
            <a:endParaRPr lang="zh-CN" altLang="en-US" dirty="0"/>
          </a:p>
        </p:txBody>
      </p:sp>
      <p:sp>
        <p:nvSpPr>
          <p:cNvPr id="4925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 dirty="0" smtClean="0"/>
              <a:t>Visit 9: find(8)=3 and find(11)=3</a:t>
            </a:r>
            <a:endParaRPr lang="zh-CN" altLang="zh-CN" sz="3200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468766"/>
              </p:ext>
            </p:extLst>
          </p:nvPr>
        </p:nvGraphicFramePr>
        <p:xfrm>
          <a:off x="611188" y="1619250"/>
          <a:ext cx="3708400" cy="384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20" name="Visio" r:id="rId3" imgW="2472309" imgH="2561272" progId="Visio.Drawing.11">
                  <p:embed/>
                </p:oleObj>
              </mc:Choice>
              <mc:Fallback>
                <p:oleObj name="Visio" r:id="rId3" imgW="2472309" imgH="256127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619250"/>
                        <a:ext cx="3708400" cy="384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564399" y="5703639"/>
            <a:ext cx="8328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{</a:t>
            </a:r>
            <a:r>
              <a:rPr lang="en-US" altLang="zh-CN" sz="3200" i="0" u="sng" dirty="0" smtClean="0">
                <a:solidFill>
                  <a:srgbClr val="0033CC"/>
                </a:solidFill>
                <a:latin typeface="+mj-lt"/>
                <a:sym typeface="Symbol"/>
              </a:rPr>
              <a:t>0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FF0000"/>
                </a:solidFill>
                <a:latin typeface="+mj-lt"/>
                <a:sym typeface="Symbol"/>
              </a:rPr>
              <a:t>1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FF0000"/>
                </a:solidFill>
                <a:latin typeface="+mj-lt"/>
                <a:sym typeface="Symbol"/>
              </a:rPr>
              <a:t>2, 4, 5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; </a:t>
            </a:r>
            <a:r>
              <a:rPr lang="en-US" altLang="zh-CN" sz="3200" i="0" u="sng" dirty="0" smtClean="0">
                <a:solidFill>
                  <a:srgbClr val="FF0000"/>
                </a:solidFill>
                <a:latin typeface="+mj-lt"/>
                <a:sym typeface="Symbol"/>
              </a:rPr>
              <a:t>3,6,7,8,9,10,12,13,14,11</a:t>
            </a:r>
            <a:r>
              <a:rPr lang="en-US" altLang="zh-CN" sz="3200" i="0" dirty="0" smtClean="0">
                <a:solidFill>
                  <a:srgbClr val="0033CC"/>
                </a:solidFill>
                <a:latin typeface="+mj-lt"/>
                <a:sym typeface="Symbol"/>
              </a:rPr>
              <a:t>}</a:t>
            </a:r>
            <a:endParaRPr lang="zh-CN" altLang="en-US" sz="3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Representation of Equivalence Relation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20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3200" dirty="0" smtClean="0"/>
                  <a:t>Straightforward representation: 2-D array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 err="1">
                            <a:latin typeface="Cambria Math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altLang="zh-CN" sz="2400" dirty="0"/>
                  <a:t> = true </a:t>
                </a:r>
                <a:r>
                  <a:rPr lang="en-US" altLang="zh-CN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/>
                      </a:rPr>
                      <m:t>𝑖𝑅𝑗</m:t>
                    </m:r>
                  </m:oMath>
                </a14:m>
                <a:r>
                  <a:rPr lang="zh-CN" altLang="en-US" sz="2400" dirty="0"/>
                  <a:t> </a:t>
                </a:r>
                <a:endParaRPr lang="en-US" altLang="zh-CN" sz="2400" dirty="0"/>
              </a:p>
              <a:p>
                <a:r>
                  <a:rPr lang="en-US" altLang="zh-CN" sz="3200" dirty="0" smtClean="0"/>
                  <a:t>Example: </a:t>
                </a:r>
                <a:r>
                  <a:rPr lang="en-US" altLang="zh-CN" sz="3200" dirty="0" smtClean="0">
                    <a:solidFill>
                      <a:srgbClr val="FF0000"/>
                    </a:solidFill>
                  </a:rPr>
                  <a:t>storage space consuming</a:t>
                </a:r>
              </a:p>
              <a:p>
                <a:pPr marL="457200" lvl="1" indent="0">
                  <a:buNone/>
                </a:pPr>
                <a:r>
                  <a:rPr lang="en-US" altLang="zh-CN" sz="2400" dirty="0" smtClean="0"/>
                  <a:t>1. Symmetric: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 err="1" smtClean="0">
                            <a:latin typeface="Cambria Math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 smtClean="0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altLang="zh-CN" sz="2400" dirty="0" smtClean="0"/>
                  <a:t> = true </a:t>
                </a:r>
                <a:r>
                  <a:rPr lang="en-US" altLang="zh-CN" sz="2400" dirty="0" smtClean="0">
                    <a:sym typeface="Symbol"/>
                  </a:rPr>
                  <a:t>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  <a:sym typeface="Symbol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zh-CN" sz="2400" i="1" dirty="0" smtClean="0">
                            <a:latin typeface="Cambria Math"/>
                            <a:sym typeface="Symbol"/>
                          </a:rPr>
                          <m:t>𝑗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zh-CN" sz="2400" i="1" dirty="0" err="1" smtClean="0">
                            <a:latin typeface="Cambria Math"/>
                            <a:sym typeface="Symbol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altLang="zh-CN" sz="2400" dirty="0" smtClean="0">
                    <a:sym typeface="Symbol"/>
                  </a:rPr>
                  <a:t> = true</a:t>
                </a:r>
              </a:p>
              <a:p>
                <a:pPr marL="457200" lvl="1" indent="0">
                  <a:buNone/>
                </a:pPr>
                <a:r>
                  <a:rPr lang="en-US" altLang="zh-CN" sz="2400" dirty="0" smtClean="0"/>
                  <a:t>2. Transitive: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 err="1" smtClean="0">
                            <a:latin typeface="Cambria Math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 smtClean="0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altLang="zh-CN" sz="2400" dirty="0" smtClean="0"/>
                  <a:t> = true &amp;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 smtClean="0">
                            <a:latin typeface="Cambria Math"/>
                          </a:rPr>
                          <m:t>𝑗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 smtClean="0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zh-CN" sz="2400" dirty="0" smtClean="0"/>
                  <a:t> = true</a:t>
                </a:r>
                <a:r>
                  <a:rPr lang="en-US" altLang="zh-CN" sz="2400" dirty="0"/>
                  <a:t> </a:t>
                </a:r>
                <a:r>
                  <a:rPr lang="en-US" altLang="zh-CN" sz="2400" dirty="0">
                    <a:sym typeface="Symbol"/>
                  </a:rPr>
                  <a:t>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  <a:sym typeface="Symbol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zh-CN" sz="2400" i="1" dirty="0" err="1" smtClean="0">
                            <a:latin typeface="Cambria Math"/>
                            <a:sym typeface="Symbol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zh-CN" sz="2400" i="1" dirty="0" smtClean="0">
                            <a:latin typeface="Cambria Math"/>
                            <a:sym typeface="Symbol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zh-CN" sz="2400" dirty="0" smtClean="0">
                    <a:sym typeface="Symbol"/>
                  </a:rPr>
                  <a:t> </a:t>
                </a:r>
                <a:r>
                  <a:rPr lang="en-US" altLang="zh-CN" sz="2400" dirty="0">
                    <a:sym typeface="Symbol"/>
                  </a:rPr>
                  <a:t>= true</a:t>
                </a:r>
                <a:r>
                  <a:rPr lang="en-US" altLang="zh-CN" sz="2400" dirty="0" smtClean="0"/>
                  <a:t> 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4720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584" t="-15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509112"/>
              </p:ext>
            </p:extLst>
          </p:nvPr>
        </p:nvGraphicFramePr>
        <p:xfrm>
          <a:off x="2051720" y="3789040"/>
          <a:ext cx="475252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792088"/>
                <a:gridCol w="792088"/>
                <a:gridCol w="792088"/>
                <a:gridCol w="792088"/>
                <a:gridCol w="79208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chemeClr val="tx1"/>
                          </a:solidFill>
                        </a:rPr>
                        <a:t>true</a:t>
                      </a:r>
                      <a:endParaRPr lang="zh-CN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chemeClr val="tx1"/>
                          </a:solidFill>
                        </a:rPr>
                        <a:t>true</a:t>
                      </a:r>
                      <a:endParaRPr lang="zh-CN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chemeClr val="tx1"/>
                          </a:solidFill>
                        </a:rPr>
                        <a:t>true</a:t>
                      </a:r>
                      <a:endParaRPr lang="zh-CN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</a:rPr>
                        <a:t>true</a:t>
                      </a:r>
                      <a:endParaRPr lang="zh-CN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chemeClr val="tx1"/>
                          </a:solidFill>
                        </a:rPr>
                        <a:t>true</a:t>
                      </a:r>
                      <a:endParaRPr lang="zh-CN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chemeClr val="tx1"/>
                          </a:solidFill>
                        </a:rPr>
                        <a:t>true</a:t>
                      </a:r>
                      <a:endParaRPr lang="zh-CN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chemeClr val="tx1"/>
                          </a:solidFill>
                        </a:rPr>
                        <a:t>true</a:t>
                      </a:r>
                      <a:endParaRPr lang="zh-CN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chemeClr val="tx1"/>
                          </a:solidFill>
                        </a:rPr>
                        <a:t>true</a:t>
                      </a:r>
                      <a:endParaRPr lang="zh-CN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</a:rPr>
                        <a:t>true</a:t>
                      </a:r>
                      <a:endParaRPr lang="zh-CN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</a:rPr>
                        <a:t>true</a:t>
                      </a:r>
                      <a:endParaRPr lang="zh-CN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chemeClr val="tx1"/>
                          </a:solidFill>
                        </a:rPr>
                        <a:t>true</a:t>
                      </a:r>
                      <a:endParaRPr lang="zh-CN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</a:rPr>
                        <a:t>true</a:t>
                      </a:r>
                      <a:endParaRPr lang="zh-CN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chemeClr val="tx1"/>
                          </a:solidFill>
                        </a:rPr>
                        <a:t>true</a:t>
                      </a:r>
                      <a:endParaRPr lang="zh-CN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39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Homework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dirty="0" smtClean="0"/>
              <a:t>2</a:t>
            </a:r>
            <a:r>
              <a:rPr lang="zh-CN" altLang="en-US" sz="3200" dirty="0" smtClean="0"/>
              <a:t>、</a:t>
            </a:r>
            <a:r>
              <a:rPr lang="en-US" altLang="zh-CN" sz="3200" dirty="0" smtClean="0"/>
              <a:t>3</a:t>
            </a:r>
            <a:r>
              <a:rPr lang="zh-CN" altLang="en-US" sz="3200" dirty="0" smtClean="0"/>
              <a:t>、</a:t>
            </a:r>
            <a:r>
              <a:rPr lang="en-US" altLang="zh-CN" sz="3200" dirty="0" smtClean="0"/>
              <a:t>5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758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Equivalent Class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3093" name="Rectangle 5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3200" dirty="0" smtClean="0"/>
                  <a:t>An equivalent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 dirty="0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sz="32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3200" dirty="0" smtClean="0"/>
                  <a:t> that contains </a:t>
                </a:r>
                <a14:m>
                  <m:oMath xmlns:m="http://schemas.openxmlformats.org/officeDocument/2006/math">
                    <m:r>
                      <a:rPr lang="en-US" altLang="zh-CN" sz="3200" i="1" dirty="0" smtClean="0">
                        <a:latin typeface="Cambria Math"/>
                      </a:rPr>
                      <m:t>𝑥</m:t>
                    </m:r>
                    <m:r>
                      <a:rPr lang="en-US" altLang="zh-CN" sz="3200" b="0" i="1" dirty="0" smtClean="0">
                        <a:latin typeface="Cambria Math"/>
                      </a:rPr>
                      <m:t>∈</m:t>
                    </m:r>
                    <m:r>
                      <a:rPr lang="en-US" altLang="zh-CN" sz="3200" b="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zh-CN" sz="3200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/>
                      </a:rPr>
                      <m:t>⊆</m:t>
                    </m:r>
                    <m:r>
                      <a:rPr lang="en-US" altLang="zh-CN" sz="2400" i="1" dirty="0" smtClean="0">
                        <a:latin typeface="Cambria Math"/>
                      </a:rPr>
                      <m:t>𝑆</m:t>
                    </m:r>
                  </m:oMath>
                </a14:m>
                <a:endParaRPr lang="en-US" altLang="zh-CN" sz="2400" dirty="0" smtClean="0"/>
              </a:p>
              <a:p>
                <a:pPr lvl="1"/>
                <a:r>
                  <a:rPr lang="en-US" altLang="zh-CN" sz="2400" dirty="0" smtClean="0"/>
                  <a:t>The elements in the set are all related to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altLang="zh-CN" sz="2400" dirty="0" smtClean="0"/>
              </a:p>
              <a:p>
                <a:pPr lvl="1"/>
                <a:r>
                  <a:rPr lang="en-US" altLang="zh-CN" sz="2400" dirty="0" smtClean="0"/>
                  <a:t>The equivalent classes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</a:rPr>
                      <m:t>∩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</a:rPr>
                      <m:t>=</m:t>
                    </m:r>
                    <m:r>
                      <a:rPr lang="en-US" altLang="zh-CN" sz="2400" b="0" i="1" smtClean="0">
                        <a:latin typeface="Cambria Math"/>
                      </a:rPr>
                      <m:t>𝜙</m:t>
                    </m:r>
                  </m:oMath>
                </a14:m>
                <a:r>
                  <a:rPr lang="en-US" altLang="zh-CN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/>
                      </a:rPr>
                      <m:t>∀</m:t>
                    </m:r>
                    <m:r>
                      <a:rPr lang="en-US" altLang="zh-CN" sz="2400" b="0" i="1" dirty="0" smtClean="0">
                        <a:latin typeface="Cambria Math"/>
                      </a:rPr>
                      <m:t>𝑖</m:t>
                    </m:r>
                    <m:r>
                      <a:rPr lang="en-US" altLang="zh-CN" sz="2400" b="0" i="1" dirty="0" smtClean="0">
                        <a:latin typeface="Cambria Math"/>
                      </a:rPr>
                      <m:t>≠</m:t>
                    </m:r>
                    <m:r>
                      <a:rPr lang="en-US" altLang="zh-CN" sz="2400" b="0" i="1" dirty="0" smtClean="0">
                        <a:latin typeface="Cambria Math"/>
                      </a:rPr>
                      <m:t>𝑗</m:t>
                    </m:r>
                  </m:oMath>
                </a14:m>
                <a:endParaRPr lang="en-US" altLang="zh-CN" sz="24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</a:rPr>
                      <m:t>𝑥</m:t>
                    </m:r>
                    <m:r>
                      <a:rPr lang="en-US" altLang="zh-CN" sz="2400" i="1" dirty="0">
                        <a:latin typeface="Cambria Math"/>
                        <a:ea typeface="Cambria Math"/>
                      </a:rPr>
                      <m:t>∉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/>
                      </a:rPr>
                      <m:t>∀</m:t>
                    </m:r>
                    <m:r>
                      <a:rPr lang="en-US" altLang="zh-CN" sz="2400" i="1" dirty="0">
                        <a:latin typeface="Cambria Math"/>
                      </a:rPr>
                      <m:t>𝑖</m:t>
                    </m:r>
                    <m:r>
                      <a:rPr lang="en-US" altLang="zh-CN" sz="2400" i="1" dirty="0">
                        <a:latin typeface="Cambria Math"/>
                      </a:rPr>
                      <m:t>≠</m:t>
                    </m:r>
                    <m:r>
                      <a:rPr lang="en-US" altLang="zh-CN" sz="2400" i="1" dirty="0">
                        <a:latin typeface="Cambria Math"/>
                      </a:rPr>
                      <m:t>𝑗</m:t>
                    </m:r>
                  </m:oMath>
                </a14:m>
                <a:endParaRPr lang="en-US" altLang="zh-CN" sz="2400" dirty="0" smtClean="0"/>
              </a:p>
              <a:p>
                <a:pPr marL="0" indent="0">
                  <a:buNone/>
                </a:pPr>
                <a:r>
                  <a:rPr lang="en-US" altLang="zh-CN" sz="3200" dirty="0" smtClean="0">
                    <a:sym typeface="Symbol"/>
                  </a:rPr>
                  <a:t>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/>
                      </a:rPr>
                      <m:t>𝑆</m:t>
                    </m:r>
                    <m:r>
                      <a:rPr lang="en-US" altLang="zh-CN" sz="3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3200" i="1">
                        <a:latin typeface="Cambria Math"/>
                      </a:rPr>
                      <m:t>∪⋯∪</m:t>
                    </m:r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sz="32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3200" dirty="0"/>
                  <a:t> is a </a:t>
                </a:r>
                <a:r>
                  <a:rPr lang="en-US" altLang="zh-CN" sz="3200" dirty="0" smtClean="0"/>
                  <a:t>partition (</a:t>
                </a:r>
                <a:r>
                  <a:rPr lang="zh-CN" altLang="en-US" sz="3200" dirty="0" smtClean="0"/>
                  <a:t>分割</a:t>
                </a:r>
                <a:r>
                  <a:rPr lang="en-US" altLang="zh-CN" sz="3200" dirty="0" smtClean="0"/>
                  <a:t>) of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/>
                      </a:rPr>
                      <m:t>𝑆</m:t>
                    </m:r>
                  </m:oMath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473093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896" t="-15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339752" y="5085184"/>
                <a:ext cx="4278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>
                          <a:latin typeface="Cambria Math"/>
                        </a:rPr>
                        <m:t>𝑆</m:t>
                      </m:r>
                      <m:r>
                        <a:rPr lang="en-US" altLang="zh-CN" sz="32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1,2,3</m:t>
                          </m:r>
                          <m:r>
                            <a:rPr lang="en-US" altLang="zh-CN" sz="3200" i="1">
                              <a:latin typeface="Cambria Math"/>
                            </a:rPr>
                            <m:t>;</m:t>
                          </m:r>
                          <m:r>
                            <a:rPr lang="en-US" altLang="zh-CN" sz="32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4,5,6,7</m:t>
                          </m:r>
                          <m:r>
                            <a:rPr lang="en-US" altLang="zh-CN" sz="3200" i="1">
                              <a:latin typeface="Cambria Math"/>
                            </a:rPr>
                            <m:t>;8,9</m:t>
                          </m:r>
                        </m:e>
                      </m:d>
                    </m:oMath>
                  </m:oMathPara>
                </a14:m>
                <a:endParaRPr lang="zh-CN" altLang="en-US" sz="3200" i="1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085184"/>
                <a:ext cx="4278479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11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 dirty="0"/>
              <a:t>Equivalence Relation and Equivalence Class (</a:t>
            </a:r>
            <a:r>
              <a:rPr lang="zh-CN" altLang="en-US" sz="3200" dirty="0"/>
              <a:t>等价关系与等价类</a:t>
            </a:r>
            <a:r>
              <a:rPr lang="en-US" altLang="zh-CN" sz="3200" dirty="0"/>
              <a:t>)</a:t>
            </a:r>
            <a:endParaRPr lang="zh-CN" altLang="en-US" sz="3200" dirty="0"/>
          </a:p>
          <a:p>
            <a:r>
              <a:rPr lang="en-US" altLang="zh-CN" sz="3200" b="1" dirty="0">
                <a:solidFill>
                  <a:schemeClr val="hlink"/>
                </a:solidFill>
              </a:rPr>
              <a:t>Disjoint Set (</a:t>
            </a:r>
            <a:r>
              <a:rPr lang="zh-CN" altLang="en-US" sz="3200" b="1" dirty="0">
                <a:solidFill>
                  <a:schemeClr val="hlink"/>
                </a:solidFill>
              </a:rPr>
              <a:t>不相交</a:t>
            </a:r>
            <a:r>
              <a:rPr lang="zh-CN" altLang="en-US" sz="3200" b="1" dirty="0" smtClean="0">
                <a:solidFill>
                  <a:schemeClr val="hlink"/>
                </a:solidFill>
              </a:rPr>
              <a:t>集或并查集</a:t>
            </a:r>
            <a:r>
              <a:rPr lang="en-US" altLang="zh-CN" sz="3200" b="1" dirty="0" smtClean="0">
                <a:solidFill>
                  <a:schemeClr val="hlink"/>
                </a:solidFill>
              </a:rPr>
              <a:t>)</a:t>
            </a:r>
            <a:endParaRPr lang="zh-CN" altLang="en-US" sz="3200" b="1" dirty="0">
              <a:solidFill>
                <a:schemeClr val="hlink"/>
              </a:solidFill>
            </a:endParaRPr>
          </a:p>
          <a:p>
            <a:r>
              <a:rPr lang="en-US" altLang="zh-CN" sz="3200" dirty="0" smtClean="0"/>
              <a:t>Implementation of Disjoint Set</a:t>
            </a:r>
            <a:endParaRPr lang="zh-CN" altLang="en-US" sz="3200" dirty="0"/>
          </a:p>
          <a:p>
            <a:r>
              <a:rPr lang="en-US" altLang="zh-CN" sz="3200" dirty="0" smtClean="0"/>
              <a:t>Implementation of Disjoint Set Class</a:t>
            </a:r>
            <a:endParaRPr lang="zh-CN" altLang="en-US" sz="3200" dirty="0"/>
          </a:p>
          <a:p>
            <a:r>
              <a:rPr lang="en-US" altLang="zh-CN" sz="3200" dirty="0" smtClean="0"/>
              <a:t>Application of Disjoint Set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2715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Disjoint Set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51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sz="32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zh-CN" sz="3200" dirty="0" smtClean="0"/>
                  <a:t> is a disjoint set, if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𝑆</m:t>
                    </m:r>
                    <m:r>
                      <a:rPr lang="en-US" altLang="zh-CN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</a:rPr>
                      <m:t>∪⋯∪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sz="24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</a:rPr>
                      <m:t>∩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</a:rPr>
                      <m:t>=</m:t>
                    </m:r>
                    <m:r>
                      <a:rPr lang="en-US" altLang="zh-CN" sz="2400" i="1">
                        <a:latin typeface="Cambria Math"/>
                      </a:rPr>
                      <m:t>𝜙</m:t>
                    </m:r>
                  </m:oMath>
                </a14:m>
                <a:r>
                  <a:rPr lang="en-US" altLang="zh-CN" sz="24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/>
                      </a:rPr>
                      <m:t>∀</m:t>
                    </m:r>
                    <m:r>
                      <a:rPr lang="en-US" altLang="zh-CN" sz="2400" i="1" dirty="0">
                        <a:latin typeface="Cambria Math"/>
                      </a:rPr>
                      <m:t>𝑖</m:t>
                    </m:r>
                    <m:r>
                      <a:rPr lang="en-US" altLang="zh-CN" sz="2400" i="1" dirty="0">
                        <a:latin typeface="Cambria Math"/>
                      </a:rPr>
                      <m:t>≠</m:t>
                    </m:r>
                    <m:r>
                      <a:rPr lang="en-US" altLang="zh-CN" sz="2400" i="1" dirty="0">
                        <a:latin typeface="Cambria Math"/>
                      </a:rPr>
                      <m:t>𝑗</m:t>
                    </m:r>
                  </m:oMath>
                </a14:m>
                <a:r>
                  <a:rPr lang="zh-CN" altLang="en-US" sz="2400" dirty="0"/>
                  <a:t> </a:t>
                </a:r>
              </a:p>
              <a:p>
                <a:r>
                  <a:rPr lang="en-US" altLang="zh-CN" sz="3200" dirty="0" smtClean="0"/>
                  <a:t>Example</a:t>
                </a:r>
              </a:p>
              <a:p>
                <a:endParaRPr lang="en-US" altLang="zh-CN" sz="3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/>
                        </a:rPr>
                        <m:t>𝑆</m:t>
                      </m:r>
                      <m:r>
                        <a:rPr lang="en-US" altLang="zh-CN" sz="3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1,2,3</m:t>
                          </m:r>
                          <m:r>
                            <a:rPr lang="en-US" altLang="zh-CN" sz="3200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altLang="zh-CN" sz="32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4,5,6,7</m:t>
                          </m:r>
                          <m:r>
                            <a:rPr lang="en-US" altLang="zh-CN" sz="3200" b="0" i="1" smtClean="0">
                              <a:latin typeface="Cambria Math"/>
                            </a:rPr>
                            <m:t>;8,9</m:t>
                          </m:r>
                        </m:e>
                      </m:d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475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584" t="-15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74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Default Desig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Default Design">
      <a:majorFont>
        <a:latin typeface="Times New Roman"/>
        <a:ea typeface="仿宋_GB2312"/>
        <a:cs typeface=""/>
      </a:majorFont>
      <a:minorFont>
        <a:latin typeface="Times New Roman"/>
        <a:ea typeface="仿宋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仿宋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仿宋_GB2312" pitchFamily="49" charset="-122"/>
          </a:defRPr>
        </a:defPPr>
      </a:lstStyle>
    </a:lnDef>
  </a:objectDefaults>
  <a:extraClrSchemeLst>
    <a:extraClrScheme>
      <a:clrScheme name="Default Desig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光纤</Template>
  <TotalTime>29592</TotalTime>
  <Words>4704</Words>
  <Application>Microsoft Office PowerPoint</Application>
  <PresentationFormat>全屏显示(4:3)</PresentationFormat>
  <Paragraphs>1134</Paragraphs>
  <Slides>60</Slides>
  <Notes>33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60</vt:i4>
      </vt:variant>
    </vt:vector>
  </HeadingPairs>
  <TitlesOfParts>
    <vt:vector size="71" baseType="lpstr">
      <vt:lpstr>仿宋_GB2312</vt:lpstr>
      <vt:lpstr>楷体</vt:lpstr>
      <vt:lpstr>宋体</vt:lpstr>
      <vt:lpstr>Calibri</vt:lpstr>
      <vt:lpstr>Cambria Math</vt:lpstr>
      <vt:lpstr>Symbol</vt:lpstr>
      <vt:lpstr>Tahoma</vt:lpstr>
      <vt:lpstr>Times New Roman</vt:lpstr>
      <vt:lpstr>Wingdings</vt:lpstr>
      <vt:lpstr>主题1</vt:lpstr>
      <vt:lpstr>Visio</vt:lpstr>
      <vt:lpstr>Chapter 11: Disjoint Set</vt:lpstr>
      <vt:lpstr>Outline</vt:lpstr>
      <vt:lpstr>Equivalence Relation R</vt:lpstr>
      <vt:lpstr>Example</vt:lpstr>
      <vt:lpstr>Operations on the Equivalent Class</vt:lpstr>
      <vt:lpstr>Representation of Equivalence Relation</vt:lpstr>
      <vt:lpstr>Equivalent Class</vt:lpstr>
      <vt:lpstr>Outline</vt:lpstr>
      <vt:lpstr>Disjoint Set</vt:lpstr>
      <vt:lpstr>Operations of Disjoint Class</vt:lpstr>
      <vt:lpstr>Outline</vt:lpstr>
      <vt:lpstr>Storage Structure</vt:lpstr>
      <vt:lpstr>union</vt:lpstr>
      <vt:lpstr>find</vt:lpstr>
      <vt:lpstr>Discussion</vt:lpstr>
      <vt:lpstr>Improved union()</vt:lpstr>
      <vt:lpstr>Size-based Union: Example</vt:lpstr>
      <vt:lpstr>Size-based Union: Example</vt:lpstr>
      <vt:lpstr>Size-based Union: Example</vt:lpstr>
      <vt:lpstr>Size-based Union: Example</vt:lpstr>
      <vt:lpstr>Size-based Union: Example</vt:lpstr>
      <vt:lpstr>Size-based Union: Example</vt:lpstr>
      <vt:lpstr>Size-based Union: Example</vt:lpstr>
      <vt:lpstr>Size-based Union: Example</vt:lpstr>
      <vt:lpstr>Height-based Union: Example</vt:lpstr>
      <vt:lpstr>Height-based Union: Example</vt:lpstr>
      <vt:lpstr>Height-based Union: Example</vt:lpstr>
      <vt:lpstr>Improved Union</vt:lpstr>
      <vt:lpstr>Improved find(): Path Compression</vt:lpstr>
      <vt:lpstr>Example: find(14)</vt:lpstr>
      <vt:lpstr>Comments</vt:lpstr>
      <vt:lpstr>Outline</vt:lpstr>
      <vt:lpstr>Disjoint Set Class</vt:lpstr>
      <vt:lpstr>Constructor</vt:lpstr>
      <vt:lpstr>find()</vt:lpstr>
      <vt:lpstr>find()</vt:lpstr>
      <vt:lpstr>find()</vt:lpstr>
      <vt:lpstr>find()</vt:lpstr>
      <vt:lpstr>find()</vt:lpstr>
      <vt:lpstr>union()</vt:lpstr>
      <vt:lpstr>Outline</vt:lpstr>
      <vt:lpstr>Maze Problem</vt:lpstr>
      <vt:lpstr>Problem Modeling</vt:lpstr>
      <vt:lpstr>Maze Construction</vt:lpstr>
      <vt:lpstr>Example</vt:lpstr>
      <vt:lpstr>Example</vt:lpstr>
      <vt:lpstr>Maze Generation</vt:lpstr>
      <vt:lpstr>Maze Gernation</vt:lpstr>
      <vt:lpstr>Outline</vt:lpstr>
      <vt:lpstr>Least Common Ancestor</vt:lpstr>
      <vt:lpstr>Implementation</vt:lpstr>
      <vt:lpstr>Least Common Ancestor of 8 and 11</vt:lpstr>
      <vt:lpstr>Least Common Ancestor of 8 and 11</vt:lpstr>
      <vt:lpstr>Least Common Ancestor of 8 and 11</vt:lpstr>
      <vt:lpstr>Least Common Ancestor of 8 and 11</vt:lpstr>
      <vt:lpstr>Least Common Ancestor of 8 and 11</vt:lpstr>
      <vt:lpstr>Least Common Ancestor of 8 and 11</vt:lpstr>
      <vt:lpstr>Least Common Ancestor of 8 and 11</vt:lpstr>
      <vt:lpstr>Least Common Ancestor of 8 and 11</vt:lpstr>
      <vt:lpstr>Homework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of EPON Registration Scheme</dc:title>
  <dc:creator>dell-optical</dc:creator>
  <cp:lastModifiedBy>Windows 用户</cp:lastModifiedBy>
  <cp:revision>1062</cp:revision>
  <dcterms:created xsi:type="dcterms:W3CDTF">2012-03-07T03:34:51Z</dcterms:created>
  <dcterms:modified xsi:type="dcterms:W3CDTF">2016-10-31T11:05:22Z</dcterms:modified>
</cp:coreProperties>
</file>