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6" r:id="rId2"/>
  </p:sldMasterIdLst>
  <p:notesMasterIdLst>
    <p:notesMasterId r:id="rId31"/>
  </p:notesMasterIdLst>
  <p:sldIdLst>
    <p:sldId id="256" r:id="rId3"/>
    <p:sldId id="364" r:id="rId4"/>
    <p:sldId id="390" r:id="rId5"/>
    <p:sldId id="380" r:id="rId6"/>
    <p:sldId id="366" r:id="rId7"/>
    <p:sldId id="400" r:id="rId8"/>
    <p:sldId id="401" r:id="rId9"/>
    <p:sldId id="367" r:id="rId10"/>
    <p:sldId id="381" r:id="rId11"/>
    <p:sldId id="402" r:id="rId12"/>
    <p:sldId id="385" r:id="rId13"/>
    <p:sldId id="404" r:id="rId14"/>
    <p:sldId id="405" r:id="rId15"/>
    <p:sldId id="407" r:id="rId16"/>
    <p:sldId id="387" r:id="rId17"/>
    <p:sldId id="394" r:id="rId18"/>
    <p:sldId id="408" r:id="rId19"/>
    <p:sldId id="406" r:id="rId20"/>
    <p:sldId id="388" r:id="rId21"/>
    <p:sldId id="389" r:id="rId22"/>
    <p:sldId id="409" r:id="rId23"/>
    <p:sldId id="368" r:id="rId24"/>
    <p:sldId id="373" r:id="rId25"/>
    <p:sldId id="374" r:id="rId26"/>
    <p:sldId id="375" r:id="rId27"/>
    <p:sldId id="376" r:id="rId28"/>
    <p:sldId id="384" r:id="rId29"/>
    <p:sldId id="307"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C6C6C6"/>
    <a:srgbClr val="0033CC"/>
    <a:srgbClr val="0000FF"/>
    <a:srgbClr val="0033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41" autoAdjust="0"/>
    <p:restoredTop sz="95535" autoAdjust="0"/>
  </p:normalViewPr>
  <p:slideViewPr>
    <p:cSldViewPr snapToGrid="0">
      <p:cViewPr varScale="1">
        <p:scale>
          <a:sx n="92" d="100"/>
          <a:sy n="92" d="100"/>
        </p:scale>
        <p:origin x="1128" y="62"/>
      </p:cViewPr>
      <p:guideLst>
        <p:guide orient="horz" pos="2160"/>
        <p:guide pos="2880"/>
      </p:guideLst>
    </p:cSldViewPr>
  </p:slideViewPr>
  <p:notesTextViewPr>
    <p:cViewPr>
      <p:scale>
        <a:sx n="1" d="1"/>
        <a:sy n="1" d="1"/>
      </p:scale>
      <p:origin x="0" y="0"/>
    </p:cViewPr>
  </p:notesTextViewPr>
  <p:sorterViewPr>
    <p:cViewPr>
      <p:scale>
        <a:sx n="100" d="100"/>
        <a:sy n="100" d="100"/>
      </p:scale>
      <p:origin x="0" y="83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330EA-D957-4DB0-920F-7C2856D36F8F}" type="datetimeFigureOut">
              <a:rPr lang="zh-CN" altLang="en-US" smtClean="0"/>
              <a:t>2018/7/25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24B585-85AE-4DED-8931-6720CAEF55DD}" type="slidenum">
              <a:rPr lang="zh-CN" altLang="en-US" smtClean="0"/>
              <a:t>‹#›</a:t>
            </a:fld>
            <a:endParaRPr lang="zh-CN" altLang="en-US"/>
          </a:p>
        </p:txBody>
      </p:sp>
    </p:spTree>
    <p:extLst>
      <p:ext uri="{BB962C8B-B14F-4D97-AF65-F5344CB8AC3E}">
        <p14:creationId xmlns:p14="http://schemas.microsoft.com/office/powerpoint/2010/main" val="254506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24B585-85AE-4DED-8931-6720CAEF55DD}" type="slidenum">
              <a:rPr lang="zh-CN" altLang="en-US" smtClean="0"/>
              <a:t>1</a:t>
            </a:fld>
            <a:endParaRPr lang="zh-CN" altLang="en-US"/>
          </a:p>
        </p:txBody>
      </p:sp>
    </p:spTree>
    <p:extLst>
      <p:ext uri="{BB962C8B-B14F-4D97-AF65-F5344CB8AC3E}">
        <p14:creationId xmlns:p14="http://schemas.microsoft.com/office/powerpoint/2010/main" val="3819823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24B585-85AE-4DED-8931-6720CAEF55DD}" type="slidenum">
              <a:rPr lang="zh-CN" altLang="en-US" smtClean="0"/>
              <a:t>10</a:t>
            </a:fld>
            <a:endParaRPr lang="zh-CN" altLang="en-US"/>
          </a:p>
        </p:txBody>
      </p:sp>
    </p:spTree>
    <p:extLst>
      <p:ext uri="{BB962C8B-B14F-4D97-AF65-F5344CB8AC3E}">
        <p14:creationId xmlns:p14="http://schemas.microsoft.com/office/powerpoint/2010/main" val="838358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  To quickly understand the issues of delayed offloading, we observe the system with an simplified model, in which the input traffic is a continuous data flow with constant rate </a:t>
                </a:r>
                <a:r>
                  <a:rPr lang="en-US" altLang="zh-CN" sz="1200" i="0" kern="1200">
                    <a:solidFill>
                      <a:schemeClr val="tx1"/>
                    </a:solidFill>
                    <a:effectLst/>
                    <a:latin typeface="+mn-lt"/>
                    <a:ea typeface="+mn-ea"/>
                    <a:cs typeface="+mn-cs"/>
                  </a:rPr>
                  <a:t>𝜆</a:t>
                </a:r>
                <a:r>
                  <a:rPr lang="en-US" altLang="zh-CN" sz="1200" kern="1200" dirty="0">
                    <a:solidFill>
                      <a:schemeClr val="tx1"/>
                    </a:solidFill>
                    <a:effectLst/>
                    <a:latin typeface="+mn-lt"/>
                    <a:ea typeface="+mn-ea"/>
                    <a:cs typeface="+mn-cs"/>
                  </a:rPr>
                  <a:t>, and the Wi-Fi duration time </a:t>
                </a:r>
                <a:r>
                  <a:rPr lang="en-US" altLang="zh-CN" sz="1200" kern="1200" dirty="0" smtClean="0">
                    <a:solidFill>
                      <a:schemeClr val="tx1"/>
                    </a:solidFill>
                    <a:effectLst/>
                    <a:latin typeface="+mn-lt"/>
                    <a:ea typeface="+mn-ea"/>
                    <a:cs typeface="+mn-cs"/>
                  </a:rPr>
                  <a:t>, the </a:t>
                </a:r>
                <a:r>
                  <a:rPr lang="en-US" altLang="zh-CN" sz="1200" kern="1200" dirty="0">
                    <a:solidFill>
                      <a:schemeClr val="tx1"/>
                    </a:solidFill>
                    <a:effectLst/>
                    <a:latin typeface="+mn-lt"/>
                    <a:ea typeface="+mn-ea"/>
                    <a:cs typeface="+mn-cs"/>
                  </a:rPr>
                  <a:t>cellular duration time </a:t>
                </a:r>
                <a:r>
                  <a:rPr lang="en-US" altLang="zh-CN" sz="1200" kern="1200" dirty="0" smtClean="0">
                    <a:solidFill>
                      <a:schemeClr val="tx1"/>
                    </a:solidFill>
                    <a:effectLst/>
                    <a:latin typeface="+mn-lt"/>
                    <a:ea typeface="+mn-ea"/>
                    <a:cs typeface="+mn-cs"/>
                  </a:rPr>
                  <a:t>and deadline are </a:t>
                </a:r>
                <a:r>
                  <a:rPr lang="en-US" altLang="zh-CN" sz="1200" kern="1200" dirty="0">
                    <a:solidFill>
                      <a:schemeClr val="tx1"/>
                    </a:solidFill>
                    <a:effectLst/>
                    <a:latin typeface="+mn-lt"/>
                    <a:ea typeface="+mn-ea"/>
                    <a:cs typeface="+mn-cs"/>
                  </a:rPr>
                  <a:t>all constants. Also, for sake of simplicity, we </a:t>
                </a:r>
                <a:r>
                  <a:rPr lang="en-US" altLang="zh-CN" sz="1200" kern="1200" dirty="0" smtClean="0">
                    <a:solidFill>
                      <a:schemeClr val="tx1"/>
                    </a:solidFill>
                    <a:effectLst/>
                    <a:latin typeface="+mn-lt"/>
                    <a:ea typeface="+mn-ea"/>
                    <a:cs typeface="+mn-cs"/>
                  </a:rPr>
                  <a:t>assume</a:t>
                </a:r>
                <a:r>
                  <a:rPr lang="en-US" altLang="zh-CN" sz="1200" kern="1200" baseline="0" dirty="0" smtClean="0">
                    <a:solidFill>
                      <a:schemeClr val="tx1"/>
                    </a:solidFill>
                    <a:effectLst/>
                    <a:latin typeface="+mn-lt"/>
                    <a:ea typeface="+mn-ea"/>
                    <a:cs typeface="+mn-cs"/>
                  </a:rPr>
                  <a:t> the service rate of cellular and Wi-Fi are the same.</a:t>
                </a:r>
              </a:p>
              <a:p>
                <a:r>
                  <a:rPr lang="en-US" altLang="zh-CN" dirty="0" smtClean="0"/>
                  <a:t>  In this</a:t>
                </a:r>
                <a:r>
                  <a:rPr lang="en-US" altLang="zh-CN" baseline="0" dirty="0" smtClean="0"/>
                  <a:t> simplified model, the service process changes periodically. This figure is the queue length changing over time.  As the performance is the same in each service cycle, we can only analyze one cycle and obtain the mean delay and offloading efficiency in whole time.</a:t>
                </a:r>
                <a:endParaRPr lang="zh-CN" altLang="en-US" dirty="0"/>
              </a:p>
            </p:txBody>
          </p:sp>
        </mc:Fallback>
      </mc:AlternateContent>
      <p:sp>
        <p:nvSpPr>
          <p:cNvPr id="4" name="灯片编号占位符 3"/>
          <p:cNvSpPr>
            <a:spLocks noGrp="1"/>
          </p:cNvSpPr>
          <p:nvPr>
            <p:ph type="sldNum" sz="quarter" idx="10"/>
          </p:nvPr>
        </p:nvSpPr>
        <p:spPr/>
        <p:txBody>
          <a:bodyPr/>
          <a:lstStyle/>
          <a:p>
            <a:fld id="{F024B585-85AE-4DED-8931-6720CAEF55DD}" type="slidenum">
              <a:rPr lang="zh-CN" altLang="en-US" smtClean="0"/>
              <a:t>11</a:t>
            </a:fld>
            <a:endParaRPr lang="zh-CN" altLang="en-US"/>
          </a:p>
        </p:txBody>
      </p:sp>
    </p:spTree>
    <p:extLst>
      <p:ext uri="{BB962C8B-B14F-4D97-AF65-F5344CB8AC3E}">
        <p14:creationId xmlns:p14="http://schemas.microsoft.com/office/powerpoint/2010/main" val="270417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mc:Choice>
        <mc:Fallback xmlns="">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smtClean="0"/>
                  <a:t>backlog </a:t>
                </a:r>
                <a:r>
                  <a:rPr kumimoji="1" lang="en-US" altLang="zh-CN" sz="1200" b="0" i="0" smtClean="0">
                    <a:latin typeface="Cambria Math" charset="0"/>
                  </a:rPr>
                  <a:t>𝜆</a:t>
                </a:r>
                <a:r>
                  <a:rPr kumimoji="1" lang="en-US" altLang="zh-CN" sz="1200" i="0">
                    <a:latin typeface="Cambria Math" charset="0"/>
                  </a:rPr>
                  <a:t>𝜏</a:t>
                </a:r>
                <a:r>
                  <a:rPr kumimoji="1" lang="en-US" altLang="zh-CN" sz="1200" dirty="0" smtClean="0"/>
                  <a:t> built up during delayed state is emptied in cellular state</a:t>
                </a:r>
                <a:endParaRPr kumimoji="1" lang="zh-CN" altLang="en-US" sz="1200" dirty="0"/>
              </a:p>
              <a:p>
                <a:endParaRPr kumimoji="1" lang="zh-CN" altLang="en-US" dirty="0"/>
              </a:p>
            </p:txBody>
          </p:sp>
        </mc:Fallback>
      </mc:AlternateContent>
      <p:sp>
        <p:nvSpPr>
          <p:cNvPr id="4" name="幻灯片编号占位符 3"/>
          <p:cNvSpPr>
            <a:spLocks noGrp="1"/>
          </p:cNvSpPr>
          <p:nvPr>
            <p:ph type="sldNum" sz="quarter" idx="10"/>
          </p:nvPr>
        </p:nvSpPr>
        <p:spPr/>
        <p:txBody>
          <a:bodyPr/>
          <a:lstStyle/>
          <a:p>
            <a:fld id="{F024B585-85AE-4DED-8931-6720CAEF55DD}" type="slidenum">
              <a:rPr lang="zh-CN" altLang="en-US" smtClean="0"/>
              <a:t>12</a:t>
            </a:fld>
            <a:endParaRPr lang="zh-CN" altLang="en-US"/>
          </a:p>
        </p:txBody>
      </p:sp>
    </p:spTree>
    <p:extLst>
      <p:ext uri="{BB962C8B-B14F-4D97-AF65-F5344CB8AC3E}">
        <p14:creationId xmlns:p14="http://schemas.microsoft.com/office/powerpoint/2010/main" val="174552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24B585-85AE-4DED-8931-6720CAEF55DD}" type="slidenum">
              <a:rPr lang="zh-CN" altLang="en-US" smtClean="0"/>
              <a:t>13</a:t>
            </a:fld>
            <a:endParaRPr lang="zh-CN" altLang="en-US"/>
          </a:p>
        </p:txBody>
      </p:sp>
    </p:spTree>
    <p:extLst>
      <p:ext uri="{BB962C8B-B14F-4D97-AF65-F5344CB8AC3E}">
        <p14:creationId xmlns:p14="http://schemas.microsoft.com/office/powerpoint/2010/main" val="576631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r>
                  <a:rPr lang="en-US" altLang="zh-CN" sz="1200" kern="1200" dirty="0" smtClean="0">
                    <a:solidFill>
                      <a:schemeClr val="tx1"/>
                    </a:solidFill>
                    <a:effectLst/>
                    <a:latin typeface="+mn-lt"/>
                    <a:ea typeface="+mn-ea"/>
                    <a:cs typeface="+mn-cs"/>
                  </a:rPr>
                  <a:t>Comparing two extreme cases where </a:t>
                </a:r>
                <a:r>
                  <a:rPr lang="en-US" altLang="zh-CN" sz="1200" i="0" kern="1200">
                    <a:solidFill>
                      <a:schemeClr val="tx1"/>
                    </a:solidFill>
                    <a:effectLst/>
                    <a:latin typeface="+mn-lt"/>
                    <a:ea typeface="+mn-ea"/>
                    <a:cs typeface="+mn-cs"/>
                  </a:rPr>
                  <a:t>𝜏=0</a:t>
                </a:r>
                <a:r>
                  <a:rPr lang="en-US" altLang="zh-CN" sz="1200" kern="1200" dirty="0">
                    <a:solidFill>
                      <a:schemeClr val="tx1"/>
                    </a:solidFill>
                    <a:effectLst/>
                    <a:latin typeface="+mn-lt"/>
                    <a:ea typeface="+mn-ea"/>
                    <a:cs typeface="+mn-cs"/>
                  </a:rPr>
                  <a:t> and </a:t>
                </a:r>
                <a:r>
                  <a:rPr lang="en-US" altLang="zh-CN" sz="1200" i="0" kern="1200">
                    <a:solidFill>
                      <a:schemeClr val="tx1"/>
                    </a:solidFill>
                    <a:effectLst/>
                    <a:latin typeface="+mn-lt"/>
                    <a:ea typeface="+mn-ea"/>
                    <a:cs typeface="+mn-cs"/>
                  </a:rPr>
                  <a:t>𝜏&gt;1/𝑓</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𝐶</a:t>
                </a:r>
                <a:r>
                  <a:rPr lang="en-US" altLang="zh-CN" sz="1200" kern="1200" dirty="0">
                    <a:solidFill>
                      <a:schemeClr val="tx1"/>
                    </a:solidFill>
                    <a:effectLst/>
                    <a:latin typeface="+mn-lt"/>
                    <a:ea typeface="+mn-ea"/>
                    <a:cs typeface="+mn-cs"/>
                  </a:rPr>
                  <a:t>, we can find that </a:t>
                </a:r>
                <a:r>
                  <a:rPr lang="en-US" altLang="zh-CN" i="0" smtClean="0">
                    <a:latin typeface="Cambria Math" panose="02040503050406030204" pitchFamily="18" charset="0"/>
                  </a:rPr>
                  <a:t>𝜂</a:t>
                </a:r>
                <a:r>
                  <a:rPr lang="en-US" altLang="zh-CN" sz="800" kern="1200" dirty="0">
                    <a:solidFill>
                      <a:schemeClr val="tx1"/>
                    </a:solidFill>
                    <a:latin typeface="+mn-lt"/>
                    <a:ea typeface="+mn-ea"/>
                    <a:cs typeface="+mn-cs"/>
                  </a:rPr>
                  <a:t> increases from </a:t>
                </a:r>
                <a:r>
                  <a:rPr lang="en-US" altLang="zh-CN" i="0" dirty="0" smtClean="0">
                    <a:latin typeface="Cambria Math" panose="02040503050406030204" pitchFamily="18" charset="0"/>
                  </a:rPr>
                  <a:t>𝑅</a:t>
                </a:r>
                <a:r>
                  <a:rPr lang="en-US" altLang="zh-CN" sz="800" kern="1200" dirty="0">
                    <a:solidFill>
                      <a:schemeClr val="tx1"/>
                    </a:solidFill>
                    <a:latin typeface="+mn-lt"/>
                    <a:ea typeface="+mn-ea"/>
                    <a:cs typeface="+mn-cs"/>
                  </a:rPr>
                  <a:t> to </a:t>
                </a:r>
                <a:r>
                  <a:rPr lang="en-US" altLang="zh-CN" sz="800" kern="1200" dirty="0" smtClean="0">
                    <a:solidFill>
                      <a:schemeClr val="tx1"/>
                    </a:solidFill>
                    <a:latin typeface="+mn-lt"/>
                    <a:ea typeface="+mn-ea"/>
                    <a:cs typeface="+mn-cs"/>
                  </a:rPr>
                  <a:t>1.</a:t>
                </a:r>
                <a:r>
                  <a:rPr lang="en-US" altLang="zh-CN" sz="800" kern="1200" baseline="0" dirty="0" smtClean="0">
                    <a:solidFill>
                      <a:schemeClr val="tx1"/>
                    </a:solidFill>
                    <a:latin typeface="+mn-lt"/>
                    <a:ea typeface="+mn-ea"/>
                    <a:cs typeface="+mn-cs"/>
                  </a:rPr>
                  <a:t> </a:t>
                </a:r>
                <a:r>
                  <a:rPr lang="en-US" altLang="zh-CN" sz="1200" kern="1200" dirty="0" smtClean="0">
                    <a:solidFill>
                      <a:schemeClr val="tx1"/>
                    </a:solidFill>
                    <a:effectLst/>
                    <a:latin typeface="+mn-lt"/>
                    <a:ea typeface="+mn-ea"/>
                    <a:cs typeface="+mn-cs"/>
                  </a:rPr>
                  <a:t>the </a:t>
                </a:r>
                <a:r>
                  <a:rPr lang="en-US" altLang="zh-CN" sz="1200" kern="1200" dirty="0">
                    <a:solidFill>
                      <a:schemeClr val="tx1"/>
                    </a:solidFill>
                    <a:effectLst/>
                    <a:latin typeface="+mn-lt"/>
                    <a:ea typeface="+mn-ea"/>
                    <a:cs typeface="+mn-cs"/>
                  </a:rPr>
                  <a:t>increment of </a:t>
                </a:r>
                <a:r>
                  <a:rPr lang="en-US" altLang="zh-CN" sz="1200" i="0" kern="1200">
                    <a:solidFill>
                      <a:schemeClr val="tx1"/>
                    </a:solidFill>
                    <a:effectLst/>
                    <a:latin typeface="+mn-lt"/>
                    <a:ea typeface="+mn-ea"/>
                    <a:cs typeface="+mn-cs"/>
                  </a:rPr>
                  <a:t>𝜂</a:t>
                </a:r>
                <a:r>
                  <a:rPr lang="en-US" altLang="zh-CN" sz="1200" kern="1200" dirty="0">
                    <a:solidFill>
                      <a:schemeClr val="tx1"/>
                    </a:solidFill>
                    <a:effectLst/>
                    <a:latin typeface="+mn-lt"/>
                    <a:ea typeface="+mn-ea"/>
                    <a:cs typeface="+mn-cs"/>
                  </a:rPr>
                  <a:t> is a constant </a:t>
                </a:r>
                <a:r>
                  <a:rPr lang="en-US" altLang="zh-CN" sz="1200" i="0" kern="1200">
                    <a:solidFill>
                      <a:schemeClr val="tx1"/>
                    </a:solidFill>
                    <a:effectLst/>
                    <a:latin typeface="+mn-lt"/>
                    <a:ea typeface="+mn-ea"/>
                    <a:cs typeface="+mn-cs"/>
                  </a:rPr>
                  <a:t>Δ𝜂=1−𝑅</a:t>
                </a:r>
                <a:r>
                  <a:rPr lang="en-US" altLang="zh-CN" sz="1200" kern="1200" dirty="0" smtClean="0">
                    <a:solidFill>
                      <a:schemeClr val="tx1"/>
                    </a:solidFill>
                    <a:effectLst/>
                    <a:latin typeface="+mn-lt"/>
                    <a:ea typeface="+mn-ea"/>
                    <a:cs typeface="+mn-cs"/>
                  </a:rPr>
                  <a:t>. while</a:t>
                </a:r>
                <a:r>
                  <a:rPr lang="en-US" altLang="zh-CN" sz="1200" kern="1200" baseline="0" dirty="0" smtClean="0">
                    <a:solidFill>
                      <a:schemeClr val="tx1"/>
                    </a:solidFill>
                    <a:effectLst/>
                    <a:latin typeface="+mn-lt"/>
                    <a:ea typeface="+mn-ea"/>
                    <a:cs typeface="+mn-cs"/>
                  </a:rPr>
                  <a:t> the </a:t>
                </a:r>
                <a:r>
                  <a:rPr lang="en-US" altLang="zh-CN" i="0" smtClean="0">
                    <a:latin typeface="Cambria Math" panose="02040503050406030204" pitchFamily="18" charset="0"/>
                  </a:rPr>
                  <a:t>𝐷</a:t>
                </a:r>
                <a:r>
                  <a:rPr lang="en-US" altLang="zh-CN" sz="800" b="0" kern="1200" dirty="0">
                    <a:solidFill>
                      <a:schemeClr val="tx1"/>
                    </a:solidFill>
                    <a:latin typeface="+mn-lt"/>
                    <a:ea typeface="+mn-ea"/>
                    <a:cs typeface="+mn-cs"/>
                  </a:rPr>
                  <a:t> increases from 0 to </a:t>
                </a:r>
                <a:r>
                  <a:rPr lang="en-US" altLang="zh-CN" i="0">
                    <a:latin typeface="Cambria Math" panose="02040503050406030204" pitchFamily="18" charset="0"/>
                  </a:rPr>
                  <a:t>𝐷_𝐿</a:t>
                </a:r>
                <a:r>
                  <a:rPr lang="en-US" altLang="zh-CN" dirty="0" smtClean="0"/>
                  <a:t>, the increment</a:t>
                </a:r>
                <a:r>
                  <a:rPr lang="en-US" altLang="zh-CN" baseline="0" dirty="0" smtClean="0"/>
                  <a:t> decreases with the increases </a:t>
                </a:r>
                <a:r>
                  <a:rPr lang="en-US" altLang="zh-CN" baseline="0" dirty="0" err="1" smtClean="0"/>
                  <a:t>of f</a:t>
                </a:r>
                <a:r>
                  <a:rPr lang="en-US" altLang="zh-CN"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  In other words, the mobility f is helpful to lower down the cost of the mean delay when the user improves its offloading efficiency.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  Then, </a:t>
                </a:r>
                <a:r>
                  <a:rPr lang="en-US" altLang="zh-CN" sz="1200" kern="1200" dirty="0" smtClean="0">
                    <a:solidFill>
                      <a:schemeClr val="tx1"/>
                    </a:solidFill>
                    <a:effectLst/>
                    <a:latin typeface="+mn-lt"/>
                    <a:ea typeface="+mn-ea"/>
                    <a:cs typeface="+mn-cs"/>
                  </a:rPr>
                  <a:t>we show that this is also true in the </a:t>
                </a:r>
                <a:r>
                  <a:rPr kumimoji="1" lang="en-US" altLang="zh-CN" sz="1200" kern="1200" dirty="0" smtClean="0">
                    <a:solidFill>
                      <a:schemeClr val="tx1"/>
                    </a:solidFill>
                    <a:effectLst/>
                    <a:latin typeface="+mn-lt"/>
                    <a:ea typeface="+mn-ea"/>
                    <a:cs typeface="+mn-cs"/>
                  </a:rPr>
                  <a:t>m</a:t>
                </a:r>
                <a:r>
                  <a:rPr kumimoji="1" lang="en-US" altLang="zh-CN" dirty="0" smtClean="0"/>
                  <a:t>oderate</a:t>
                </a:r>
                <a:r>
                  <a:rPr lang="en-US" altLang="zh-CN" sz="1200" kern="1200" dirty="0" smtClean="0">
                    <a:solidFill>
                      <a:schemeClr val="tx1"/>
                    </a:solidFill>
                    <a:effectLst/>
                    <a:latin typeface="+mn-lt"/>
                    <a:ea typeface="+mn-ea"/>
                    <a:cs typeface="+mn-cs"/>
                  </a:rPr>
                  <a:t> case.</a:t>
                </a:r>
                <a:endParaRPr lang="en-US" altLang="zh-CN" dirty="0" smtClean="0"/>
              </a:p>
            </p:txBody>
          </p:sp>
        </mc:Fallback>
      </mc:AlternateContent>
      <p:sp>
        <p:nvSpPr>
          <p:cNvPr id="4" name="灯片编号占位符 3"/>
          <p:cNvSpPr>
            <a:spLocks noGrp="1"/>
          </p:cNvSpPr>
          <p:nvPr>
            <p:ph type="sldNum" sz="quarter" idx="10"/>
          </p:nvPr>
        </p:nvSpPr>
        <p:spPr/>
        <p:txBody>
          <a:bodyPr/>
          <a:lstStyle/>
          <a:p>
            <a:fld id="{F024B585-85AE-4DED-8931-6720CAEF55DD}" type="slidenum">
              <a:rPr lang="zh-CN" altLang="en-US" smtClean="0"/>
              <a:t>14</a:t>
            </a:fld>
            <a:endParaRPr lang="zh-CN" altLang="en-US"/>
          </a:p>
        </p:txBody>
      </p:sp>
    </p:spTree>
    <p:extLst>
      <p:ext uri="{BB962C8B-B14F-4D97-AF65-F5344CB8AC3E}">
        <p14:creationId xmlns:p14="http://schemas.microsoft.com/office/powerpoint/2010/main" val="2028616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a:p>
        </p:txBody>
      </p:sp>
      <p:sp>
        <p:nvSpPr>
          <p:cNvPr id="4" name="灯片编号占位符 3"/>
          <p:cNvSpPr>
            <a:spLocks noGrp="1"/>
          </p:cNvSpPr>
          <p:nvPr>
            <p:ph type="sldNum" sz="quarter" idx="10"/>
          </p:nvPr>
        </p:nvSpPr>
        <p:spPr/>
        <p:txBody>
          <a:bodyPr/>
          <a:lstStyle/>
          <a:p>
            <a:fld id="{F024B585-85AE-4DED-8931-6720CAEF55DD}" type="slidenum">
              <a:rPr lang="zh-CN" altLang="en-US" smtClean="0"/>
              <a:t>15</a:t>
            </a:fld>
            <a:endParaRPr lang="zh-CN" altLang="en-US"/>
          </a:p>
        </p:txBody>
      </p:sp>
    </p:spTree>
    <p:extLst>
      <p:ext uri="{BB962C8B-B14F-4D97-AF65-F5344CB8AC3E}">
        <p14:creationId xmlns:p14="http://schemas.microsoft.com/office/powerpoint/2010/main" val="542925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24B585-85AE-4DED-8931-6720CAEF55DD}" type="slidenum">
              <a:rPr lang="zh-CN" altLang="en-US" smtClean="0"/>
              <a:t>16</a:t>
            </a:fld>
            <a:endParaRPr lang="zh-CN" altLang="en-US"/>
          </a:p>
        </p:txBody>
      </p:sp>
    </p:spTree>
    <p:extLst>
      <p:ext uri="{BB962C8B-B14F-4D97-AF65-F5344CB8AC3E}">
        <p14:creationId xmlns:p14="http://schemas.microsoft.com/office/powerpoint/2010/main" val="1844728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  To observe the effect of f on the tradeoff between D and η, we suppose that the user needs to enhance offloading efficiency from η_1 to η_2. </a:t>
                </a:r>
              </a:p>
              <a:p>
                <a:r>
                  <a:rPr lang="en-US" altLang="zh-CN" baseline="0" dirty="0" smtClean="0"/>
                  <a:t>  From the expressions we just get, we obtain the increased deadline of user is this. </a:t>
                </a:r>
                <a:r>
                  <a:rPr lang="en-US" altLang="zh-CN" sz="1200" b="0" i="0" smtClean="0">
                    <a:latin typeface="Cambria Math" panose="02040503050406030204" pitchFamily="18" charset="0"/>
                  </a:rPr>
                  <a:t>Δ</a:t>
                </a:r>
                <a:r>
                  <a:rPr lang="en-US" altLang="zh-CN" sz="1200" b="0" i="0" smtClean="0">
                    <a:latin typeface="Cambria Math" panose="02040503050406030204" pitchFamily="18" charset="0"/>
                  </a:rPr>
                  <a:t>𝜏</a:t>
                </a:r>
                <a:r>
                  <a:rPr lang="en-US" altLang="zh-CN" dirty="0" smtClean="0"/>
                  <a:t> decrease</a:t>
                </a:r>
                <a:r>
                  <a:rPr lang="en-US" altLang="zh-CN" baseline="0" dirty="0" smtClean="0"/>
                  <a:t>s with f. Thus </a:t>
                </a:r>
                <a:r>
                  <a:rPr lang="en-US" altLang="zh-CN" dirty="0" smtClean="0"/>
                  <a:t>User with large </a:t>
                </a:r>
                <a:r>
                  <a:rPr lang="en-US" altLang="zh-CN" i="0" dirty="0" smtClean="0">
                    <a:latin typeface="Cambria Math" panose="02040503050406030204" pitchFamily="18" charset="0"/>
                  </a:rPr>
                  <a:t>𝑓</a:t>
                </a:r>
                <a:r>
                  <a:rPr lang="en-US" altLang="zh-CN" dirty="0"/>
                  <a:t> only needs a small </a:t>
                </a:r>
                <a:r>
                  <a:rPr lang="en-US" altLang="zh-CN" i="0">
                    <a:latin typeface="Cambria Math" panose="02040503050406030204" pitchFamily="18" charset="0"/>
                  </a:rPr>
                  <a:t>Δ𝜏</a:t>
                </a:r>
                <a:r>
                  <a:rPr lang="en-US" altLang="zh-CN" dirty="0"/>
                  <a:t> to achieve </a:t>
                </a:r>
                <a:r>
                  <a:rPr lang="en-US" altLang="zh-CN" i="0">
                    <a:latin typeface="Cambria Math" panose="02040503050406030204" pitchFamily="18" charset="0"/>
                  </a:rPr>
                  <a:t>𝜂_2−𝜂_1</a:t>
                </a:r>
                <a:r>
                  <a:rPr lang="en-US" altLang="zh-CN"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As the delay</a:t>
                </a:r>
                <a:r>
                  <a:rPr lang="en-US" altLang="zh-CN" baseline="0" dirty="0" smtClean="0"/>
                  <a:t> is mainly incurred by the delayed state, thus the </a:t>
                </a:r>
                <a:r>
                  <a:rPr lang="en-US" altLang="zh-CN" baseline="0" dirty="0" smtClean="0"/>
                  <a:t>d</a:t>
                </a:r>
                <a:r>
                  <a:rPr lang="en-US" altLang="zh-CN" dirty="0" smtClean="0"/>
                  <a:t>elay cost </a:t>
                </a:r>
                <a:r>
                  <a:rPr lang="en-US" altLang="zh-CN" i="0">
                    <a:latin typeface="Cambria Math" panose="02040503050406030204" pitchFamily="18" charset="0"/>
                  </a:rPr>
                  <a:t>Δ</a:t>
                </a:r>
                <a:r>
                  <a:rPr lang="en-US" altLang="zh-CN" b="0" i="0" smtClean="0">
                    <a:latin typeface="Cambria Math" panose="02040503050406030204" pitchFamily="18" charset="0"/>
                  </a:rPr>
                  <a:t>𝐷</a:t>
                </a:r>
                <a:r>
                  <a:rPr lang="en-US" altLang="zh-CN" dirty="0"/>
                  <a:t> is </a:t>
                </a:r>
                <a:r>
                  <a:rPr lang="en-US" altLang="zh-CN" dirty="0" smtClean="0"/>
                  <a:t>also </a:t>
                </a:r>
                <a:r>
                  <a:rPr lang="en-US" altLang="zh-CN" dirty="0"/>
                  <a:t>small for large </a:t>
                </a:r>
                <a:r>
                  <a:rPr lang="en-US" altLang="zh-CN" i="0" dirty="0" smtClean="0">
                    <a:latin typeface="Cambria Math" panose="02040503050406030204" pitchFamily="18" charset="0"/>
                  </a:rPr>
                  <a:t>𝑓</a:t>
                </a:r>
                <a:r>
                  <a:rPr lang="en-US" altLang="zh-CN"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   thus we summary, when</a:t>
                </a:r>
                <a:r>
                  <a:rPr lang="en-US" altLang="zh-CN" baseline="0" dirty="0" smtClean="0"/>
                  <a:t> the users achieve is the same amount of offloading efficiency, the user with higher mobility, required a smaller </a:t>
                </a:r>
                <a:r>
                  <a:rPr lang="en-US" altLang="zh-CN" i="0" smtClean="0">
                    <a:latin typeface="Cambria Math" panose="02040503050406030204" pitchFamily="18" charset="0"/>
                  </a:rPr>
                  <a:t>Δ</a:t>
                </a:r>
                <a:r>
                  <a:rPr lang="en-US" altLang="zh-CN" i="0">
                    <a:latin typeface="Cambria Math" panose="02040503050406030204" pitchFamily="18" charset="0"/>
                  </a:rPr>
                  <a:t>𝜏</a:t>
                </a:r>
                <a:r>
                  <a:rPr lang="en-US" altLang="zh-CN" b="0" i="0" smtClean="0">
                    <a:latin typeface="Cambria Math" panose="02040503050406030204" pitchFamily="18" charset="0"/>
                  </a:rPr>
                  <a:t>,</a:t>
                </a:r>
                <a:r>
                  <a:rPr lang="en-US" altLang="zh-CN" dirty="0" smtClean="0"/>
                  <a:t> and</a:t>
                </a:r>
                <a:r>
                  <a:rPr lang="en-US" altLang="zh-CN" baseline="0" dirty="0" smtClean="0"/>
                  <a:t> the increased delay is also smaller.</a:t>
                </a:r>
                <a:endParaRPr lang="en-US" altLang="zh-CN" dirty="0"/>
              </a:p>
              <a:p>
                <a:endParaRPr lang="en-US" altLang="zh-CN" dirty="0" smtClean="0"/>
              </a:p>
              <a:p>
                <a:r>
                  <a:rPr lang="en-US" altLang="zh-CN" baseline="0" dirty="0" smtClean="0"/>
                  <a:t>  </a:t>
                </a:r>
                <a:endParaRPr lang="zh-CN" altLang="en-US" dirty="0"/>
              </a:p>
            </p:txBody>
          </p:sp>
        </mc:Fallback>
      </mc:AlternateContent>
      <p:sp>
        <p:nvSpPr>
          <p:cNvPr id="4" name="灯片编号占位符 3"/>
          <p:cNvSpPr>
            <a:spLocks noGrp="1"/>
          </p:cNvSpPr>
          <p:nvPr>
            <p:ph type="sldNum" sz="quarter" idx="10"/>
          </p:nvPr>
        </p:nvSpPr>
        <p:spPr/>
        <p:txBody>
          <a:bodyPr/>
          <a:lstStyle/>
          <a:p>
            <a:fld id="{F024B585-85AE-4DED-8931-6720CAEF55DD}" type="slidenum">
              <a:rPr lang="zh-CN" altLang="en-US" smtClean="0"/>
              <a:t>17</a:t>
            </a:fld>
            <a:endParaRPr lang="zh-CN" altLang="en-US"/>
          </a:p>
        </p:txBody>
      </p:sp>
    </p:spTree>
    <p:extLst>
      <p:ext uri="{BB962C8B-B14F-4D97-AF65-F5344CB8AC3E}">
        <p14:creationId xmlns:p14="http://schemas.microsoft.com/office/powerpoint/2010/main" val="1621651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24B585-85AE-4DED-8931-6720CAEF55DD}" type="slidenum">
              <a:rPr lang="zh-CN" altLang="en-US" smtClean="0"/>
              <a:t>18</a:t>
            </a:fld>
            <a:endParaRPr lang="zh-CN" altLang="en-US"/>
          </a:p>
        </p:txBody>
      </p:sp>
    </p:spTree>
    <p:extLst>
      <p:ext uri="{BB962C8B-B14F-4D97-AF65-F5344CB8AC3E}">
        <p14:creationId xmlns:p14="http://schemas.microsoft.com/office/powerpoint/2010/main" val="822918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en-US" altLang="zh-CN" b="0" dirty="0"/>
              </a:p>
            </p:txBody>
          </p:sp>
        </mc:Choice>
        <mc:Fallback xmlns="">
          <p:sp>
            <p:nvSpPr>
              <p:cNvPr id="3" name="备注占位符 2"/>
              <p:cNvSpPr>
                <a:spLocks noGrp="1"/>
              </p:cNvSpPr>
              <p:nvPr>
                <p:ph type="body" idx="1"/>
              </p:nvPr>
            </p:nvSpPr>
            <p:spPr/>
            <p:txBody>
              <a:bodyPr/>
              <a:lstStyle/>
              <a:p>
                <a:r>
                  <a:rPr lang="en-US" altLang="zh-CN" dirty="0" smtClean="0"/>
                  <a:t>  To observe this effect of f on the tradeoff between D and η, we suppose that the user needs to enhance offloading efficiency from </a:t>
                </a:r>
                <a:r>
                  <a:rPr lang="en-US" altLang="zh-CN" b="0" i="0" smtClean="0">
                    <a:latin typeface="Cambria Math" panose="02040503050406030204" pitchFamily="18" charset="0"/>
                  </a:rPr>
                  <a:t>𝜂_1</a:t>
                </a:r>
                <a:r>
                  <a:rPr lang="en-US" altLang="zh-CN" dirty="0" smtClean="0"/>
                  <a:t> to </a:t>
                </a:r>
                <a:r>
                  <a:rPr lang="en-US" altLang="zh-CN" b="0" i="0" smtClean="0">
                    <a:latin typeface="Cambria Math" panose="02040503050406030204" pitchFamily="18" charset="0"/>
                  </a:rPr>
                  <a:t>𝜂</a:t>
                </a:r>
                <a:r>
                  <a:rPr lang="en-US" altLang="zh-CN" b="0" i="0" smtClean="0">
                    <a:latin typeface="Cambria Math" panose="02040503050406030204" pitchFamily="18" charset="0"/>
                  </a:rPr>
                  <a:t>_2</a:t>
                </a:r>
                <a:r>
                  <a:rPr lang="en-US" altLang="zh-CN" dirty="0" smtClean="0"/>
                  <a:t>.</a:t>
                </a:r>
                <a:r>
                  <a:rPr lang="en-US" altLang="zh-CN" baseline="0" dirty="0" smtClean="0"/>
                  <a:t> </a:t>
                </a:r>
                <a:r>
                  <a:rPr lang="en-US" altLang="zh-CN" sz="1200" i="0" smtClean="0">
                    <a:latin typeface="Cambria Math" charset="0"/>
                  </a:rPr>
                  <a:t>𝛿</a:t>
                </a:r>
                <a:r>
                  <a:rPr lang="zh-CN" altLang="en-US" dirty="0" smtClean="0"/>
                  <a:t> </a:t>
                </a:r>
                <a:r>
                  <a:rPr lang="en-US" altLang="zh-CN" dirty="0" smtClean="0"/>
                  <a:t>is the deadline</a:t>
                </a:r>
                <a:r>
                  <a:rPr lang="en-US" altLang="zh-CN" baseline="0" dirty="0" smtClean="0"/>
                  <a:t> required to increase when </a:t>
                </a:r>
                <a:r>
                  <a:rPr lang="en-US" altLang="zh-CN" b="0" i="0" baseline="0" smtClean="0">
                    <a:latin typeface="Cambria Math" panose="02040503050406030204" pitchFamily="18" charset="0"/>
                  </a:rPr>
                  <a:t>𝜂</a:t>
                </a:r>
                <a:r>
                  <a:rPr lang="zh-CN" altLang="en-US" dirty="0" smtClean="0"/>
                  <a:t> </a:t>
                </a:r>
                <a:r>
                  <a:rPr lang="en-US" altLang="zh-CN" dirty="0" smtClean="0"/>
                  <a:t>increases. It indicates that the</a:t>
                </a:r>
                <a:r>
                  <a:rPr lang="en-US" altLang="zh-CN" baseline="0" dirty="0" smtClean="0"/>
                  <a:t> user with higher </a:t>
                </a:r>
                <a:r>
                  <a:rPr lang="en-US" altLang="zh-CN" b="0" i="0" baseline="0" smtClean="0">
                    <a:latin typeface="Cambria Math" panose="02040503050406030204" pitchFamily="18" charset="0"/>
                  </a:rPr>
                  <a:t>𝑓</a:t>
                </a:r>
                <a:r>
                  <a:rPr lang="zh-CN" altLang="en-US" dirty="0" smtClean="0"/>
                  <a:t> </a:t>
                </a:r>
                <a:r>
                  <a:rPr lang="en-US" altLang="zh-CN" dirty="0" smtClean="0"/>
                  <a:t>needs to increase</a:t>
                </a:r>
                <a:r>
                  <a:rPr lang="en-US" altLang="zh-CN" baseline="0" dirty="0" smtClean="0"/>
                  <a:t> less deadline. Thus, </a:t>
                </a:r>
                <a:r>
                  <a:rPr lang="en-US" altLang="zh-CN" sz="1200" kern="1200" dirty="0" smtClean="0">
                    <a:solidFill>
                      <a:schemeClr val="tx1"/>
                    </a:solidFill>
                    <a:effectLst/>
                    <a:latin typeface="+mn-lt"/>
                    <a:ea typeface="+mn-ea"/>
                    <a:cs typeface="+mn-cs"/>
                  </a:rPr>
                  <a:t>the increment of the backlog </a:t>
                </a:r>
                <a:r>
                  <a:rPr lang="en-US" altLang="zh-CN" sz="1200" i="0" kern="1200">
                    <a:solidFill>
                      <a:schemeClr val="tx1"/>
                    </a:solidFill>
                    <a:effectLst/>
                    <a:latin typeface="+mn-lt"/>
                    <a:ea typeface="+mn-ea"/>
                    <a:cs typeface="+mn-cs"/>
                  </a:rPr>
                  <a:t>𝜆𝛿</a:t>
                </a:r>
                <a:r>
                  <a:rPr lang="en-US" altLang="zh-CN" sz="1200" kern="1200" dirty="0">
                    <a:solidFill>
                      <a:schemeClr val="tx1"/>
                    </a:solidFill>
                    <a:effectLst/>
                    <a:latin typeface="+mn-lt"/>
                    <a:ea typeface="+mn-ea"/>
                    <a:cs typeface="+mn-cs"/>
                  </a:rPr>
                  <a:t> accumulated during the delayed state is smaller, which leads to a smaller increment of the mean delay. </a:t>
                </a:r>
                <a:endParaRPr lang="zh-CN" altLang="en-US" dirty="0"/>
              </a:p>
            </p:txBody>
          </p:sp>
        </mc:Fallback>
      </mc:AlternateContent>
      <p:sp>
        <p:nvSpPr>
          <p:cNvPr id="4" name="灯片编号占位符 3"/>
          <p:cNvSpPr>
            <a:spLocks noGrp="1"/>
          </p:cNvSpPr>
          <p:nvPr>
            <p:ph type="sldNum" sz="quarter" idx="10"/>
          </p:nvPr>
        </p:nvSpPr>
        <p:spPr/>
        <p:txBody>
          <a:bodyPr/>
          <a:lstStyle/>
          <a:p>
            <a:fld id="{F024B585-85AE-4DED-8931-6720CAEF55DD}" type="slidenum">
              <a:rPr lang="zh-CN" altLang="en-US" smtClean="0"/>
              <a:t>19</a:t>
            </a:fld>
            <a:endParaRPr lang="zh-CN" altLang="en-US"/>
          </a:p>
        </p:txBody>
      </p:sp>
    </p:spTree>
    <p:extLst>
      <p:ext uri="{BB962C8B-B14F-4D97-AF65-F5344CB8AC3E}">
        <p14:creationId xmlns:p14="http://schemas.microsoft.com/office/powerpoint/2010/main" val="15474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24B585-85AE-4DED-8931-6720CAEF55DD}" type="slidenum">
              <a:rPr lang="zh-CN" altLang="en-US" smtClean="0"/>
              <a:t>2</a:t>
            </a:fld>
            <a:endParaRPr lang="zh-CN" altLang="en-US"/>
          </a:p>
        </p:txBody>
      </p:sp>
    </p:spTree>
    <p:extLst>
      <p:ext uri="{BB962C8B-B14F-4D97-AF65-F5344CB8AC3E}">
        <p14:creationId xmlns:p14="http://schemas.microsoft.com/office/powerpoint/2010/main" val="2175560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  We</a:t>
                </a:r>
                <a:r>
                  <a:rPr lang="en-US" altLang="zh-CN" baseline="0" dirty="0" smtClean="0"/>
                  <a:t> plot the D versus </a:t>
                </a:r>
                <a:r>
                  <a:rPr lang="en-US" altLang="zh-CN" b="0" i="0" baseline="0" smtClean="0">
                    <a:latin typeface="Cambria Math" panose="02040503050406030204" pitchFamily="18" charset="0"/>
                  </a:rPr>
                  <a:t>𝜂</a:t>
                </a:r>
                <a:r>
                  <a:rPr lang="zh-CN" altLang="en-US" dirty="0" smtClean="0"/>
                  <a:t> </a:t>
                </a:r>
                <a:r>
                  <a:rPr lang="en-US" altLang="zh-CN" dirty="0" smtClean="0"/>
                  <a:t>in this figure. It</a:t>
                </a:r>
                <a:r>
                  <a:rPr lang="en-US" altLang="zh-CN" baseline="0" dirty="0" smtClean="0"/>
                  <a:t> is consistent with our observation. Through this simplified model, we have an observation that </a:t>
                </a:r>
                <a:r>
                  <a:rPr lang="en-US" altLang="zh-CN" sz="1200" baseline="0" dirty="0" smtClean="0"/>
                  <a:t>l</a:t>
                </a:r>
                <a:r>
                  <a:rPr lang="en-US" altLang="zh-CN" sz="1200" dirty="0" smtClean="0"/>
                  <a:t>arge </a:t>
                </a:r>
                <a:r>
                  <a:rPr lang="en-US" altLang="zh-CN" sz="1200" i="0" dirty="0">
                    <a:latin typeface="Cambria Math" panose="02040503050406030204" pitchFamily="18" charset="0"/>
                  </a:rPr>
                  <a:t>𝑓</a:t>
                </a:r>
                <a:r>
                  <a:rPr lang="zh-CN" altLang="en-US" sz="1200" dirty="0"/>
                  <a:t> </a:t>
                </a:r>
                <a:r>
                  <a:rPr lang="en-US" altLang="zh-CN" sz="1200" dirty="0"/>
                  <a:t>is helpful to reduce the mean delay increased by delayed </a:t>
                </a:r>
                <a:r>
                  <a:rPr lang="en-US" altLang="zh-CN" sz="1200" dirty="0" smtClean="0"/>
                  <a:t>offloading.</a:t>
                </a:r>
                <a:endParaRPr lang="zh-CN" altLang="en-US" sz="1200" dirty="0"/>
              </a:p>
              <a:p>
                <a:endParaRPr lang="zh-CN" altLang="en-US" dirty="0"/>
              </a:p>
            </p:txBody>
          </p:sp>
        </mc:Fallback>
      </mc:AlternateContent>
      <p:sp>
        <p:nvSpPr>
          <p:cNvPr id="4" name="灯片编号占位符 3"/>
          <p:cNvSpPr>
            <a:spLocks noGrp="1"/>
          </p:cNvSpPr>
          <p:nvPr>
            <p:ph type="sldNum" sz="quarter" idx="10"/>
          </p:nvPr>
        </p:nvSpPr>
        <p:spPr/>
        <p:txBody>
          <a:bodyPr/>
          <a:lstStyle/>
          <a:p>
            <a:fld id="{F024B585-85AE-4DED-8931-6720CAEF55DD}" type="slidenum">
              <a:rPr lang="zh-CN" altLang="en-US" smtClean="0"/>
              <a:t>20</a:t>
            </a:fld>
            <a:endParaRPr lang="zh-CN" altLang="en-US"/>
          </a:p>
        </p:txBody>
      </p:sp>
    </p:spTree>
    <p:extLst>
      <p:ext uri="{BB962C8B-B14F-4D97-AF65-F5344CB8AC3E}">
        <p14:creationId xmlns:p14="http://schemas.microsoft.com/office/powerpoint/2010/main" val="730591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24B585-85AE-4DED-8931-6720CAEF55DD}" type="slidenum">
              <a:rPr lang="zh-CN" altLang="en-US" smtClean="0"/>
              <a:t>21</a:t>
            </a:fld>
            <a:endParaRPr lang="zh-CN" altLang="en-US"/>
          </a:p>
        </p:txBody>
      </p:sp>
    </p:spTree>
    <p:extLst>
      <p:ext uri="{BB962C8B-B14F-4D97-AF65-F5344CB8AC3E}">
        <p14:creationId xmlns:p14="http://schemas.microsoft.com/office/powerpoint/2010/main" val="1542903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en-US" altLang="zh-CN" dirty="0"/>
              </a:p>
            </p:txBody>
          </p:sp>
        </mc:Choice>
        <mc:Fallback xmlns="">
          <p:sp>
            <p:nvSpPr>
              <p:cNvPr id="3" name="备注占位符 2"/>
              <p:cNvSpPr>
                <a:spLocks noGrp="1"/>
              </p:cNvSpPr>
              <p:nvPr>
                <p:ph type="body" idx="1"/>
              </p:nvPr>
            </p:nvSpPr>
            <p:spPr/>
            <p:txBody>
              <a:bodyPr/>
              <a:lstStyle/>
              <a:p>
                <a:r>
                  <a:rPr lang="en-US" altLang="zh-CN" baseline="0" dirty="0"/>
                  <a:t>  </a:t>
                </a:r>
                <a:r>
                  <a:rPr lang="en-US" altLang="zh-CN" dirty="0"/>
                  <a:t>We assume that the duration times of states F and C are exponentially distributed with</a:t>
                </a:r>
                <a:r>
                  <a:rPr lang="en-US" altLang="zh-CN" sz="1200" kern="1200" dirty="0">
                    <a:solidFill>
                      <a:schemeClr val="tx1"/>
                    </a:solidFill>
                    <a:effectLst/>
                    <a:latin typeface="+mn-lt"/>
                    <a:ea typeface="+mn-ea"/>
                    <a:cs typeface="+mn-cs"/>
                  </a:rPr>
                  <a:t> parameters </a:t>
                </a:r>
                <a:r>
                  <a:rPr lang="en-US" altLang="zh-CN" sz="1200" i="0" kern="1200">
                    <a:solidFill>
                      <a:schemeClr val="tx1"/>
                    </a:solidFill>
                    <a:effectLst/>
                    <a:latin typeface="+mn-lt"/>
                    <a:ea typeface="+mn-ea"/>
                    <a:cs typeface="+mn-cs"/>
                  </a:rPr>
                  <a:t>𝑓</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𝐹</a:t>
                </a:r>
                <a:r>
                  <a:rPr lang="en-US" altLang="zh-CN" sz="1200" kern="1200" dirty="0">
                    <a:solidFill>
                      <a:schemeClr val="tx1"/>
                    </a:solidFill>
                    <a:effectLst/>
                    <a:latin typeface="+mn-lt"/>
                    <a:ea typeface="+mn-ea"/>
                    <a:cs typeface="+mn-cs"/>
                  </a:rPr>
                  <a:t> and </a:t>
                </a:r>
                <a:r>
                  <a:rPr lang="en-US" altLang="zh-CN" sz="1200" i="0" kern="1200">
                    <a:solidFill>
                      <a:schemeClr val="tx1"/>
                    </a:solidFill>
                    <a:effectLst/>
                    <a:latin typeface="+mn-lt"/>
                    <a:ea typeface="+mn-ea"/>
                    <a:cs typeface="+mn-cs"/>
                  </a:rPr>
                  <a:t>𝑓</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𝐶</a:t>
                </a:r>
                <a:r>
                  <a:rPr lang="en-US" altLang="zh-CN" dirty="0"/>
                  <a:t>, and the deadline \tau as a exponentially distributed random variable with parameter 1/tau.</a:t>
                </a:r>
                <a:r>
                  <a:rPr lang="en-US" altLang="zh-CN" baseline="0" dirty="0"/>
                  <a:t> Then the service process is a Markov modulated service process with three state: delayed state, Wi-Fi state and delayed state. The transition rate is easy to know.</a:t>
                </a:r>
              </a:p>
              <a:p>
                <a:r>
                  <a:rPr lang="en-US" altLang="zh-CN" baseline="0" dirty="0"/>
                  <a:t>  Suppose the input traffic is a Poisson process with rate λ, then the data transmission can be delineated as an M/MMSP/1 queue with three service states. It is well known that the analysis of M/MMSP/1 queues is very difficult. The difficulty mainly lies in the fact that the service time of a file is related to the service state when its service starts. To cope with this problem, we use the hybrid embedded Markov chain to derive the mean delay and the offloading efficiency.</a:t>
                </a:r>
                <a:endParaRPr lang="en-US" altLang="zh-CN" dirty="0"/>
              </a:p>
            </p:txBody>
          </p:sp>
        </mc:Fallback>
      </mc:AlternateContent>
      <p:sp>
        <p:nvSpPr>
          <p:cNvPr id="4" name="灯片编号占位符 3"/>
          <p:cNvSpPr>
            <a:spLocks noGrp="1"/>
          </p:cNvSpPr>
          <p:nvPr>
            <p:ph type="sldNum" sz="quarter" idx="10"/>
          </p:nvPr>
        </p:nvSpPr>
        <p:spPr/>
        <p:txBody>
          <a:bodyPr/>
          <a:lstStyle/>
          <a:p>
            <a:fld id="{F024B585-85AE-4DED-8931-6720CAEF55DD}" type="slidenum">
              <a:rPr lang="zh-CN" altLang="en-US" smtClean="0"/>
              <a:t>22</a:t>
            </a:fld>
            <a:endParaRPr lang="zh-CN" altLang="en-US"/>
          </a:p>
        </p:txBody>
      </p:sp>
    </p:spTree>
    <p:extLst>
      <p:ext uri="{BB962C8B-B14F-4D97-AF65-F5344CB8AC3E}">
        <p14:creationId xmlns:p14="http://schemas.microsoft.com/office/powerpoint/2010/main" val="2871152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F024B585-85AE-4DED-8931-6720CAEF55DD}" type="slidenum">
              <a:rPr lang="zh-CN" altLang="en-US" smtClean="0"/>
              <a:t>23</a:t>
            </a:fld>
            <a:endParaRPr lang="zh-CN" altLang="en-US"/>
          </a:p>
        </p:txBody>
      </p:sp>
    </p:spTree>
    <p:extLst>
      <p:ext uri="{BB962C8B-B14F-4D97-AF65-F5344CB8AC3E}">
        <p14:creationId xmlns:p14="http://schemas.microsoft.com/office/powerpoint/2010/main" val="1868093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dirty="0"/>
                  <a:t>  we consider two application scenarios: pedestrian user and  vehicle user. They respectively correspond to the mobility </a:t>
                </a:r>
                <a:r>
                  <a:rPr lang="en-US" altLang="zh-CN" i="0">
                    <a:latin typeface="Cambria Math" panose="02040503050406030204" pitchFamily="18" charset="0"/>
                  </a:rPr>
                  <a:t>𝑓=0.005𝑠</a:t>
                </a:r>
                <a:r>
                  <a:rPr lang="zh-CN" altLang="zh-CN" i="0">
                    <a:latin typeface="Cambria Math" panose="02040503050406030204" pitchFamily="18" charset="0"/>
                  </a:rPr>
                  <a:t>^(</a:t>
                </a:r>
                <a:r>
                  <a:rPr lang="en-US" altLang="zh-CN" i="0">
                    <a:latin typeface="Cambria Math" panose="02040503050406030204" pitchFamily="18" charset="0"/>
                  </a:rPr>
                  <a:t>−1</a:t>
                </a:r>
                <a:r>
                  <a:rPr lang="zh-CN" altLang="zh-CN" i="0">
                    <a:latin typeface="Cambria Math" panose="02040503050406030204" pitchFamily="18" charset="0"/>
                  </a:rPr>
                  <a:t>)</a:t>
                </a:r>
                <a:r>
                  <a:rPr lang="zh-CN" altLang="en-US" dirty="0"/>
                  <a:t> </a:t>
                </a:r>
                <a:r>
                  <a:rPr lang="en-US" altLang="zh-CN" dirty="0"/>
                  <a:t>and </a:t>
                </a:r>
                <a:r>
                  <a:rPr lang="en-US" altLang="zh-CN" i="0">
                    <a:latin typeface="Cambria Math" panose="02040503050406030204" pitchFamily="18" charset="0"/>
                  </a:rPr>
                  <a:t>𝑓=0.025𝑠</a:t>
                </a:r>
                <a:r>
                  <a:rPr lang="zh-CN" altLang="zh-CN" i="0">
                    <a:latin typeface="Cambria Math" panose="02040503050406030204" pitchFamily="18" charset="0"/>
                  </a:rPr>
                  <a:t>^(</a:t>
                </a:r>
                <a:r>
                  <a:rPr lang="en-US" altLang="zh-CN" i="0">
                    <a:latin typeface="Cambria Math" panose="02040503050406030204" pitchFamily="18" charset="0"/>
                  </a:rPr>
                  <a:t>−1</a:t>
                </a:r>
                <a:r>
                  <a:rPr lang="zh-CN" altLang="zh-CN" i="0">
                    <a:latin typeface="Cambria Math" panose="02040503050406030204" pitchFamily="18" charset="0"/>
                  </a:rPr>
                  <a:t>)</a:t>
                </a:r>
                <a:r>
                  <a:rPr lang="en-US" altLang="zh-CN" dirty="0"/>
                  <a:t>, which are calculated</a:t>
                </a:r>
                <a:r>
                  <a:rPr lang="en-US" altLang="zh-CN" baseline="0" dirty="0"/>
                  <a:t> by measured data from previous work. </a:t>
                </a:r>
              </a:p>
              <a:p>
                <a:r>
                  <a:rPr lang="en-US" altLang="zh-CN" baseline="0" dirty="0"/>
                  <a:t>  To facilitate discussion, we first consider the case where the transmission rate of the Wi-Fi connection and the cellular network are the same μ_1=μ_2=μ. It can be seen from (a)(b) that both η and D monotonously increases with τ no matter what f is, which means the offloading efficiency is improved at the expense of the mean delay. However, it is very interesting to see that, in the whole range of τ, the increments of η are the same while those of D are different under two application scenarios. </a:t>
                </a:r>
              </a:p>
              <a:p>
                <a:r>
                  <a:rPr lang="en-US" altLang="zh-CN" baseline="0" dirty="0"/>
                  <a:t>  For example, when the increments of η in both cases are 0.7, the increment of D is 58s when f=0.005s^(-1), and that is 242s when f=0.025s^(-1). This implies that the terminal with a higher mobility or a larger f tends to pay a smaller cost in the mean delay to obtain the same increment of the offloading efficiency. Thus we </a:t>
                </a:r>
                <a:r>
                  <a:rPr lang="en-US" altLang="zh-CN" sz="1200" kern="1200" dirty="0">
                    <a:solidFill>
                      <a:schemeClr val="tx1"/>
                    </a:solidFill>
                    <a:effectLst/>
                    <a:latin typeface="+mn-lt"/>
                    <a:ea typeface="+mn-ea"/>
                    <a:cs typeface="+mn-cs"/>
                  </a:rPr>
                  <a:t>plot</a:t>
                </a:r>
                <a:r>
                  <a:rPr lang="en-US" altLang="zh-CN" sz="1200" kern="1200" baseline="0" dirty="0">
                    <a:solidFill>
                      <a:schemeClr val="tx1"/>
                    </a:solidFill>
                    <a:effectLst/>
                    <a:latin typeface="+mn-lt"/>
                    <a:ea typeface="+mn-ea"/>
                    <a:cs typeface="+mn-cs"/>
                  </a:rPr>
                  <a:t> </a:t>
                </a:r>
                <a:r>
                  <a:rPr lang="en-US" altLang="zh-CN" sz="1200" b="0" i="0" kern="1200" baseline="0">
                    <a:solidFill>
                      <a:schemeClr val="tx1"/>
                    </a:solidFill>
                    <a:effectLst/>
                    <a:latin typeface="Cambria Math" panose="02040503050406030204" pitchFamily="18" charset="0"/>
                    <a:ea typeface="+mn-ea"/>
                    <a:cs typeface="+mn-cs"/>
                  </a:rPr>
                  <a:t>𝐷</a:t>
                </a:r>
                <a:r>
                  <a:rPr lang="en-US" altLang="zh-CN" sz="1200" kern="1200" dirty="0">
                    <a:solidFill>
                      <a:schemeClr val="tx1"/>
                    </a:solidFill>
                    <a:effectLst/>
                    <a:latin typeface="+mn-lt"/>
                    <a:ea typeface="+mn-ea"/>
                    <a:cs typeface="+mn-cs"/>
                  </a:rPr>
                  <a:t> as a function of </a:t>
                </a:r>
                <a:r>
                  <a:rPr lang="en-US" altLang="zh-CN" sz="1200" i="0" kern="1200">
                    <a:solidFill>
                      <a:schemeClr val="tx1"/>
                    </a:solidFill>
                    <a:effectLst/>
                    <a:latin typeface="+mn-lt"/>
                    <a:ea typeface="+mn-ea"/>
                    <a:cs typeface="+mn-cs"/>
                  </a:rPr>
                  <a:t>𝜂</a:t>
                </a:r>
                <a:endParaRPr lang="zh-CN" altLang="en-US" dirty="0"/>
              </a:p>
            </p:txBody>
          </p:sp>
        </mc:Fallback>
      </mc:AlternateContent>
      <p:sp>
        <p:nvSpPr>
          <p:cNvPr id="4" name="灯片编号占位符 3"/>
          <p:cNvSpPr>
            <a:spLocks noGrp="1"/>
          </p:cNvSpPr>
          <p:nvPr>
            <p:ph type="sldNum" sz="quarter" idx="10"/>
          </p:nvPr>
        </p:nvSpPr>
        <p:spPr/>
        <p:txBody>
          <a:bodyPr/>
          <a:lstStyle/>
          <a:p>
            <a:fld id="{F024B585-85AE-4DED-8931-6720CAEF55DD}" type="slidenum">
              <a:rPr lang="zh-CN" altLang="en-US" smtClean="0"/>
              <a:t>24</a:t>
            </a:fld>
            <a:endParaRPr lang="zh-CN" altLang="en-US"/>
          </a:p>
        </p:txBody>
      </p:sp>
    </p:spTree>
    <p:extLst>
      <p:ext uri="{BB962C8B-B14F-4D97-AF65-F5344CB8AC3E}">
        <p14:creationId xmlns:p14="http://schemas.microsoft.com/office/powerpoint/2010/main" val="3305658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r>
                  <a:rPr lang="en-US" altLang="zh-CN" sz="1200" kern="1200" dirty="0">
                    <a:solidFill>
                      <a:schemeClr val="tx1"/>
                    </a:solidFill>
                    <a:effectLst/>
                    <a:latin typeface="+mn-lt"/>
                    <a:ea typeface="+mn-ea"/>
                    <a:cs typeface="+mn-cs"/>
                  </a:rPr>
                  <a:t>Based on the analytical results, we explain this point by considering two extreme cases of </a:t>
                </a:r>
                <a:r>
                  <a:rPr lang="en-US" altLang="zh-CN" sz="1200" i="0" kern="1200">
                    <a:solidFill>
                      <a:schemeClr val="tx1"/>
                    </a:solidFill>
                    <a:effectLst/>
                    <a:latin typeface="+mn-lt"/>
                    <a:ea typeface="+mn-ea"/>
                    <a:cs typeface="+mn-cs"/>
                  </a:rPr>
                  <a:t>𝜏</a:t>
                </a:r>
                <a:r>
                  <a:rPr lang="en-US" altLang="zh-CN" sz="1200" kern="1200" dirty="0">
                    <a:solidFill>
                      <a:schemeClr val="tx1"/>
                    </a:solidFill>
                    <a:effectLst/>
                    <a:latin typeface="+mn-lt"/>
                    <a:ea typeface="+mn-ea"/>
                    <a:cs typeface="+mn-cs"/>
                  </a:rPr>
                  <a:t> as follows. When </a:t>
                </a:r>
                <a:r>
                  <a:rPr lang="en-US" altLang="zh-CN" sz="1200" i="0" kern="1200">
                    <a:solidFill>
                      <a:schemeClr val="tx1"/>
                    </a:solidFill>
                    <a:effectLst/>
                    <a:latin typeface="+mn-lt"/>
                    <a:ea typeface="+mn-ea"/>
                    <a:cs typeface="+mn-cs"/>
                  </a:rPr>
                  <a:t>𝜏</a:t>
                </a:r>
                <a:r>
                  <a:rPr lang="en-US" altLang="zh-CN" sz="1200" kern="1200" dirty="0">
                    <a:solidFill>
                      <a:schemeClr val="tx1"/>
                    </a:solidFill>
                    <a:effectLst/>
                    <a:latin typeface="+mn-lt"/>
                    <a:ea typeface="+mn-ea"/>
                    <a:cs typeface="+mn-cs"/>
                  </a:rPr>
                  <a:t> is very small, the terminal will transmit the file immediately after it losses the Wi-Fi signal. In this case, the M/MMSP/1 queue now reduces to an M/M/1 queue.</a:t>
                </a:r>
                <a:r>
                  <a:rPr lang="en-US" altLang="zh-CN" sz="1200" kern="1200" baseline="0" dirty="0">
                    <a:solidFill>
                      <a:schemeClr val="tx1"/>
                    </a:solidFill>
                    <a:effectLst/>
                    <a:latin typeface="+mn-lt"/>
                    <a:ea typeface="+mn-ea"/>
                    <a:cs typeface="+mn-cs"/>
                  </a:rPr>
                  <a:t> The formula of </a:t>
                </a:r>
                <a:r>
                  <a:rPr lang="en-US" altLang="zh-CN" sz="1200" b="0" i="0" kern="1200" baseline="0">
                    <a:solidFill>
                      <a:schemeClr val="tx1"/>
                    </a:solidFill>
                    <a:effectLst/>
                    <a:latin typeface="Cambria Math" panose="02040503050406030204" pitchFamily="18" charset="0"/>
                    <a:ea typeface="+mn-ea"/>
                    <a:cs typeface="+mn-cs"/>
                  </a:rPr>
                  <a:t>𝜂 </a:t>
                </a:r>
                <a:r>
                  <a:rPr lang="en-US" altLang="zh-CN" dirty="0">
                    <a:latin typeface="+mn-lt"/>
                  </a:rPr>
                  <a:t>reduces to R</a:t>
                </a:r>
                <a:r>
                  <a:rPr lang="en-US" altLang="zh-CN" baseline="0" dirty="0">
                    <a:latin typeface="+mn-lt"/>
                  </a:rPr>
                  <a:t> and </a:t>
                </a:r>
                <a:r>
                  <a:rPr lang="en-US" altLang="zh-CN" sz="1200" kern="1200" baseline="0" dirty="0">
                    <a:solidFill>
                      <a:schemeClr val="tx1"/>
                    </a:solidFill>
                    <a:effectLst/>
                    <a:latin typeface="+mn-lt"/>
                    <a:ea typeface="+mn-ea"/>
                    <a:cs typeface="+mn-cs"/>
                  </a:rPr>
                  <a:t>D </a:t>
                </a:r>
                <a:r>
                  <a:rPr lang="en-US" altLang="zh-CN" sz="1200" kern="1200" dirty="0">
                    <a:solidFill>
                      <a:schemeClr val="tx1"/>
                    </a:solidFill>
                    <a:effectLst/>
                    <a:latin typeface="+mn-lt"/>
                    <a:ea typeface="+mn-ea"/>
                    <a:cs typeface="+mn-cs"/>
                  </a:rPr>
                  <a:t>changes </a:t>
                </a:r>
                <a:r>
                  <a:rPr lang="en-US" altLang="zh-CN" sz="1200" kern="1200" baseline="0" dirty="0">
                    <a:solidFill>
                      <a:schemeClr val="tx1"/>
                    </a:solidFill>
                    <a:effectLst/>
                    <a:latin typeface="+mn-lt"/>
                    <a:ea typeface="+mn-ea"/>
                    <a:cs typeface="+mn-cs"/>
                  </a:rPr>
                  <a:t>to </a:t>
                </a:r>
                <a:r>
                  <a:rPr lang="en-US" altLang="zh-CN" i="0">
                    <a:latin typeface="Cambria Math" panose="02040503050406030204" pitchFamily="18" charset="0"/>
                  </a:rPr>
                  <a:t>1/(𝜇−𝜆)</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for all </a:t>
                </a:r>
                <a:r>
                  <a:rPr lang="en-US" altLang="zh-CN" sz="1200" i="0" kern="1200">
                    <a:solidFill>
                      <a:schemeClr val="tx1"/>
                    </a:solidFill>
                    <a:effectLst/>
                    <a:latin typeface="Cambria Math" panose="02040503050406030204" pitchFamily="18" charset="0"/>
                    <a:ea typeface="+mn-ea"/>
                    <a:cs typeface="+mn-cs"/>
                  </a:rPr>
                  <a:t>𝑓</a:t>
                </a:r>
                <a:r>
                  <a:rPr lang="en-US" altLang="zh-CN" sz="1200" kern="1200" dirty="0">
                    <a:solidFill>
                      <a:schemeClr val="tx1"/>
                    </a:solidFill>
                    <a:effectLst/>
                    <a:latin typeface="+mn-lt"/>
                    <a:ea typeface="+mn-ea"/>
                    <a:cs typeface="+mn-cs"/>
                  </a:rPr>
                  <a:t>s. </a:t>
                </a:r>
                <a:endParaRPr lang="en-US" altLang="zh-CN" dirty="0">
                  <a:latin typeface="+mn-lt"/>
                </a:endParaRPr>
              </a:p>
              <a:p>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On the other hand, when </a:t>
                </a:r>
                <a:r>
                  <a:rPr lang="en-US" altLang="zh-CN" sz="1200" i="0" kern="1200">
                    <a:solidFill>
                      <a:schemeClr val="tx1"/>
                    </a:solidFill>
                    <a:effectLst/>
                    <a:latin typeface="+mn-lt"/>
                    <a:ea typeface="+mn-ea"/>
                    <a:cs typeface="+mn-cs"/>
                  </a:rPr>
                  <a:t>𝜏</a:t>
                </a:r>
                <a:r>
                  <a:rPr lang="en-US" altLang="zh-CN" sz="1200" kern="1200" dirty="0">
                    <a:solidFill>
                      <a:schemeClr val="tx1"/>
                    </a:solidFill>
                    <a:effectLst/>
                    <a:latin typeface="+mn-lt"/>
                    <a:ea typeface="+mn-ea"/>
                    <a:cs typeface="+mn-cs"/>
                  </a:rPr>
                  <a:t> is extremely large, the cellular state disappears, the offloading process is actually an M/MMSP/1 with two service states, Wi-Fi state and delayed state, and the terminal only transmits traffic via Wi-Fi. Thus, </a:t>
                </a:r>
                <a:r>
                  <a:rPr lang="en-US" altLang="zh-CN" sz="1200" i="0" kern="1200">
                    <a:solidFill>
                      <a:schemeClr val="tx1"/>
                    </a:solidFill>
                    <a:effectLst/>
                    <a:latin typeface="+mn-lt"/>
                    <a:ea typeface="+mn-ea"/>
                    <a:cs typeface="+mn-cs"/>
                  </a:rPr>
                  <a:t>𝜂</a:t>
                </a:r>
                <a:r>
                  <a:rPr lang="en-US" altLang="zh-CN" sz="1200" kern="1200" dirty="0">
                    <a:solidFill>
                      <a:schemeClr val="tx1"/>
                    </a:solidFill>
                    <a:effectLst/>
                    <a:latin typeface="+mn-lt"/>
                    <a:ea typeface="+mn-ea"/>
                    <a:cs typeface="+mn-cs"/>
                  </a:rPr>
                  <a:t> increases to 1, for all </a:t>
                </a:r>
                <a:r>
                  <a:rPr lang="en-US" altLang="zh-CN" sz="1200" i="0" kern="1200">
                    <a:solidFill>
                      <a:schemeClr val="tx1"/>
                    </a:solidFill>
                    <a:effectLst/>
                    <a:latin typeface="+mn-lt"/>
                    <a:ea typeface="+mn-ea"/>
                    <a:cs typeface="+mn-cs"/>
                  </a:rPr>
                  <a:t>𝑓</a:t>
                </a:r>
                <a:r>
                  <a:rPr lang="en-US" altLang="zh-CN" sz="1200" kern="1200" dirty="0">
                    <a:solidFill>
                      <a:schemeClr val="tx1"/>
                    </a:solidFill>
                    <a:effectLst/>
                    <a:latin typeface="+mn-lt"/>
                    <a:ea typeface="+mn-ea"/>
                    <a:cs typeface="+mn-cs"/>
                  </a:rPr>
                  <a:t>s. Moreover, it is easy to show that the</a:t>
                </a:r>
                <a:r>
                  <a:rPr lang="en-US" altLang="zh-CN" sz="1200" kern="1200" baseline="0" dirty="0">
                    <a:solidFill>
                      <a:schemeClr val="tx1"/>
                    </a:solidFill>
                    <a:effectLst/>
                    <a:latin typeface="+mn-lt"/>
                    <a:ea typeface="+mn-ea"/>
                    <a:cs typeface="+mn-cs"/>
                  </a:rPr>
                  <a:t> formula of D </a:t>
                </a:r>
                <a:r>
                  <a:rPr lang="en-US" altLang="zh-CN" sz="1200" kern="1200" dirty="0">
                    <a:solidFill>
                      <a:schemeClr val="tx1"/>
                    </a:solidFill>
                    <a:effectLst/>
                    <a:latin typeface="+mn-lt"/>
                    <a:ea typeface="+mn-ea"/>
                    <a:cs typeface="+mn-cs"/>
                  </a:rPr>
                  <a:t>goes to</a:t>
                </a:r>
                <a:r>
                  <a:rPr lang="en-US" altLang="zh-CN" sz="1200" kern="1200" baseline="0" dirty="0">
                    <a:solidFill>
                      <a:schemeClr val="tx1"/>
                    </a:solidFill>
                    <a:effectLst/>
                    <a:latin typeface="+mn-lt"/>
                    <a:ea typeface="+mn-ea"/>
                    <a:cs typeface="+mn-cs"/>
                  </a:rPr>
                  <a:t> this formula </a:t>
                </a:r>
                <a:r>
                  <a:rPr lang="en-US" altLang="zh-CN" sz="1200" kern="1200" dirty="0">
                    <a:solidFill>
                      <a:schemeClr val="tx1"/>
                    </a:solidFill>
                    <a:effectLst/>
                    <a:latin typeface="+mn-lt"/>
                    <a:ea typeface="+mn-ea"/>
                    <a:cs typeface="+mn-cs"/>
                  </a:rPr>
                  <a:t>if </a:t>
                </a:r>
                <a:r>
                  <a:rPr lang="en-US" altLang="zh-CN" sz="1200" i="0" kern="1200">
                    <a:solidFill>
                      <a:schemeClr val="tx1"/>
                    </a:solidFill>
                    <a:effectLst/>
                    <a:latin typeface="+mn-lt"/>
                    <a:ea typeface="+mn-ea"/>
                    <a:cs typeface="+mn-cs"/>
                  </a:rPr>
                  <a:t>𝜏</a:t>
                </a:r>
                <a:r>
                  <a:rPr lang="en-US" altLang="zh-CN" sz="1200" kern="1200" dirty="0">
                    <a:solidFill>
                      <a:schemeClr val="tx1"/>
                    </a:solidFill>
                    <a:effectLst/>
                    <a:latin typeface="+mn-lt"/>
                    <a:ea typeface="+mn-ea"/>
                    <a:cs typeface="+mn-cs"/>
                  </a:rPr>
                  <a:t> approaches to infinity. It is obvious that </a:t>
                </a:r>
                <a:r>
                  <a:rPr lang="en-US" altLang="zh-CN" sz="1200" b="0" i="0" kern="1200">
                    <a:solidFill>
                      <a:schemeClr val="tx1"/>
                    </a:solidFill>
                    <a:effectLst/>
                    <a:latin typeface="Cambria Math" panose="02040503050406030204" pitchFamily="18" charset="0"/>
                    <a:ea typeface="+mn-ea"/>
                    <a:cs typeface="+mn-cs"/>
                  </a:rPr>
                  <a:t>𝐷</a:t>
                </a:r>
                <a:r>
                  <a:rPr lang="en-US" altLang="zh-CN" sz="1200" kern="1200" dirty="0">
                    <a:solidFill>
                      <a:schemeClr val="tx1"/>
                    </a:solidFill>
                    <a:effectLst/>
                    <a:latin typeface="+mn-lt"/>
                    <a:ea typeface="+mn-ea"/>
                    <a:cs typeface="+mn-cs"/>
                  </a:rPr>
                  <a:t> decreases with the mobility </a:t>
                </a:r>
                <a:r>
                  <a:rPr lang="en-US" altLang="zh-CN" sz="1200" i="0" kern="1200">
                    <a:solidFill>
                      <a:schemeClr val="tx1"/>
                    </a:solidFill>
                    <a:effectLst/>
                    <a:latin typeface="+mn-lt"/>
                    <a:ea typeface="+mn-ea"/>
                    <a:cs typeface="+mn-cs"/>
                  </a:rPr>
                  <a:t>𝑓</a:t>
                </a:r>
                <a:r>
                  <a:rPr lang="en-US" altLang="zh-CN" sz="1200" kern="1200" dirty="0">
                    <a:solidFill>
                      <a:schemeClr val="tx1"/>
                    </a:solidFill>
                    <a:effectLst/>
                    <a:latin typeface="+mn-lt"/>
                    <a:ea typeface="+mn-ea"/>
                    <a:cs typeface="+mn-cs"/>
                  </a:rPr>
                  <a:t>.</a:t>
                </a:r>
                <a:endParaRPr lang="zh-CN" altLang="en-US" dirty="0"/>
              </a:p>
            </p:txBody>
          </p:sp>
        </mc:Fallback>
      </mc:AlternateContent>
      <p:sp>
        <p:nvSpPr>
          <p:cNvPr id="4" name="灯片编号占位符 3"/>
          <p:cNvSpPr>
            <a:spLocks noGrp="1"/>
          </p:cNvSpPr>
          <p:nvPr>
            <p:ph type="sldNum" sz="quarter" idx="10"/>
          </p:nvPr>
        </p:nvSpPr>
        <p:spPr/>
        <p:txBody>
          <a:bodyPr/>
          <a:lstStyle/>
          <a:p>
            <a:fld id="{F024B585-85AE-4DED-8931-6720CAEF55DD}" type="slidenum">
              <a:rPr lang="zh-CN" altLang="en-US" smtClean="0"/>
              <a:t>25</a:t>
            </a:fld>
            <a:endParaRPr lang="zh-CN" altLang="en-US"/>
          </a:p>
        </p:txBody>
      </p:sp>
    </p:spTree>
    <p:extLst>
      <p:ext uri="{BB962C8B-B14F-4D97-AF65-F5344CB8AC3E}">
        <p14:creationId xmlns:p14="http://schemas.microsoft.com/office/powerpoint/2010/main" val="1032491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r>
                  <a:rPr lang="en-US" altLang="zh-CN" sz="1200" kern="1200" dirty="0">
                    <a:solidFill>
                      <a:schemeClr val="tx1"/>
                    </a:solidFill>
                    <a:effectLst/>
                    <a:latin typeface="+mn-lt"/>
                    <a:ea typeface="+mn-ea"/>
                    <a:cs typeface="+mn-cs"/>
                  </a:rPr>
                  <a:t>We also study the relationship between the mean delay and the efficiency when </a:t>
                </a:r>
                <a:r>
                  <a:rPr lang="en-US" altLang="zh-CN" sz="1200" i="0" kern="1200">
                    <a:solidFill>
                      <a:schemeClr val="tx1"/>
                    </a:solidFill>
                    <a:effectLst/>
                    <a:latin typeface="+mn-lt"/>
                    <a:ea typeface="+mn-ea"/>
                    <a:cs typeface="+mn-cs"/>
                  </a:rPr>
                  <a:t>𝜇</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𝜇</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2</a:t>
                </a:r>
                <a:r>
                  <a:rPr lang="en-US" altLang="zh-CN" dirty="0"/>
                  <a:t>, and the results are</a:t>
                </a:r>
                <a:r>
                  <a:rPr lang="en-US" altLang="zh-CN" baseline="0" dirty="0"/>
                  <a:t> shown in this figure</a:t>
                </a:r>
                <a:r>
                  <a:rPr lang="en-US" altLang="zh-CN" dirty="0"/>
                  <a:t>. </a:t>
                </a:r>
                <a:r>
                  <a:rPr lang="en-US" altLang="zh-CN" sz="1200" kern="1200" dirty="0">
                    <a:solidFill>
                      <a:schemeClr val="tx1"/>
                    </a:solidFill>
                    <a:effectLst/>
                    <a:latin typeface="+mn-lt"/>
                    <a:ea typeface="+mn-ea"/>
                    <a:cs typeface="+mn-cs"/>
                  </a:rPr>
                  <a:t>They also</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show that the mobility of the terminal is helpful to reduce the expense of mean delay during the increase of offloading efficiency.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  We thus conclude from the above discussion that the mobility of mobile users can reduce the delay incurred by the delay offloading. Based on this conclusion, we can optimize the system performance. For example, a user may not reach his target offloading efficiency to keep the transmission delay in tolerable range when he is a pedestrian. But he can substantially improve the deadline to reach his target offloading efficiency when his mobility increases, for example, taking a taxi, without suffering much delay cost.  On the other hand, from the product perspective, mobile terminal can add option to let users set deadlines for themselves, or automatically adjust the deadline according to user’s real-time mobility.</a:t>
                </a:r>
                <a:endParaRPr lang="zh-CN" altLang="zh-CN" sz="1200" kern="1200" dirty="0">
                  <a:solidFill>
                    <a:schemeClr val="tx1"/>
                  </a:solidFill>
                  <a:effectLst/>
                  <a:latin typeface="+mn-lt"/>
                  <a:ea typeface="+mn-ea"/>
                  <a:cs typeface="+mn-cs"/>
                </a:endParaRPr>
              </a:p>
              <a:p>
                <a:endParaRPr lang="zh-CN" altLang="en-US" dirty="0"/>
              </a:p>
            </p:txBody>
          </p:sp>
        </mc:Fallback>
      </mc:AlternateContent>
      <p:sp>
        <p:nvSpPr>
          <p:cNvPr id="4" name="灯片编号占位符 3"/>
          <p:cNvSpPr>
            <a:spLocks noGrp="1"/>
          </p:cNvSpPr>
          <p:nvPr>
            <p:ph type="sldNum" sz="quarter" idx="10"/>
          </p:nvPr>
        </p:nvSpPr>
        <p:spPr/>
        <p:txBody>
          <a:bodyPr/>
          <a:lstStyle/>
          <a:p>
            <a:fld id="{F024B585-85AE-4DED-8931-6720CAEF55DD}" type="slidenum">
              <a:rPr lang="zh-CN" altLang="en-US" smtClean="0"/>
              <a:t>26</a:t>
            </a:fld>
            <a:endParaRPr lang="zh-CN" altLang="en-US"/>
          </a:p>
        </p:txBody>
      </p:sp>
    </p:spTree>
    <p:extLst>
      <p:ext uri="{BB962C8B-B14F-4D97-AF65-F5344CB8AC3E}">
        <p14:creationId xmlns:p14="http://schemas.microsoft.com/office/powerpoint/2010/main" val="1702258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 We thus conclude from the above discussion that the mobility of mobile users can reduce the delay incurred by the delay offloading. </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  Because to</a:t>
                </a:r>
                <a:r>
                  <a:rPr lang="en-US" altLang="zh-CN" sz="1200" kern="1200" baseline="0" dirty="0" smtClean="0">
                    <a:solidFill>
                      <a:schemeClr val="tx1"/>
                    </a:solidFill>
                    <a:effectLst/>
                    <a:latin typeface="+mn-lt"/>
                    <a:ea typeface="+mn-ea"/>
                    <a:cs typeface="+mn-cs"/>
                  </a:rPr>
                  <a:t> increase the same amount of offloading efficiency, the </a:t>
                </a:r>
                <a:r>
                  <a:rPr lang="en-US" altLang="zh-CN" sz="1200" dirty="0" smtClean="0">
                    <a:latin typeface="+mn-lt"/>
                  </a:rPr>
                  <a:t>user with large </a:t>
                </a:r>
                <a:r>
                  <a:rPr lang="en-US" altLang="zh-CN" sz="1200" i="0" dirty="0" smtClean="0">
                    <a:latin typeface="Cambria Math" panose="02040503050406030204" pitchFamily="18" charset="0"/>
                  </a:rPr>
                  <a:t>𝑓</a:t>
                </a:r>
                <a:r>
                  <a:rPr lang="en-US" altLang="zh-CN" sz="1200" dirty="0">
                    <a:latin typeface="+mn-lt"/>
                  </a:rPr>
                  <a:t> only need a small increment of </a:t>
                </a:r>
                <a:r>
                  <a:rPr lang="en-US" altLang="zh-CN" sz="1200" dirty="0" smtClean="0">
                    <a:latin typeface="+mn-lt"/>
                  </a:rPr>
                  <a:t>deadline,</a:t>
                </a:r>
                <a:r>
                  <a:rPr lang="en-US" altLang="zh-CN" sz="1200" baseline="0" dirty="0" smtClean="0">
                    <a:latin typeface="+mn-lt"/>
                  </a:rPr>
                  <a:t> which leads to a small cost in delay.</a:t>
                </a:r>
                <a:endParaRPr lang="en-US" altLang="zh-CN"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mc:Fallback>
      </mc:AlternateContent>
      <p:sp>
        <p:nvSpPr>
          <p:cNvPr id="4" name="灯片编号占位符 3"/>
          <p:cNvSpPr>
            <a:spLocks noGrp="1"/>
          </p:cNvSpPr>
          <p:nvPr>
            <p:ph type="sldNum" sz="quarter" idx="10"/>
          </p:nvPr>
        </p:nvSpPr>
        <p:spPr/>
        <p:txBody>
          <a:bodyPr/>
          <a:lstStyle/>
          <a:p>
            <a:fld id="{F024B585-85AE-4DED-8931-6720CAEF55DD}" type="slidenum">
              <a:rPr lang="zh-CN" altLang="en-US" smtClean="0"/>
              <a:t>27</a:t>
            </a:fld>
            <a:endParaRPr lang="zh-CN" altLang="en-US"/>
          </a:p>
        </p:txBody>
      </p:sp>
    </p:spTree>
    <p:extLst>
      <p:ext uri="{BB962C8B-B14F-4D97-AF65-F5344CB8AC3E}">
        <p14:creationId xmlns:p14="http://schemas.microsoft.com/office/powerpoint/2010/main" val="4066487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24B585-85AE-4DED-8931-6720CAEF55DD}" type="slidenum">
              <a:rPr lang="zh-CN" altLang="en-US" smtClean="0"/>
              <a:t>28</a:t>
            </a:fld>
            <a:endParaRPr lang="zh-CN" altLang="en-US"/>
          </a:p>
        </p:txBody>
      </p:sp>
    </p:spTree>
    <p:extLst>
      <p:ext uri="{BB962C8B-B14F-4D97-AF65-F5344CB8AC3E}">
        <p14:creationId xmlns:p14="http://schemas.microsoft.com/office/powerpoint/2010/main" val="400355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24B585-85AE-4DED-8931-6720CAEF55DD}" type="slidenum">
              <a:rPr lang="zh-CN" altLang="en-US" smtClean="0"/>
              <a:t>3</a:t>
            </a:fld>
            <a:endParaRPr lang="zh-CN" altLang="en-US"/>
          </a:p>
        </p:txBody>
      </p:sp>
    </p:spTree>
    <p:extLst>
      <p:ext uri="{BB962C8B-B14F-4D97-AF65-F5344CB8AC3E}">
        <p14:creationId xmlns:p14="http://schemas.microsoft.com/office/powerpoint/2010/main" val="192402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a:p>
        </p:txBody>
      </p:sp>
      <p:sp>
        <p:nvSpPr>
          <p:cNvPr id="4" name="灯片编号占位符 3"/>
          <p:cNvSpPr>
            <a:spLocks noGrp="1"/>
          </p:cNvSpPr>
          <p:nvPr>
            <p:ph type="sldNum" sz="quarter" idx="10"/>
          </p:nvPr>
        </p:nvSpPr>
        <p:spPr/>
        <p:txBody>
          <a:bodyPr/>
          <a:lstStyle/>
          <a:p>
            <a:fld id="{F024B585-85AE-4DED-8931-6720CAEF55DD}" type="slidenum">
              <a:rPr lang="zh-CN" altLang="en-US" smtClean="0"/>
              <a:t>4</a:t>
            </a:fld>
            <a:endParaRPr lang="zh-CN" altLang="en-US"/>
          </a:p>
        </p:txBody>
      </p:sp>
    </p:spTree>
    <p:extLst>
      <p:ext uri="{BB962C8B-B14F-4D97-AF65-F5344CB8AC3E}">
        <p14:creationId xmlns:p14="http://schemas.microsoft.com/office/powerpoint/2010/main" val="2990848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F024B585-85AE-4DED-8931-6720CAEF55DD}" type="slidenum">
              <a:rPr lang="zh-CN" altLang="en-US" smtClean="0"/>
              <a:t>5</a:t>
            </a:fld>
            <a:endParaRPr lang="zh-CN" altLang="en-US"/>
          </a:p>
        </p:txBody>
      </p:sp>
    </p:spTree>
    <p:extLst>
      <p:ext uri="{BB962C8B-B14F-4D97-AF65-F5344CB8AC3E}">
        <p14:creationId xmlns:p14="http://schemas.microsoft.com/office/powerpoint/2010/main" val="175721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24B585-85AE-4DED-8931-6720CAEF55DD}" type="slidenum">
              <a:rPr lang="zh-CN" altLang="en-US" smtClean="0"/>
              <a:t>6</a:t>
            </a:fld>
            <a:endParaRPr lang="zh-CN" altLang="en-US"/>
          </a:p>
        </p:txBody>
      </p:sp>
    </p:spTree>
    <p:extLst>
      <p:ext uri="{BB962C8B-B14F-4D97-AF65-F5344CB8AC3E}">
        <p14:creationId xmlns:p14="http://schemas.microsoft.com/office/powerpoint/2010/main" val="378849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24B585-85AE-4DED-8931-6720CAEF55DD}" type="slidenum">
              <a:rPr lang="zh-CN" altLang="en-US" smtClean="0"/>
              <a:t>7</a:t>
            </a:fld>
            <a:endParaRPr lang="zh-CN" altLang="en-US"/>
          </a:p>
        </p:txBody>
      </p:sp>
    </p:spTree>
    <p:extLst>
      <p:ext uri="{BB962C8B-B14F-4D97-AF65-F5344CB8AC3E}">
        <p14:creationId xmlns:p14="http://schemas.microsoft.com/office/powerpoint/2010/main" val="3174483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The </a:t>
                </a:r>
                <a:r>
                  <a:rPr lang="en-US" altLang="zh-CN" dirty="0">
                    <a:solidFill>
                      <a:srgbClr val="3333CC"/>
                    </a:solidFill>
                  </a:rPr>
                  <a:t>wireless environment for moving users switches </a:t>
                </a:r>
                <a:r>
                  <a:rPr lang="en-US" altLang="zh-CN" sz="1200" dirty="0"/>
                  <a:t>between two states. We define the Switching rate from cellular to Wi-Fi is fc</a:t>
                </a:r>
                <a:r>
                  <a:rPr lang="zh-CN" altLang="en-US" sz="1200" dirty="0"/>
                  <a:t>，</a:t>
                </a:r>
                <a:r>
                  <a:rPr lang="en-US" altLang="zh-CN" sz="1200" dirty="0"/>
                  <a:t>and that</a:t>
                </a:r>
                <a:r>
                  <a:rPr lang="en-US" altLang="zh-CN" sz="1200" baseline="0" dirty="0"/>
                  <a:t> </a:t>
                </a:r>
                <a:r>
                  <a:rPr lang="en-US" altLang="zh-CN" dirty="0"/>
                  <a:t>from Wi-Fi to cellular equals to </a:t>
                </a:r>
                <a:r>
                  <a:rPr lang="en-US" altLang="zh-CN" dirty="0" err="1"/>
                  <a:t>fF.</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obviously, the average time that the user goes through a Wi-Fi and a cellular coverage is </a:t>
                </a:r>
                <a:r>
                  <a:rPr lang="en-US" altLang="zh-CN" i="0">
                    <a:latin typeface="Cambria Math" panose="02040503050406030204" pitchFamily="18" charset="0"/>
                  </a:rPr>
                  <a:t>1/𝑓</a:t>
                </a:r>
                <a:r>
                  <a:rPr lang="zh-CN" altLang="zh-CN" i="0">
                    <a:latin typeface="Cambria Math" panose="02040503050406030204" pitchFamily="18" charset="0"/>
                  </a:rPr>
                  <a:t>_</a:t>
                </a:r>
                <a:r>
                  <a:rPr lang="en-US" altLang="zh-CN" i="0">
                    <a:latin typeface="Cambria Math" panose="02040503050406030204" pitchFamily="18" charset="0"/>
                  </a:rPr>
                  <a:t>𝐹+1/𝑓</a:t>
                </a:r>
                <a:r>
                  <a:rPr lang="zh-CN" altLang="zh-CN" i="0">
                    <a:latin typeface="Cambria Math" panose="02040503050406030204" pitchFamily="18" charset="0"/>
                  </a:rPr>
                  <a:t>_</a:t>
                </a:r>
                <a:r>
                  <a:rPr lang="en-US" altLang="zh-CN" i="0">
                    <a:latin typeface="Cambria Math" panose="02040503050406030204" pitchFamily="18" charset="0"/>
                  </a:rPr>
                  <a:t>𝐶</a:t>
                </a:r>
                <a:r>
                  <a:rPr lang="en-US" altLang="zh-CN" dirty="0"/>
                  <a:t>. Intuitively,</a:t>
                </a:r>
                <a:r>
                  <a:rPr lang="en-US" altLang="zh-CN" baseline="0" dirty="0"/>
                  <a:t> the faster the users moving speed, the smaller the cycle time. So we denote the reciprocal of cycle time as the mobility of user.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  also, we define the Wi-Fi availability ratio as the proportion of time that the user can achieve Wi-Fi connection, which is fixed once Wi-Fi is deployed.</a:t>
                </a:r>
              </a:p>
              <a:p>
                <a:r>
                  <a:rPr lang="en-US" altLang="zh-CN" dirty="0"/>
                  <a:t>    </a:t>
                </a:r>
                <a:endParaRPr lang="zh-CN" altLang="en-US" dirty="0"/>
              </a:p>
            </p:txBody>
          </p:sp>
        </mc:Fallback>
      </mc:AlternateContent>
      <p:sp>
        <p:nvSpPr>
          <p:cNvPr id="4" name="灯片编号占位符 3"/>
          <p:cNvSpPr>
            <a:spLocks noGrp="1"/>
          </p:cNvSpPr>
          <p:nvPr>
            <p:ph type="sldNum" sz="quarter" idx="10"/>
          </p:nvPr>
        </p:nvSpPr>
        <p:spPr/>
        <p:txBody>
          <a:bodyPr/>
          <a:lstStyle/>
          <a:p>
            <a:fld id="{F024B585-85AE-4DED-8931-6720CAEF55DD}" type="slidenum">
              <a:rPr lang="zh-CN" altLang="en-US" smtClean="0"/>
              <a:t>8</a:t>
            </a:fld>
            <a:endParaRPr lang="zh-CN" altLang="en-US"/>
          </a:p>
        </p:txBody>
      </p:sp>
    </p:spTree>
    <p:extLst>
      <p:ext uri="{BB962C8B-B14F-4D97-AF65-F5344CB8AC3E}">
        <p14:creationId xmlns:p14="http://schemas.microsoft.com/office/powerpoint/2010/main" val="146220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F024B585-85AE-4DED-8931-6720CAEF55DD}" type="slidenum">
              <a:rPr lang="zh-CN" altLang="en-US" smtClean="0"/>
              <a:t>9</a:t>
            </a:fld>
            <a:endParaRPr lang="zh-CN" altLang="en-US"/>
          </a:p>
        </p:txBody>
      </p:sp>
    </p:spTree>
    <p:extLst>
      <p:ext uri="{BB962C8B-B14F-4D97-AF65-F5344CB8AC3E}">
        <p14:creationId xmlns:p14="http://schemas.microsoft.com/office/powerpoint/2010/main" val="3269677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28684" name="Rectangle 12"/>
          <p:cNvSpPr>
            <a:spLocks noGrp="1" noChangeArrowheads="1"/>
          </p:cNvSpPr>
          <p:nvPr>
            <p:ph type="ctrTitle"/>
          </p:nvPr>
        </p:nvSpPr>
        <p:spPr>
          <a:xfrm>
            <a:off x="990600" y="1828800"/>
            <a:ext cx="7772400" cy="1143000"/>
          </a:xfrm>
        </p:spPr>
        <p:txBody>
          <a:bodyPr/>
          <a:lstStyle>
            <a:lvl1pPr algn="ctr">
              <a:defRPr baseline="0">
                <a:latin typeface="Times New Roman" pitchFamily="18" charset="0"/>
                <a:ea typeface="楷体" pitchFamily="49" charset="-122"/>
              </a:defRPr>
            </a:lvl1pPr>
          </a:lstStyle>
          <a:p>
            <a:r>
              <a:rPr lang="zh-CN" altLang="en-US"/>
              <a:t>单击此处编辑母版标题样式</a:t>
            </a:r>
            <a:endParaRPr lang="en-US" altLang="zh-CN" dirty="0"/>
          </a:p>
        </p:txBody>
      </p:sp>
      <p:sp>
        <p:nvSpPr>
          <p:cNvPr id="2868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baseline="0">
                <a:latin typeface="Times New Roman" pitchFamily="18" charset="0"/>
                <a:ea typeface="楷体" pitchFamily="49" charset="-122"/>
              </a:defRPr>
            </a:lvl1pPr>
          </a:lstStyle>
          <a:p>
            <a:r>
              <a:rPr lang="zh-CN" altLang="en-US"/>
              <a:t>单击此处编辑母版副标题样式</a:t>
            </a:r>
            <a:endParaRPr lang="en-US" altLang="zh-CN" dirty="0"/>
          </a:p>
        </p:txBody>
      </p:sp>
    </p:spTree>
    <p:extLst>
      <p:ext uri="{BB962C8B-B14F-4D97-AF65-F5344CB8AC3E}">
        <p14:creationId xmlns:p14="http://schemas.microsoft.com/office/powerpoint/2010/main" val="356278273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90748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96113" y="144463"/>
            <a:ext cx="1947862" cy="595153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144463"/>
            <a:ext cx="5692775" cy="595153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7939337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144463"/>
            <a:ext cx="7793037" cy="685800"/>
          </a:xfrm>
        </p:spPr>
        <p:txBody>
          <a:bodyPr/>
          <a:lstStyle/>
          <a:p>
            <a:r>
              <a:rPr lang="zh-CN" altLang="en-US"/>
              <a:t>单击此处编辑母版标题样式</a:t>
            </a:r>
          </a:p>
        </p:txBody>
      </p:sp>
      <p:sp>
        <p:nvSpPr>
          <p:cNvPr id="3" name="表格占位符 2"/>
          <p:cNvSpPr>
            <a:spLocks noGrp="1"/>
          </p:cNvSpPr>
          <p:nvPr>
            <p:ph type="tbl" idx="1"/>
          </p:nvPr>
        </p:nvSpPr>
        <p:spPr>
          <a:xfrm>
            <a:off x="1157288" y="1103313"/>
            <a:ext cx="7743825" cy="4992687"/>
          </a:xfrm>
        </p:spPr>
        <p:txBody>
          <a:bodyPr/>
          <a:lstStyle/>
          <a:p>
            <a:pPr lvl="0"/>
            <a:r>
              <a:rPr lang="zh-CN" altLang="en-US" noProof="0"/>
              <a:t>单击图标添加表格</a:t>
            </a:r>
          </a:p>
        </p:txBody>
      </p:sp>
    </p:spTree>
    <p:extLst>
      <p:ext uri="{BB962C8B-B14F-4D97-AF65-F5344CB8AC3E}">
        <p14:creationId xmlns:p14="http://schemas.microsoft.com/office/powerpoint/2010/main" val="363186867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144463"/>
            <a:ext cx="7793037" cy="685800"/>
          </a:xfrm>
        </p:spPr>
        <p:txBody>
          <a:bodyPr/>
          <a:lstStyle/>
          <a:p>
            <a:r>
              <a:rPr lang="zh-CN" altLang="en-US"/>
              <a:t>单击此处编辑母版标题样式</a:t>
            </a:r>
          </a:p>
        </p:txBody>
      </p:sp>
      <p:sp>
        <p:nvSpPr>
          <p:cNvPr id="3" name="文本占位符 2"/>
          <p:cNvSpPr>
            <a:spLocks noGrp="1"/>
          </p:cNvSpPr>
          <p:nvPr>
            <p:ph type="body" sz="half" idx="1"/>
          </p:nvPr>
        </p:nvSpPr>
        <p:spPr>
          <a:xfrm>
            <a:off x="1157288" y="1103313"/>
            <a:ext cx="3795712" cy="49926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5105400" y="1103313"/>
            <a:ext cx="3795713" cy="24193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5105400" y="3675063"/>
            <a:ext cx="3795713" cy="24209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8436706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28684" name="Rectangle 12"/>
          <p:cNvSpPr>
            <a:spLocks noGrp="1" noChangeArrowheads="1"/>
          </p:cNvSpPr>
          <p:nvPr>
            <p:ph type="ctrTitle"/>
          </p:nvPr>
        </p:nvSpPr>
        <p:spPr>
          <a:xfrm>
            <a:off x="990600" y="1828800"/>
            <a:ext cx="7772400" cy="1143000"/>
          </a:xfrm>
        </p:spPr>
        <p:txBody>
          <a:bodyPr/>
          <a:lstStyle>
            <a:lvl1pPr algn="ctr">
              <a:defRPr baseline="0">
                <a:latin typeface="Times New Roman" pitchFamily="18" charset="0"/>
                <a:ea typeface="楷体" pitchFamily="49" charset="-122"/>
              </a:defRPr>
            </a:lvl1pPr>
          </a:lstStyle>
          <a:p>
            <a:r>
              <a:rPr lang="zh-CN" altLang="en-US"/>
              <a:t>单击此处编辑母版标题样式</a:t>
            </a:r>
            <a:endParaRPr lang="en-US" altLang="zh-CN" dirty="0"/>
          </a:p>
        </p:txBody>
      </p:sp>
      <p:sp>
        <p:nvSpPr>
          <p:cNvPr id="2868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baseline="0">
                <a:latin typeface="Times New Roman" pitchFamily="18" charset="0"/>
                <a:ea typeface="楷体" pitchFamily="49" charset="-122"/>
              </a:defRPr>
            </a:lvl1pPr>
          </a:lstStyle>
          <a:p>
            <a:r>
              <a:rPr lang="zh-CN" altLang="en-US"/>
              <a:t>单击此处编辑母版副标题样式</a:t>
            </a:r>
            <a:endParaRPr lang="en-US" altLang="zh-CN" dirty="0"/>
          </a:p>
        </p:txBody>
      </p:sp>
    </p:spTree>
    <p:extLst>
      <p:ext uri="{BB962C8B-B14F-4D97-AF65-F5344CB8AC3E}">
        <p14:creationId xmlns:p14="http://schemas.microsoft.com/office/powerpoint/2010/main" val="356278273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600" baseline="0">
                <a:latin typeface="Times New Roman" charset="0"/>
                <a:ea typeface="Times New Roman" charset="0"/>
                <a:cs typeface="Times New Roman" charset="0"/>
              </a:defRPr>
            </a:lvl1pPr>
          </a:lstStyle>
          <a:p>
            <a:r>
              <a:rPr lang="zh-CN" altLang="en-US" dirty="0"/>
              <a:t>单击此处编辑母版标题样式</a:t>
            </a:r>
          </a:p>
        </p:txBody>
      </p:sp>
      <p:sp>
        <p:nvSpPr>
          <p:cNvPr id="3" name="内容占位符 2"/>
          <p:cNvSpPr>
            <a:spLocks noGrp="1"/>
          </p:cNvSpPr>
          <p:nvPr>
            <p:ph idx="1"/>
          </p:nvPr>
        </p:nvSpPr>
        <p:spPr>
          <a:xfrm>
            <a:off x="539552" y="1103313"/>
            <a:ext cx="8361561" cy="5614987"/>
          </a:xfrm>
        </p:spPr>
        <p:txBody>
          <a:bodyPr/>
          <a:lstStyle>
            <a:lvl1pPr>
              <a:defRPr sz="3200" baseline="0">
                <a:latin typeface="Times New Roman" charset="0"/>
                <a:ea typeface="Times New Roman" charset="0"/>
                <a:cs typeface="Times New Roman" charset="0"/>
              </a:defRPr>
            </a:lvl1pPr>
            <a:lvl2pPr>
              <a:defRPr sz="2400" baseline="0">
                <a:latin typeface="Times New Roman" charset="0"/>
                <a:ea typeface="Times New Roman" charset="0"/>
                <a:cs typeface="Times New Roman" charset="0"/>
              </a:defRPr>
            </a:lvl2pPr>
            <a:lvl3pPr>
              <a:defRPr sz="2000" baseline="0">
                <a:latin typeface="Times New Roman" charset="0"/>
                <a:ea typeface="Times New Roman" charset="0"/>
                <a:cs typeface="Times New Roman" charset="0"/>
              </a:defRPr>
            </a:lvl3pPr>
            <a:lvl4pPr>
              <a:defRPr sz="1800" baseline="0">
                <a:latin typeface="Times New Roman" charset="0"/>
                <a:ea typeface="Times New Roman" charset="0"/>
                <a:cs typeface="Times New Roman" charset="0"/>
              </a:defRPr>
            </a:lvl4pPr>
            <a:lvl5pPr>
              <a:defRPr sz="1800" baseline="0">
                <a:latin typeface="Times New Roman" charset="0"/>
                <a:ea typeface="Times New Roman" charset="0"/>
                <a:cs typeface="Times New Roman"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9438589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baseline="0">
                <a:latin typeface="Times New Roman" pitchFamily="18" charset="0"/>
                <a:ea typeface="楷体" pitchFamily="49" charset="-122"/>
              </a:defRPr>
            </a:lvl1pPr>
          </a:lstStyle>
          <a:p>
            <a:r>
              <a:rPr lang="zh-CN" altLang="en-US"/>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baseline="0">
                <a:latin typeface="Times New Roman" pitchFamily="18" charset="0"/>
                <a:ea typeface="楷体" pitchFamily="49"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pic>
        <p:nvPicPr>
          <p:cNvPr id="91138" name="Picture 2" descr="C:\Users\dell\Desktop\38604860_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58150" y="137095"/>
            <a:ext cx="805975" cy="80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6014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7288" y="1103313"/>
            <a:ext cx="3795712" cy="4992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05400" y="1103313"/>
            <a:ext cx="3795713" cy="4992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200252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9013803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9068809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aseline="0">
                <a:latin typeface="Times New Roman" pitchFamily="18" charset="0"/>
                <a:ea typeface="楷体" pitchFamily="49" charset="-122"/>
              </a:defRPr>
            </a:lvl1pPr>
          </a:lstStyle>
          <a:p>
            <a:r>
              <a:rPr lang="zh-CN" altLang="en-US"/>
              <a:t>单击此处编辑母版标题样式</a:t>
            </a:r>
            <a:endParaRPr lang="zh-CN" altLang="en-US" dirty="0"/>
          </a:p>
        </p:txBody>
      </p:sp>
      <p:sp>
        <p:nvSpPr>
          <p:cNvPr id="3" name="内容占位符 2"/>
          <p:cNvSpPr>
            <a:spLocks noGrp="1"/>
          </p:cNvSpPr>
          <p:nvPr>
            <p:ph idx="1"/>
          </p:nvPr>
        </p:nvSpPr>
        <p:spPr>
          <a:xfrm>
            <a:off x="539552" y="1103313"/>
            <a:ext cx="8361561" cy="5350023"/>
          </a:xfrm>
        </p:spPr>
        <p:txBody>
          <a:bodyPr/>
          <a:lstStyle>
            <a:lvl1pPr>
              <a:defRPr baseline="0">
                <a:latin typeface="Cambria Math" pitchFamily="18" charset="0"/>
                <a:ea typeface="楷体" pitchFamily="49" charset="-122"/>
              </a:defRPr>
            </a:lvl1pPr>
            <a:lvl2pPr>
              <a:defRPr baseline="0">
                <a:latin typeface="Cambria Math" pitchFamily="18" charset="0"/>
                <a:ea typeface="楷体" pitchFamily="49" charset="-122"/>
              </a:defRPr>
            </a:lvl2pPr>
            <a:lvl3pPr>
              <a:defRPr sz="1800" baseline="0">
                <a:latin typeface="Cambria Math" pitchFamily="18" charset="0"/>
                <a:ea typeface="楷体" pitchFamily="49" charset="-122"/>
              </a:defRPr>
            </a:lvl3pPr>
            <a:lvl4pPr>
              <a:defRPr baseline="0">
                <a:latin typeface="Cambria Math" pitchFamily="18" charset="0"/>
                <a:ea typeface="楷体" pitchFamily="49" charset="-122"/>
              </a:defRPr>
            </a:lvl4pPr>
            <a:lvl5pPr>
              <a:defRPr baseline="0">
                <a:latin typeface="Cambria Math" pitchFamily="18" charset="0"/>
                <a:ea typeface="楷体"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val="394385896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4723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92687738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2846563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907487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96113" y="144463"/>
            <a:ext cx="1947862" cy="595153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144463"/>
            <a:ext cx="5692775" cy="595153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7939337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144463"/>
            <a:ext cx="7793037" cy="685800"/>
          </a:xfrm>
        </p:spPr>
        <p:txBody>
          <a:bodyPr/>
          <a:lstStyle/>
          <a:p>
            <a:r>
              <a:rPr lang="zh-CN" altLang="en-US"/>
              <a:t>单击此处编辑母版标题样式</a:t>
            </a:r>
          </a:p>
        </p:txBody>
      </p:sp>
      <p:sp>
        <p:nvSpPr>
          <p:cNvPr id="3" name="表格占位符 2"/>
          <p:cNvSpPr>
            <a:spLocks noGrp="1"/>
          </p:cNvSpPr>
          <p:nvPr>
            <p:ph type="tbl" idx="1"/>
          </p:nvPr>
        </p:nvSpPr>
        <p:spPr>
          <a:xfrm>
            <a:off x="1157288" y="1103313"/>
            <a:ext cx="7743825" cy="4992687"/>
          </a:xfrm>
        </p:spPr>
        <p:txBody>
          <a:bodyPr/>
          <a:lstStyle/>
          <a:p>
            <a:pPr lvl="0"/>
            <a:r>
              <a:rPr lang="zh-CN" altLang="en-US" noProof="0"/>
              <a:t>单击图标添加表格</a:t>
            </a:r>
          </a:p>
        </p:txBody>
      </p:sp>
    </p:spTree>
    <p:extLst>
      <p:ext uri="{BB962C8B-B14F-4D97-AF65-F5344CB8AC3E}">
        <p14:creationId xmlns:p14="http://schemas.microsoft.com/office/powerpoint/2010/main" val="363186867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144463"/>
            <a:ext cx="7793037" cy="685800"/>
          </a:xfrm>
        </p:spPr>
        <p:txBody>
          <a:bodyPr/>
          <a:lstStyle/>
          <a:p>
            <a:r>
              <a:rPr lang="zh-CN" altLang="en-US"/>
              <a:t>单击此处编辑母版标题样式</a:t>
            </a:r>
          </a:p>
        </p:txBody>
      </p:sp>
      <p:sp>
        <p:nvSpPr>
          <p:cNvPr id="3" name="文本占位符 2"/>
          <p:cNvSpPr>
            <a:spLocks noGrp="1"/>
          </p:cNvSpPr>
          <p:nvPr>
            <p:ph type="body" sz="half" idx="1"/>
          </p:nvPr>
        </p:nvSpPr>
        <p:spPr>
          <a:xfrm>
            <a:off x="1157288" y="1103313"/>
            <a:ext cx="3795712" cy="49926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5105400" y="1103313"/>
            <a:ext cx="3795713" cy="24193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5105400" y="3675063"/>
            <a:ext cx="3795713" cy="24209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843670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baseline="0">
                <a:latin typeface="Times New Roman" pitchFamily="18" charset="0"/>
                <a:ea typeface="楷体" pitchFamily="49" charset="-122"/>
              </a:defRPr>
            </a:lvl1pPr>
          </a:lstStyle>
          <a:p>
            <a:r>
              <a:rPr lang="zh-CN" altLang="en-US"/>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baseline="0">
                <a:latin typeface="Times New Roman" pitchFamily="18" charset="0"/>
                <a:ea typeface="楷体" pitchFamily="49"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7866014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7288" y="1103313"/>
            <a:ext cx="3795712" cy="4992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05400" y="1103313"/>
            <a:ext cx="3795713" cy="4992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2002520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9013803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9068809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472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9268773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2846563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ltGray">
          <a:xfrm>
            <a:off x="417513" y="176213"/>
            <a:ext cx="438150" cy="474662"/>
          </a:xfrm>
          <a:prstGeom prst="rect">
            <a:avLst/>
          </a:prstGeom>
          <a:solidFill>
            <a:schemeClr val="accent2"/>
          </a:solidFill>
          <a:ln w="9525">
            <a:noFill/>
            <a:miter lim="800000"/>
            <a:headEnd/>
            <a:tailEnd/>
          </a:ln>
          <a:effectLst/>
        </p:spPr>
        <p:txBody>
          <a:bodyPr wrap="none" anchor="ctr"/>
          <a:lstStyle/>
          <a:p>
            <a:pPr algn="ctr">
              <a:defRPr/>
            </a:pPr>
            <a:endParaRPr kumimoji="1" lang="zh-CN" altLang="en-US">
              <a:latin typeface="Tahoma" pitchFamily="34" charset="0"/>
              <a:ea typeface="宋体" pitchFamily="2" charset="-122"/>
            </a:endParaRPr>
          </a:p>
        </p:txBody>
      </p:sp>
      <p:sp>
        <p:nvSpPr>
          <p:cNvPr id="27652" name="Rectangle 4"/>
          <p:cNvSpPr>
            <a:spLocks noChangeArrowheads="1"/>
          </p:cNvSpPr>
          <p:nvPr/>
        </p:nvSpPr>
        <p:spPr bwMode="ltGray">
          <a:xfrm>
            <a:off x="541338" y="598488"/>
            <a:ext cx="422275" cy="474662"/>
          </a:xfrm>
          <a:prstGeom prst="rect">
            <a:avLst/>
          </a:prstGeom>
          <a:solidFill>
            <a:schemeClr val="folHlink"/>
          </a:solidFill>
          <a:ln w="9525">
            <a:noFill/>
            <a:miter lim="800000"/>
            <a:headEnd/>
            <a:tailEnd/>
          </a:ln>
          <a:effectLst/>
        </p:spPr>
        <p:txBody>
          <a:bodyPr wrap="none" anchor="ctr"/>
          <a:lstStyle/>
          <a:p>
            <a:pPr algn="ctr">
              <a:defRPr/>
            </a:pPr>
            <a:endParaRPr kumimoji="1" lang="zh-CN" altLang="en-US">
              <a:latin typeface="Tahoma" pitchFamily="34" charset="0"/>
              <a:ea typeface="宋体" pitchFamily="2" charset="-122"/>
            </a:endParaRPr>
          </a:p>
        </p:txBody>
      </p:sp>
      <p:sp>
        <p:nvSpPr>
          <p:cNvPr id="27653" name="Rectangle 5"/>
          <p:cNvSpPr>
            <a:spLocks noChangeArrowheads="1"/>
          </p:cNvSpPr>
          <p:nvPr/>
        </p:nvSpPr>
        <p:spPr bwMode="ltGray">
          <a:xfrm>
            <a:off x="911225" y="598488"/>
            <a:ext cx="368300" cy="47466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zh-CN" altLang="en-US">
              <a:latin typeface="Tahoma" pitchFamily="34" charset="0"/>
              <a:ea typeface="宋体" pitchFamily="2" charset="-122"/>
            </a:endParaRPr>
          </a:p>
        </p:txBody>
      </p:sp>
      <p:sp>
        <p:nvSpPr>
          <p:cNvPr id="27654" name="Rectangle 6"/>
          <p:cNvSpPr>
            <a:spLocks noChangeArrowheads="1"/>
          </p:cNvSpPr>
          <p:nvPr/>
        </p:nvSpPr>
        <p:spPr bwMode="ltGray">
          <a:xfrm>
            <a:off x="127000" y="525463"/>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zh-CN" altLang="en-US">
              <a:latin typeface="Tahoma" pitchFamily="34" charset="0"/>
              <a:ea typeface="宋体" pitchFamily="2" charset="-122"/>
            </a:endParaRPr>
          </a:p>
        </p:txBody>
      </p:sp>
      <p:sp>
        <p:nvSpPr>
          <p:cNvPr id="27655" name="Rectangle 7"/>
          <p:cNvSpPr>
            <a:spLocks noChangeArrowheads="1"/>
          </p:cNvSpPr>
          <p:nvPr/>
        </p:nvSpPr>
        <p:spPr bwMode="gray">
          <a:xfrm>
            <a:off x="762000" y="68263"/>
            <a:ext cx="31750" cy="1052512"/>
          </a:xfrm>
          <a:prstGeom prst="rect">
            <a:avLst/>
          </a:prstGeom>
          <a:solidFill>
            <a:schemeClr val="bg2"/>
          </a:solidFill>
          <a:ln w="9525">
            <a:noFill/>
            <a:miter lim="800000"/>
            <a:headEnd/>
            <a:tailEnd/>
          </a:ln>
          <a:effectLst/>
        </p:spPr>
        <p:txBody>
          <a:bodyPr wrap="none" anchor="ctr"/>
          <a:lstStyle/>
          <a:p>
            <a:pPr algn="ctr">
              <a:defRPr/>
            </a:pPr>
            <a:endParaRPr kumimoji="1" lang="zh-CN" altLang="en-US">
              <a:latin typeface="Tahoma" pitchFamily="34" charset="0"/>
              <a:ea typeface="宋体" pitchFamily="2" charset="-122"/>
            </a:endParaRPr>
          </a:p>
        </p:txBody>
      </p:sp>
      <p:sp>
        <p:nvSpPr>
          <p:cNvPr id="27656" name="Rectangle 8"/>
          <p:cNvSpPr>
            <a:spLocks noChangeArrowheads="1"/>
          </p:cNvSpPr>
          <p:nvPr/>
        </p:nvSpPr>
        <p:spPr bwMode="gray">
          <a:xfrm>
            <a:off x="442913" y="858838"/>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zh-CN" altLang="en-US">
              <a:latin typeface="Tahoma" pitchFamily="34" charset="0"/>
              <a:ea typeface="宋体" pitchFamily="2" charset="-122"/>
            </a:endParaRPr>
          </a:p>
        </p:txBody>
      </p:sp>
      <p:sp>
        <p:nvSpPr>
          <p:cNvPr id="4104" name="Rectangle 9"/>
          <p:cNvSpPr>
            <a:spLocks noGrp="1" noChangeArrowheads="1"/>
          </p:cNvSpPr>
          <p:nvPr>
            <p:ph type="title"/>
          </p:nvPr>
        </p:nvSpPr>
        <p:spPr bwMode="auto">
          <a:xfrm>
            <a:off x="1150938" y="144463"/>
            <a:ext cx="77930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endParaRPr lang="en-US" altLang="zh-CN" dirty="0"/>
          </a:p>
        </p:txBody>
      </p:sp>
      <p:sp>
        <p:nvSpPr>
          <p:cNvPr id="4105" name="Rectangle 10"/>
          <p:cNvSpPr>
            <a:spLocks noGrp="1" noChangeArrowheads="1"/>
          </p:cNvSpPr>
          <p:nvPr>
            <p:ph type="body" idx="1"/>
          </p:nvPr>
        </p:nvSpPr>
        <p:spPr bwMode="auto">
          <a:xfrm>
            <a:off x="541338" y="1103313"/>
            <a:ext cx="8359775" cy="535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Tree>
    <p:extLst>
      <p:ext uri="{BB962C8B-B14F-4D97-AF65-F5344CB8AC3E}">
        <p14:creationId xmlns:p14="http://schemas.microsoft.com/office/powerpoint/2010/main" val="37505680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hf hdr="0" ftr="0" dt="0"/>
  <p:txStyles>
    <p:titleStyle>
      <a:lvl1pPr algn="l" rtl="0" eaLnBrk="1" fontAlgn="base" hangingPunct="1">
        <a:spcBef>
          <a:spcPct val="0"/>
        </a:spcBef>
        <a:spcAft>
          <a:spcPct val="0"/>
        </a:spcAft>
        <a:defRPr sz="3600">
          <a:solidFill>
            <a:schemeClr val="folHlink"/>
          </a:solidFill>
          <a:latin typeface="Times New Roman" pitchFamily="18" charset="0"/>
          <a:ea typeface="楷体" pitchFamily="49" charset="-122"/>
          <a:cs typeface="+mj-cs"/>
        </a:defRPr>
      </a:lvl1pPr>
      <a:lvl2pPr algn="l" rtl="0" eaLnBrk="1" fontAlgn="base" hangingPunct="1">
        <a:spcBef>
          <a:spcPct val="0"/>
        </a:spcBef>
        <a:spcAft>
          <a:spcPct val="0"/>
        </a:spcAft>
        <a:defRPr sz="3200">
          <a:solidFill>
            <a:schemeClr val="folHlink"/>
          </a:solidFill>
          <a:latin typeface="Times New Roman" pitchFamily="18" charset="0"/>
          <a:ea typeface="楷体" pitchFamily="49" charset="-122"/>
        </a:defRPr>
      </a:lvl2pPr>
      <a:lvl3pPr algn="l" rtl="0" eaLnBrk="1" fontAlgn="base" hangingPunct="1">
        <a:spcBef>
          <a:spcPct val="0"/>
        </a:spcBef>
        <a:spcAft>
          <a:spcPct val="0"/>
        </a:spcAft>
        <a:defRPr sz="3200">
          <a:solidFill>
            <a:schemeClr val="folHlink"/>
          </a:solidFill>
          <a:latin typeface="Times New Roman" pitchFamily="18" charset="0"/>
          <a:ea typeface="楷体" pitchFamily="49" charset="-122"/>
        </a:defRPr>
      </a:lvl3pPr>
      <a:lvl4pPr algn="l" rtl="0" eaLnBrk="1" fontAlgn="base" hangingPunct="1">
        <a:spcBef>
          <a:spcPct val="0"/>
        </a:spcBef>
        <a:spcAft>
          <a:spcPct val="0"/>
        </a:spcAft>
        <a:defRPr sz="3200">
          <a:solidFill>
            <a:schemeClr val="folHlink"/>
          </a:solidFill>
          <a:latin typeface="Times New Roman" pitchFamily="18" charset="0"/>
          <a:ea typeface="楷体" pitchFamily="49" charset="-122"/>
        </a:defRPr>
      </a:lvl4pPr>
      <a:lvl5pPr algn="l" rtl="0" eaLnBrk="1" fontAlgn="base" hangingPunct="1">
        <a:spcBef>
          <a:spcPct val="0"/>
        </a:spcBef>
        <a:spcAft>
          <a:spcPct val="0"/>
        </a:spcAft>
        <a:defRPr sz="3200">
          <a:solidFill>
            <a:schemeClr val="folHlink"/>
          </a:solidFill>
          <a:latin typeface="Times New Roman" pitchFamily="18" charset="0"/>
          <a:ea typeface="楷体" pitchFamily="49" charset="-122"/>
        </a:defRPr>
      </a:lvl5pPr>
      <a:lvl6pPr marL="457200" algn="l" rtl="0" eaLnBrk="1" fontAlgn="base" hangingPunct="1">
        <a:spcBef>
          <a:spcPct val="0"/>
        </a:spcBef>
        <a:spcAft>
          <a:spcPct val="0"/>
        </a:spcAft>
        <a:defRPr sz="3200">
          <a:solidFill>
            <a:schemeClr val="folHlink"/>
          </a:solidFill>
          <a:latin typeface="Times New Roman" pitchFamily="18" charset="0"/>
          <a:ea typeface="仿宋_GB2312" pitchFamily="49" charset="-122"/>
        </a:defRPr>
      </a:lvl6pPr>
      <a:lvl7pPr marL="914400" algn="l" rtl="0" eaLnBrk="1" fontAlgn="base" hangingPunct="1">
        <a:spcBef>
          <a:spcPct val="0"/>
        </a:spcBef>
        <a:spcAft>
          <a:spcPct val="0"/>
        </a:spcAft>
        <a:defRPr sz="3200">
          <a:solidFill>
            <a:schemeClr val="folHlink"/>
          </a:solidFill>
          <a:latin typeface="Times New Roman" pitchFamily="18" charset="0"/>
          <a:ea typeface="仿宋_GB2312" pitchFamily="49" charset="-122"/>
        </a:defRPr>
      </a:lvl7pPr>
      <a:lvl8pPr marL="1371600" algn="l" rtl="0" eaLnBrk="1" fontAlgn="base" hangingPunct="1">
        <a:spcBef>
          <a:spcPct val="0"/>
        </a:spcBef>
        <a:spcAft>
          <a:spcPct val="0"/>
        </a:spcAft>
        <a:defRPr sz="3200">
          <a:solidFill>
            <a:schemeClr val="folHlink"/>
          </a:solidFill>
          <a:latin typeface="Times New Roman" pitchFamily="18" charset="0"/>
          <a:ea typeface="仿宋_GB2312" pitchFamily="49" charset="-122"/>
        </a:defRPr>
      </a:lvl8pPr>
      <a:lvl9pPr marL="1828800" algn="l" rtl="0" eaLnBrk="1" fontAlgn="base" hangingPunct="1">
        <a:spcBef>
          <a:spcPct val="0"/>
        </a:spcBef>
        <a:spcAft>
          <a:spcPct val="0"/>
        </a:spcAft>
        <a:defRPr sz="3200">
          <a:solidFill>
            <a:schemeClr val="folHlink"/>
          </a:solidFill>
          <a:latin typeface="Times New Roman" pitchFamily="18" charset="0"/>
          <a:ea typeface="仿宋_GB2312" pitchFamily="49" charset="-122"/>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2400">
          <a:solidFill>
            <a:schemeClr val="folHlink"/>
          </a:solidFill>
          <a:latin typeface="Times New Roman" pitchFamily="18" charset="0"/>
          <a:ea typeface="楷体" pitchFamily="49" charset="-122"/>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000">
          <a:solidFill>
            <a:schemeClr val="folHlink"/>
          </a:solidFill>
          <a:latin typeface="Times New Roman" pitchFamily="18" charset="0"/>
          <a:ea typeface="楷体" pitchFamily="49" charset="-122"/>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folHlink"/>
          </a:solidFill>
          <a:latin typeface="Times New Roman" pitchFamily="18" charset="0"/>
          <a:ea typeface="楷体" pitchFamily="49" charset="-122"/>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1600">
          <a:solidFill>
            <a:schemeClr val="folHlink"/>
          </a:solidFill>
          <a:latin typeface="Times New Roman" pitchFamily="18" charset="0"/>
          <a:ea typeface="楷体" pitchFamily="49" charset="-122"/>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1600">
          <a:solidFill>
            <a:schemeClr val="folHlink"/>
          </a:solidFill>
          <a:latin typeface="Times New Roman" pitchFamily="18" charset="0"/>
          <a:ea typeface="楷体" pitchFamily="49" charset="-122"/>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600">
          <a:solidFill>
            <a:schemeClr val="folHlink"/>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600">
          <a:solidFill>
            <a:schemeClr val="folHlink"/>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600">
          <a:solidFill>
            <a:schemeClr val="folHlink"/>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600">
          <a:solidFill>
            <a:schemeClr val="folHlink"/>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ltGray">
          <a:xfrm>
            <a:off x="417513" y="176213"/>
            <a:ext cx="438150" cy="474662"/>
          </a:xfrm>
          <a:prstGeom prst="rect">
            <a:avLst/>
          </a:prstGeom>
          <a:solidFill>
            <a:schemeClr val="accent2"/>
          </a:solidFill>
          <a:ln w="9525">
            <a:noFill/>
            <a:miter lim="800000"/>
            <a:headEnd/>
            <a:tailEnd/>
          </a:ln>
          <a:effectLst/>
        </p:spPr>
        <p:txBody>
          <a:bodyPr wrap="none" anchor="ctr"/>
          <a:lstStyle/>
          <a:p>
            <a:pPr algn="ctr">
              <a:defRPr/>
            </a:pPr>
            <a:endParaRPr kumimoji="1" lang="zh-CN" altLang="en-US">
              <a:latin typeface="Tahoma" pitchFamily="34" charset="0"/>
              <a:ea typeface="宋体" pitchFamily="2" charset="-122"/>
            </a:endParaRPr>
          </a:p>
        </p:txBody>
      </p:sp>
      <p:sp>
        <p:nvSpPr>
          <p:cNvPr id="27652" name="Rectangle 4"/>
          <p:cNvSpPr>
            <a:spLocks noChangeArrowheads="1"/>
          </p:cNvSpPr>
          <p:nvPr/>
        </p:nvSpPr>
        <p:spPr bwMode="ltGray">
          <a:xfrm>
            <a:off x="541338" y="598488"/>
            <a:ext cx="422275" cy="474662"/>
          </a:xfrm>
          <a:prstGeom prst="rect">
            <a:avLst/>
          </a:prstGeom>
          <a:solidFill>
            <a:schemeClr val="folHlink"/>
          </a:solidFill>
          <a:ln w="9525">
            <a:noFill/>
            <a:miter lim="800000"/>
            <a:headEnd/>
            <a:tailEnd/>
          </a:ln>
          <a:effectLst/>
        </p:spPr>
        <p:txBody>
          <a:bodyPr wrap="none" anchor="ctr"/>
          <a:lstStyle/>
          <a:p>
            <a:pPr algn="ctr">
              <a:defRPr/>
            </a:pPr>
            <a:endParaRPr kumimoji="1" lang="zh-CN" altLang="en-US">
              <a:latin typeface="Tahoma" pitchFamily="34" charset="0"/>
              <a:ea typeface="宋体" pitchFamily="2" charset="-122"/>
            </a:endParaRPr>
          </a:p>
        </p:txBody>
      </p:sp>
      <p:sp>
        <p:nvSpPr>
          <p:cNvPr id="27653" name="Rectangle 5"/>
          <p:cNvSpPr>
            <a:spLocks noChangeArrowheads="1"/>
          </p:cNvSpPr>
          <p:nvPr/>
        </p:nvSpPr>
        <p:spPr bwMode="ltGray">
          <a:xfrm>
            <a:off x="911225" y="598488"/>
            <a:ext cx="368300" cy="47466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zh-CN" altLang="en-US">
              <a:latin typeface="Tahoma" pitchFamily="34" charset="0"/>
              <a:ea typeface="宋体" pitchFamily="2" charset="-122"/>
            </a:endParaRPr>
          </a:p>
        </p:txBody>
      </p:sp>
      <p:sp>
        <p:nvSpPr>
          <p:cNvPr id="27654" name="Rectangle 6"/>
          <p:cNvSpPr>
            <a:spLocks noChangeArrowheads="1"/>
          </p:cNvSpPr>
          <p:nvPr/>
        </p:nvSpPr>
        <p:spPr bwMode="ltGray">
          <a:xfrm>
            <a:off x="127000" y="525463"/>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zh-CN" altLang="en-US">
              <a:latin typeface="Tahoma" pitchFamily="34" charset="0"/>
              <a:ea typeface="宋体" pitchFamily="2" charset="-122"/>
            </a:endParaRPr>
          </a:p>
        </p:txBody>
      </p:sp>
      <p:sp>
        <p:nvSpPr>
          <p:cNvPr id="27655" name="Rectangle 7"/>
          <p:cNvSpPr>
            <a:spLocks noChangeArrowheads="1"/>
          </p:cNvSpPr>
          <p:nvPr/>
        </p:nvSpPr>
        <p:spPr bwMode="gray">
          <a:xfrm>
            <a:off x="762000" y="68263"/>
            <a:ext cx="31750" cy="1052512"/>
          </a:xfrm>
          <a:prstGeom prst="rect">
            <a:avLst/>
          </a:prstGeom>
          <a:solidFill>
            <a:schemeClr val="bg2"/>
          </a:solidFill>
          <a:ln w="9525">
            <a:noFill/>
            <a:miter lim="800000"/>
            <a:headEnd/>
            <a:tailEnd/>
          </a:ln>
          <a:effectLst/>
        </p:spPr>
        <p:txBody>
          <a:bodyPr wrap="none" anchor="ctr"/>
          <a:lstStyle/>
          <a:p>
            <a:pPr algn="ctr">
              <a:defRPr/>
            </a:pPr>
            <a:endParaRPr kumimoji="1" lang="zh-CN" altLang="en-US">
              <a:latin typeface="Tahoma" pitchFamily="34" charset="0"/>
              <a:ea typeface="宋体" pitchFamily="2" charset="-122"/>
            </a:endParaRPr>
          </a:p>
        </p:txBody>
      </p:sp>
      <p:sp>
        <p:nvSpPr>
          <p:cNvPr id="27656" name="Rectangle 8"/>
          <p:cNvSpPr>
            <a:spLocks noChangeArrowheads="1"/>
          </p:cNvSpPr>
          <p:nvPr/>
        </p:nvSpPr>
        <p:spPr bwMode="gray">
          <a:xfrm>
            <a:off x="442913" y="858838"/>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zh-CN" altLang="en-US">
              <a:latin typeface="Tahoma" pitchFamily="34" charset="0"/>
              <a:ea typeface="宋体" pitchFamily="2" charset="-122"/>
            </a:endParaRPr>
          </a:p>
        </p:txBody>
      </p:sp>
      <p:sp>
        <p:nvSpPr>
          <p:cNvPr id="4104" name="Rectangle 9"/>
          <p:cNvSpPr>
            <a:spLocks noGrp="1" noChangeArrowheads="1"/>
          </p:cNvSpPr>
          <p:nvPr>
            <p:ph type="title"/>
          </p:nvPr>
        </p:nvSpPr>
        <p:spPr bwMode="auto">
          <a:xfrm>
            <a:off x="1150938" y="144463"/>
            <a:ext cx="77930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endParaRPr lang="en-US" altLang="zh-CN"/>
          </a:p>
        </p:txBody>
      </p:sp>
      <p:sp>
        <p:nvSpPr>
          <p:cNvPr id="4105" name="Rectangle 10"/>
          <p:cNvSpPr>
            <a:spLocks noGrp="1" noChangeArrowheads="1"/>
          </p:cNvSpPr>
          <p:nvPr>
            <p:ph type="body" idx="1"/>
          </p:nvPr>
        </p:nvSpPr>
        <p:spPr bwMode="auto">
          <a:xfrm>
            <a:off x="541338" y="1103313"/>
            <a:ext cx="8359775" cy="535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Tree>
    <p:extLst>
      <p:ext uri="{BB962C8B-B14F-4D97-AF65-F5344CB8AC3E}">
        <p14:creationId xmlns:p14="http://schemas.microsoft.com/office/powerpoint/2010/main" val="375056802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p:hf hdr="0" ftr="0" dt="0"/>
  <p:txStyles>
    <p:titleStyle>
      <a:lvl1pPr algn="l" rtl="0" eaLnBrk="1" fontAlgn="base" hangingPunct="1">
        <a:spcBef>
          <a:spcPct val="0"/>
        </a:spcBef>
        <a:spcAft>
          <a:spcPct val="0"/>
        </a:spcAft>
        <a:defRPr sz="3200">
          <a:solidFill>
            <a:schemeClr val="folHlink"/>
          </a:solidFill>
          <a:latin typeface="Times New Roman" pitchFamily="18" charset="0"/>
          <a:ea typeface="楷体" pitchFamily="49" charset="-122"/>
          <a:cs typeface="+mj-cs"/>
        </a:defRPr>
      </a:lvl1pPr>
      <a:lvl2pPr algn="l" rtl="0" eaLnBrk="1" fontAlgn="base" hangingPunct="1">
        <a:spcBef>
          <a:spcPct val="0"/>
        </a:spcBef>
        <a:spcAft>
          <a:spcPct val="0"/>
        </a:spcAft>
        <a:defRPr sz="3200">
          <a:solidFill>
            <a:schemeClr val="folHlink"/>
          </a:solidFill>
          <a:latin typeface="Times New Roman" pitchFamily="18" charset="0"/>
          <a:ea typeface="楷体" pitchFamily="49" charset="-122"/>
        </a:defRPr>
      </a:lvl2pPr>
      <a:lvl3pPr algn="l" rtl="0" eaLnBrk="1" fontAlgn="base" hangingPunct="1">
        <a:spcBef>
          <a:spcPct val="0"/>
        </a:spcBef>
        <a:spcAft>
          <a:spcPct val="0"/>
        </a:spcAft>
        <a:defRPr sz="3200">
          <a:solidFill>
            <a:schemeClr val="folHlink"/>
          </a:solidFill>
          <a:latin typeface="Times New Roman" pitchFamily="18" charset="0"/>
          <a:ea typeface="楷体" pitchFamily="49" charset="-122"/>
        </a:defRPr>
      </a:lvl3pPr>
      <a:lvl4pPr algn="l" rtl="0" eaLnBrk="1" fontAlgn="base" hangingPunct="1">
        <a:spcBef>
          <a:spcPct val="0"/>
        </a:spcBef>
        <a:spcAft>
          <a:spcPct val="0"/>
        </a:spcAft>
        <a:defRPr sz="3200">
          <a:solidFill>
            <a:schemeClr val="folHlink"/>
          </a:solidFill>
          <a:latin typeface="Times New Roman" pitchFamily="18" charset="0"/>
          <a:ea typeface="楷体" pitchFamily="49" charset="-122"/>
        </a:defRPr>
      </a:lvl4pPr>
      <a:lvl5pPr algn="l" rtl="0" eaLnBrk="1" fontAlgn="base" hangingPunct="1">
        <a:spcBef>
          <a:spcPct val="0"/>
        </a:spcBef>
        <a:spcAft>
          <a:spcPct val="0"/>
        </a:spcAft>
        <a:defRPr sz="3200">
          <a:solidFill>
            <a:schemeClr val="folHlink"/>
          </a:solidFill>
          <a:latin typeface="Times New Roman" pitchFamily="18" charset="0"/>
          <a:ea typeface="楷体" pitchFamily="49" charset="-122"/>
        </a:defRPr>
      </a:lvl5pPr>
      <a:lvl6pPr marL="457200" algn="l" rtl="0" eaLnBrk="1" fontAlgn="base" hangingPunct="1">
        <a:spcBef>
          <a:spcPct val="0"/>
        </a:spcBef>
        <a:spcAft>
          <a:spcPct val="0"/>
        </a:spcAft>
        <a:defRPr sz="3200">
          <a:solidFill>
            <a:schemeClr val="folHlink"/>
          </a:solidFill>
          <a:latin typeface="Times New Roman" pitchFamily="18" charset="0"/>
          <a:ea typeface="仿宋_GB2312" pitchFamily="49" charset="-122"/>
        </a:defRPr>
      </a:lvl6pPr>
      <a:lvl7pPr marL="914400" algn="l" rtl="0" eaLnBrk="1" fontAlgn="base" hangingPunct="1">
        <a:spcBef>
          <a:spcPct val="0"/>
        </a:spcBef>
        <a:spcAft>
          <a:spcPct val="0"/>
        </a:spcAft>
        <a:defRPr sz="3200">
          <a:solidFill>
            <a:schemeClr val="folHlink"/>
          </a:solidFill>
          <a:latin typeface="Times New Roman" pitchFamily="18" charset="0"/>
          <a:ea typeface="仿宋_GB2312" pitchFamily="49" charset="-122"/>
        </a:defRPr>
      </a:lvl7pPr>
      <a:lvl8pPr marL="1371600" algn="l" rtl="0" eaLnBrk="1" fontAlgn="base" hangingPunct="1">
        <a:spcBef>
          <a:spcPct val="0"/>
        </a:spcBef>
        <a:spcAft>
          <a:spcPct val="0"/>
        </a:spcAft>
        <a:defRPr sz="3200">
          <a:solidFill>
            <a:schemeClr val="folHlink"/>
          </a:solidFill>
          <a:latin typeface="Times New Roman" pitchFamily="18" charset="0"/>
          <a:ea typeface="仿宋_GB2312" pitchFamily="49" charset="-122"/>
        </a:defRPr>
      </a:lvl8pPr>
      <a:lvl9pPr marL="1828800" algn="l" rtl="0" eaLnBrk="1" fontAlgn="base" hangingPunct="1">
        <a:spcBef>
          <a:spcPct val="0"/>
        </a:spcBef>
        <a:spcAft>
          <a:spcPct val="0"/>
        </a:spcAft>
        <a:defRPr sz="3200">
          <a:solidFill>
            <a:schemeClr val="folHlink"/>
          </a:solidFill>
          <a:latin typeface="Times New Roman" pitchFamily="18" charset="0"/>
          <a:ea typeface="仿宋_GB2312" pitchFamily="49" charset="-122"/>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2400">
          <a:solidFill>
            <a:schemeClr val="folHlink"/>
          </a:solidFill>
          <a:latin typeface="Times New Roman" pitchFamily="18" charset="0"/>
          <a:ea typeface="楷体" pitchFamily="49" charset="-122"/>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000">
          <a:solidFill>
            <a:schemeClr val="folHlink"/>
          </a:solidFill>
          <a:latin typeface="Times New Roman" pitchFamily="18" charset="0"/>
          <a:ea typeface="楷体" pitchFamily="49" charset="-122"/>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folHlink"/>
          </a:solidFill>
          <a:latin typeface="Times New Roman" pitchFamily="18" charset="0"/>
          <a:ea typeface="楷体" pitchFamily="49" charset="-122"/>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1600">
          <a:solidFill>
            <a:schemeClr val="folHlink"/>
          </a:solidFill>
          <a:latin typeface="Times New Roman" pitchFamily="18" charset="0"/>
          <a:ea typeface="楷体" pitchFamily="49" charset="-122"/>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1600">
          <a:solidFill>
            <a:schemeClr val="folHlink"/>
          </a:solidFill>
          <a:latin typeface="Times New Roman" pitchFamily="18" charset="0"/>
          <a:ea typeface="楷体" pitchFamily="49" charset="-122"/>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600">
          <a:solidFill>
            <a:schemeClr val="folHlink"/>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600">
          <a:solidFill>
            <a:schemeClr val="folHlink"/>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600">
          <a:solidFill>
            <a:schemeClr val="folHlink"/>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600">
          <a:solidFill>
            <a:schemeClr val="folHlink"/>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package" Target="../embeddings/Microsoft_Visio___.vsdx"/><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8.emf"/><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package" Target="../embeddings/Microsoft_Visio___1.vsdx"/><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emf"/><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package" Target="../embeddings/Microsoft_Visio___2.vsdx"/><Relationship Id="rId5" Type="http://schemas.openxmlformats.org/officeDocument/2006/relationships/image" Target="../media/image13.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image" Target="../media/image10.emf"/><Relationship Id="rId5" Type="http://schemas.openxmlformats.org/officeDocument/2006/relationships/package" Target="../embeddings/Microsoft_Visio___3.vsdx"/><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2.wmf"/><Relationship Id="rId2" Type="http://schemas.openxmlformats.org/officeDocument/2006/relationships/slideLayout" Target="../slideLayouts/slideLayout15.xml"/><Relationship Id="rId1" Type="http://schemas.openxmlformats.org/officeDocument/2006/relationships/vmlDrawing" Target="../drawings/vmlDrawing8.vml"/><Relationship Id="rId6" Type="http://schemas.openxmlformats.org/officeDocument/2006/relationships/oleObject" Target="../embeddings/oleObject5.bin"/><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package" Target="../embeddings/Microsoft_Visio___5.vsdx"/><Relationship Id="rId3" Type="http://schemas.openxmlformats.org/officeDocument/2006/relationships/notesSlide" Target="../notesSlides/notesSlide18.xml"/><Relationship Id="rId7" Type="http://schemas.openxmlformats.org/officeDocument/2006/relationships/image" Target="../media/image13.emf"/><Relationship Id="rId12" Type="http://schemas.openxmlformats.org/officeDocument/2006/relationships/image" Target="../media/image22.png"/><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package" Target="../embeddings/Microsoft_Visio___4.vsdx"/><Relationship Id="rId11"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0.png"/><Relationship Id="rId9" Type="http://schemas.openxmlformats.org/officeDocument/2006/relationships/image" Target="../media/image14.emf"/></Relationships>
</file>

<file path=ppt/slides/_rels/slide19.xml.rels><?xml version="1.0" encoding="UTF-8" standalone="yes"?>
<Relationships xmlns="http://schemas.openxmlformats.org/package/2006/relationships"><Relationship Id="rId8" Type="http://schemas.openxmlformats.org/officeDocument/2006/relationships/package" Target="../embeddings/Microsoft_Visio___7.vsdx"/><Relationship Id="rId3" Type="http://schemas.openxmlformats.org/officeDocument/2006/relationships/notesSlide" Target="../notesSlides/notesSlide19.xml"/><Relationship Id="rId7" Type="http://schemas.openxmlformats.org/officeDocument/2006/relationships/image" Target="../media/image15.emf"/><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package" Target="../embeddings/Microsoft_Visio___6.vsdx"/><Relationship Id="rId5" Type="http://schemas.openxmlformats.org/officeDocument/2006/relationships/image" Target="../media/image24.png"/><Relationship Id="rId4" Type="http://schemas.openxmlformats.org/officeDocument/2006/relationships/image" Target="../media/image29.png"/><Relationship Id="rId9" Type="http://schemas.openxmlformats.org/officeDocument/2006/relationships/image" Target="../media/image1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7.emf"/><Relationship Id="rId2" Type="http://schemas.openxmlformats.org/officeDocument/2006/relationships/slideLayout" Target="../slideLayouts/slideLayout15.xml"/><Relationship Id="rId1" Type="http://schemas.openxmlformats.org/officeDocument/2006/relationships/vmlDrawing" Target="../drawings/vmlDrawing11.vml"/><Relationship Id="rId6" Type="http://schemas.openxmlformats.org/officeDocument/2006/relationships/oleObject" Target="../embeddings/oleObject6.bin"/><Relationship Id="rId5" Type="http://schemas.openxmlformats.org/officeDocument/2006/relationships/image" Target="../media/image33.png"/><Relationship Id="rId4" Type="http://schemas.openxmlformats.org/officeDocument/2006/relationships/image" Target="../media/image18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vmlDrawing" Target="../drawings/vmlDrawing12.vml"/><Relationship Id="rId6" Type="http://schemas.openxmlformats.org/officeDocument/2006/relationships/image" Target="../media/image240.png"/><Relationship Id="rId5" Type="http://schemas.openxmlformats.org/officeDocument/2006/relationships/image" Target="../media/image18.e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4.xml"/><Relationship Id="rId7" Type="http://schemas.openxmlformats.org/officeDocument/2006/relationships/image" Target="../media/image19.emf"/><Relationship Id="rId2" Type="http://schemas.openxmlformats.org/officeDocument/2006/relationships/slideLayout" Target="../slideLayouts/slideLayout15.xml"/><Relationship Id="rId1" Type="http://schemas.openxmlformats.org/officeDocument/2006/relationships/vmlDrawing" Target="../drawings/vmlDrawing13.vml"/><Relationship Id="rId6" Type="http://schemas.openxmlformats.org/officeDocument/2006/relationships/oleObject" Target="../embeddings/oleObject8.bin"/><Relationship Id="rId5" Type="http://schemas.openxmlformats.org/officeDocument/2006/relationships/image" Target="../media/image37.png"/><Relationship Id="rId4" Type="http://schemas.openxmlformats.org/officeDocument/2006/relationships/image" Target="../media/image290.png"/><Relationship Id="rId9" Type="http://schemas.openxmlformats.org/officeDocument/2006/relationships/image" Target="../media/image20.emf"/></Relationships>
</file>

<file path=ppt/slides/_rels/slide25.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notesSlide" Target="../notesSlides/notesSlide25.xml"/><Relationship Id="rId7" Type="http://schemas.openxmlformats.org/officeDocument/2006/relationships/image" Target="../media/image310.png"/><Relationship Id="rId2" Type="http://schemas.openxmlformats.org/officeDocument/2006/relationships/slideLayout" Target="../slideLayouts/slideLayout15.xml"/><Relationship Id="rId1" Type="http://schemas.openxmlformats.org/officeDocument/2006/relationships/vmlDrawing" Target="../drawings/vmlDrawing14.vml"/><Relationship Id="rId10" Type="http://schemas.openxmlformats.org/officeDocument/2006/relationships/image" Target="../media/image21.emf"/><Relationship Id="rId9"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6.xml"/><Relationship Id="rId7" Type="http://schemas.openxmlformats.org/officeDocument/2006/relationships/image" Target="../media/image330.png"/><Relationship Id="rId2" Type="http://schemas.openxmlformats.org/officeDocument/2006/relationships/slideLayout" Target="../slideLayouts/slideLayout15.xml"/><Relationship Id="rId1" Type="http://schemas.openxmlformats.org/officeDocument/2006/relationships/vmlDrawing" Target="../drawings/vmlDrawing15.vml"/><Relationship Id="rId6" Type="http://schemas.openxmlformats.org/officeDocument/2006/relationships/image" Target="../media/image32.png"/><Relationship Id="rId11" Type="http://schemas.openxmlformats.org/officeDocument/2006/relationships/image" Target="../media/image23.emf"/><Relationship Id="rId5" Type="http://schemas.openxmlformats.org/officeDocument/2006/relationships/image" Target="../media/image260.png"/><Relationship Id="rId10" Type="http://schemas.openxmlformats.org/officeDocument/2006/relationships/oleObject" Target="../embeddings/oleObject12.bin"/><Relationship Id="rId4" Type="http://schemas.openxmlformats.org/officeDocument/2006/relationships/image" Target="../media/image34.png"/><Relationship Id="rId9" Type="http://schemas.openxmlformats.org/officeDocument/2006/relationships/image" Target="../media/image22.emf"/></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56343" y="1900827"/>
            <a:ext cx="7772400" cy="1143000"/>
          </a:xfrm>
        </p:spPr>
        <p:txBody>
          <a:bodyPr/>
          <a:lstStyle/>
          <a:p>
            <a:r>
              <a:rPr lang="en-US" altLang="zh-CN" sz="3600" dirty="0"/>
              <a:t>The Effect of Mobility on Delayed Data Offloading</a:t>
            </a:r>
            <a:endParaRPr lang="zh-CN" altLang="en-US" sz="3600" dirty="0">
              <a:cs typeface="Times New Roman" panose="02020603050405020304" pitchFamily="18" charset="0"/>
            </a:endParaRPr>
          </a:p>
        </p:txBody>
      </p:sp>
      <p:sp>
        <p:nvSpPr>
          <p:cNvPr id="3" name="副标题 2"/>
          <p:cNvSpPr>
            <a:spLocks noGrp="1"/>
          </p:cNvSpPr>
          <p:nvPr>
            <p:ph type="subTitle" idx="1"/>
          </p:nvPr>
        </p:nvSpPr>
        <p:spPr>
          <a:xfrm>
            <a:off x="856343" y="3361569"/>
            <a:ext cx="7344228" cy="3018911"/>
          </a:xfrm>
        </p:spPr>
        <p:txBody>
          <a:bodyPr/>
          <a:lstStyle/>
          <a:p>
            <a:pPr>
              <a:lnSpc>
                <a:spcPct val="150000"/>
              </a:lnSpc>
              <a:spcBef>
                <a:spcPts val="0"/>
              </a:spcBef>
              <a:spcAft>
                <a:spcPts val="0"/>
              </a:spcAft>
            </a:pPr>
            <a:r>
              <a:rPr lang="en-US" altLang="zh-CN" sz="2000" dirty="0" err="1"/>
              <a:t>Xiaoyi</a:t>
            </a:r>
            <a:r>
              <a:rPr lang="en-US" altLang="zh-CN" sz="2000" dirty="0"/>
              <a:t> </a:t>
            </a:r>
            <a:r>
              <a:rPr lang="en-US" altLang="zh-CN" sz="2000" dirty="0" err="1"/>
              <a:t>Zhou</a:t>
            </a:r>
            <a:r>
              <a:rPr lang="en-US" altLang="zh-CN" sz="2000" i="1" baseline="30000" dirty="0" err="1"/>
              <a:t>a</a:t>
            </a:r>
            <a:r>
              <a:rPr lang="en-US" altLang="zh-CN" sz="2000" dirty="0"/>
              <a:t>, Tong Ye</a:t>
            </a:r>
            <a:r>
              <a:rPr lang="en-US" altLang="zh-CN" sz="2000" i="1" baseline="30000" dirty="0"/>
              <a:t>a</a:t>
            </a:r>
            <a:r>
              <a:rPr lang="en-US" altLang="zh-CN" sz="2000" dirty="0"/>
              <a:t>, Tony T. </a:t>
            </a:r>
            <a:r>
              <a:rPr lang="en-US" altLang="zh-CN" sz="2000" dirty="0" err="1"/>
              <a:t>Lee</a:t>
            </a:r>
            <a:r>
              <a:rPr lang="en-US" altLang="zh-CN" sz="2000" i="1" baseline="30000" dirty="0" err="1"/>
              <a:t>b</a:t>
            </a:r>
            <a:endParaRPr lang="en-US" altLang="zh-CN" sz="2000" dirty="0"/>
          </a:p>
          <a:p>
            <a:pPr>
              <a:spcBef>
                <a:spcPts val="0"/>
              </a:spcBef>
              <a:spcAft>
                <a:spcPts val="0"/>
              </a:spcAft>
            </a:pPr>
            <a:r>
              <a:rPr lang="en-US" altLang="zh-CN" sz="1600" i="1" baseline="30000" dirty="0" err="1"/>
              <a:t>a</a:t>
            </a:r>
            <a:r>
              <a:rPr lang="en-US" altLang="zh-CN" sz="1600" i="1" dirty="0" err="1"/>
              <a:t>Shanghai</a:t>
            </a:r>
            <a:r>
              <a:rPr lang="en-US" altLang="zh-CN" sz="1600" i="1" dirty="0"/>
              <a:t> Jiao Tong University, Shanghai, China</a:t>
            </a:r>
            <a:br>
              <a:rPr lang="en-US" altLang="zh-CN" sz="1600" dirty="0"/>
            </a:br>
            <a:r>
              <a:rPr lang="en-US" altLang="zh-CN" sz="1600" i="1" baseline="30000" dirty="0" err="1"/>
              <a:t>b</a:t>
            </a:r>
            <a:r>
              <a:rPr lang="en-US" altLang="zh-CN" sz="1600" i="1" dirty="0" err="1"/>
              <a:t>The</a:t>
            </a:r>
            <a:r>
              <a:rPr lang="en-US" altLang="zh-CN" sz="1600" i="1" dirty="0"/>
              <a:t> Chinese University of Hong Kong, Shenzhen, Guangdong, China</a:t>
            </a:r>
            <a:r>
              <a:rPr lang="en-US" altLang="zh-CN" sz="1600" dirty="0"/>
              <a:t> </a:t>
            </a:r>
            <a:br>
              <a:rPr lang="en-US" altLang="zh-CN" sz="1800" dirty="0"/>
            </a:br>
            <a:endParaRPr lang="en-US" altLang="zh-CN" sz="1800" dirty="0"/>
          </a:p>
          <a:p>
            <a:pPr>
              <a:spcBef>
                <a:spcPts val="0"/>
              </a:spcBef>
              <a:spcAft>
                <a:spcPts val="0"/>
              </a:spcAft>
            </a:pPr>
            <a:endParaRPr lang="en-US" altLang="zh-CN" sz="1800" dirty="0"/>
          </a:p>
          <a:p>
            <a:pPr>
              <a:spcBef>
                <a:spcPts val="0"/>
              </a:spcBef>
              <a:spcAft>
                <a:spcPts val="0"/>
              </a:spcAft>
            </a:pPr>
            <a:r>
              <a:rPr lang="en-US" altLang="zh-CN" sz="1800" dirty="0"/>
              <a:t>July 26, 2018</a:t>
            </a:r>
            <a:endParaRPr lang="zh-CN" altLang="en-US" sz="1800" dirty="0"/>
          </a:p>
        </p:txBody>
      </p:sp>
    </p:spTree>
    <p:extLst>
      <p:ext uri="{BB962C8B-B14F-4D97-AF65-F5344CB8AC3E}">
        <p14:creationId xmlns:p14="http://schemas.microsoft.com/office/powerpoint/2010/main" val="3023986511"/>
      </p:ext>
    </p:extLst>
  </p:cSld>
  <p:clrMapOvr>
    <a:masterClrMapping/>
  </p:clrMapOvr>
  <p:transition advTm="2905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Overview</a:t>
            </a:r>
            <a:endParaRPr lang="zh-CN" altLang="en-US" dirty="0"/>
          </a:p>
        </p:txBody>
      </p:sp>
      <p:sp>
        <p:nvSpPr>
          <p:cNvPr id="3" name="内容占位符 2"/>
          <p:cNvSpPr>
            <a:spLocks noGrp="1"/>
          </p:cNvSpPr>
          <p:nvPr>
            <p:ph idx="1"/>
          </p:nvPr>
        </p:nvSpPr>
        <p:spPr/>
        <p:txBody>
          <a:bodyPr/>
          <a:lstStyle/>
          <a:p>
            <a:pPr>
              <a:lnSpc>
                <a:spcPct val="125000"/>
              </a:lnSpc>
              <a:spcBef>
                <a:spcPts val="0"/>
              </a:spcBef>
              <a:buClr>
                <a:schemeClr val="bg2">
                  <a:lumMod val="25000"/>
                  <a:lumOff val="75000"/>
                </a:schemeClr>
              </a:buClr>
            </a:pPr>
            <a:r>
              <a:rPr lang="en-US" altLang="zh-CN" sz="3200" dirty="0">
                <a:solidFill>
                  <a:schemeClr val="bg2">
                    <a:lumMod val="25000"/>
                    <a:lumOff val="75000"/>
                  </a:schemeClr>
                </a:solidFill>
                <a:latin typeface="+mn-lt"/>
              </a:rPr>
              <a:t>Introduction</a:t>
            </a:r>
          </a:p>
          <a:p>
            <a:pPr>
              <a:lnSpc>
                <a:spcPct val="125000"/>
              </a:lnSpc>
              <a:spcBef>
                <a:spcPts val="0"/>
              </a:spcBef>
              <a:buClr>
                <a:schemeClr val="bg2">
                  <a:lumMod val="25000"/>
                  <a:lumOff val="75000"/>
                </a:schemeClr>
              </a:buClr>
            </a:pPr>
            <a:r>
              <a:rPr lang="en-US" altLang="zh-CN" sz="3200" dirty="0">
                <a:solidFill>
                  <a:schemeClr val="bg2">
                    <a:lumMod val="25000"/>
                    <a:lumOff val="75000"/>
                  </a:schemeClr>
                </a:solidFill>
                <a:latin typeface="+mn-lt"/>
              </a:rPr>
              <a:t>Delayed Offloading Procedure</a:t>
            </a:r>
          </a:p>
          <a:p>
            <a:pPr>
              <a:lnSpc>
                <a:spcPct val="125000"/>
              </a:lnSpc>
              <a:spcBef>
                <a:spcPts val="0"/>
              </a:spcBef>
              <a:buClr>
                <a:schemeClr val="bg2">
                  <a:lumMod val="25000"/>
                  <a:lumOff val="75000"/>
                </a:schemeClr>
              </a:buClr>
            </a:pPr>
            <a:r>
              <a:rPr lang="en-US" altLang="zh-CN" sz="3200" dirty="0">
                <a:solidFill>
                  <a:srgbClr val="3333CC"/>
                </a:solidFill>
                <a:latin typeface="+mn-lt"/>
              </a:rPr>
              <a:t>Effect of Mobility on Delayed Offloading</a:t>
            </a:r>
          </a:p>
          <a:p>
            <a:pPr lvl="1">
              <a:lnSpc>
                <a:spcPct val="125000"/>
              </a:lnSpc>
              <a:spcBef>
                <a:spcPts val="0"/>
              </a:spcBef>
              <a:buClr>
                <a:schemeClr val="bg2">
                  <a:lumMod val="25000"/>
                  <a:lumOff val="75000"/>
                </a:schemeClr>
              </a:buClr>
            </a:pPr>
            <a:r>
              <a:rPr lang="en-US" altLang="zh-CN" sz="2800" dirty="0">
                <a:solidFill>
                  <a:srgbClr val="3333CC"/>
                </a:solidFill>
                <a:latin typeface="+mn-lt"/>
              </a:rPr>
              <a:t>Simplified Model</a:t>
            </a:r>
          </a:p>
          <a:p>
            <a:pPr lvl="1">
              <a:lnSpc>
                <a:spcPct val="125000"/>
              </a:lnSpc>
              <a:spcBef>
                <a:spcPts val="0"/>
              </a:spcBef>
              <a:buClr>
                <a:schemeClr val="bg2">
                  <a:lumMod val="25000"/>
                  <a:lumOff val="75000"/>
                </a:schemeClr>
              </a:buClr>
            </a:pPr>
            <a:r>
              <a:rPr lang="en-US" altLang="zh-CN" sz="2800" dirty="0">
                <a:solidFill>
                  <a:srgbClr val="C6C6C6"/>
                </a:solidFill>
                <a:latin typeface="+mn-lt"/>
              </a:rPr>
              <a:t>General Model</a:t>
            </a:r>
          </a:p>
          <a:p>
            <a:pPr>
              <a:lnSpc>
                <a:spcPct val="125000"/>
              </a:lnSpc>
              <a:spcBef>
                <a:spcPts val="0"/>
              </a:spcBef>
              <a:buClr>
                <a:schemeClr val="bg2">
                  <a:lumMod val="25000"/>
                  <a:lumOff val="75000"/>
                </a:schemeClr>
              </a:buClr>
            </a:pPr>
            <a:r>
              <a:rPr lang="en-US" altLang="zh-CN" sz="3200" dirty="0">
                <a:solidFill>
                  <a:schemeClr val="bg2">
                    <a:lumMod val="25000"/>
                    <a:lumOff val="75000"/>
                  </a:schemeClr>
                </a:solidFill>
                <a:latin typeface="+mn-lt"/>
              </a:rPr>
              <a:t>Conclusion </a:t>
            </a:r>
          </a:p>
          <a:p>
            <a:pPr>
              <a:lnSpc>
                <a:spcPct val="125000"/>
              </a:lnSpc>
              <a:spcBef>
                <a:spcPts val="0"/>
              </a:spcBef>
              <a:buClr>
                <a:schemeClr val="bg2">
                  <a:lumMod val="25000"/>
                  <a:lumOff val="75000"/>
                </a:schemeClr>
              </a:buClr>
            </a:pPr>
            <a:endParaRPr lang="zh-CN" altLang="en-US" sz="3200" dirty="0">
              <a:solidFill>
                <a:schemeClr val="bg2">
                  <a:lumMod val="25000"/>
                  <a:lumOff val="75000"/>
                </a:schemeClr>
              </a:solidFill>
              <a:latin typeface="+mn-lt"/>
            </a:endParaRPr>
          </a:p>
        </p:txBody>
      </p:sp>
    </p:spTree>
    <p:extLst>
      <p:ext uri="{BB962C8B-B14F-4D97-AF65-F5344CB8AC3E}">
        <p14:creationId xmlns:p14="http://schemas.microsoft.com/office/powerpoint/2010/main" val="1268637772"/>
      </p:ext>
    </p:extLst>
  </p:cSld>
  <p:clrMapOvr>
    <a:masterClrMapping/>
  </p:clrMapOvr>
  <p:transition advTm="36482"/>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 Simplified Model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sz="3200" dirty="0">
                    <a:latin typeface="+mn-lt"/>
                  </a:rPr>
                  <a:t>Assumptions:</a:t>
                </a:r>
              </a:p>
              <a:p>
                <a:pPr lvl="1"/>
                <a:r>
                  <a:rPr lang="en-US" altLang="zh-CN" sz="2400" dirty="0">
                    <a:latin typeface="+mn-lt"/>
                  </a:rPr>
                  <a:t>Input traffic: constant fluid flow with rate </a:t>
                </a:r>
                <a14:m>
                  <m:oMath xmlns:m="http://schemas.openxmlformats.org/officeDocument/2006/math">
                    <m:r>
                      <a:rPr lang="en-US" altLang="zh-CN" sz="2400" i="1">
                        <a:latin typeface="Cambria Math" charset="0"/>
                      </a:rPr>
                      <m:t>𝜆</m:t>
                    </m:r>
                  </m:oMath>
                </a14:m>
                <a:endParaRPr lang="en-US" altLang="zh-CN" sz="2400" dirty="0">
                  <a:latin typeface="+mn-lt"/>
                </a:endParaRPr>
              </a:p>
              <a:p>
                <a:pPr lvl="1"/>
                <a:r>
                  <a:rPr lang="en-US" altLang="zh-CN" sz="2400" dirty="0">
                    <a:latin typeface="+mn-lt"/>
                  </a:rPr>
                  <a:t>Wi-Fi duration time, cellular duration time and deadline are all constants</a:t>
                </a:r>
              </a:p>
              <a:p>
                <a:pPr lvl="1"/>
                <a:r>
                  <a:rPr lang="en-US" altLang="zh-CN" sz="2400" dirty="0">
                    <a:latin typeface="+mn-lt"/>
                  </a:rPr>
                  <a:t>Cellular service rate </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charset="0"/>
                          </a:rPr>
                          <m:t>𝜇</m:t>
                        </m:r>
                      </m:e>
                      <m:sub>
                        <m:r>
                          <a:rPr lang="en-US" altLang="zh-CN" sz="2400" i="1">
                            <a:latin typeface="Cambria Math" charset="0"/>
                          </a:rPr>
                          <m:t>1</m:t>
                        </m:r>
                      </m:sub>
                    </m:sSub>
                    <m:r>
                      <a:rPr lang="en-US" altLang="zh-CN" sz="2400" i="1">
                        <a:latin typeface="Cambria Math" charset="0"/>
                      </a:rPr>
                      <m:t>=</m:t>
                    </m:r>
                  </m:oMath>
                </a14:m>
                <a:r>
                  <a:rPr lang="en-US" altLang="zh-CN" sz="2400" dirty="0">
                    <a:latin typeface="+mn-lt"/>
                  </a:rPr>
                  <a:t> Wi-Fi service rate </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charset="0"/>
                          </a:rPr>
                          <m:t>𝜇</m:t>
                        </m:r>
                      </m:e>
                      <m:sub>
                        <m:r>
                          <a:rPr lang="en-US" altLang="zh-CN" sz="2400" i="1">
                            <a:latin typeface="Cambria Math" charset="0"/>
                          </a:rPr>
                          <m:t>2</m:t>
                        </m:r>
                      </m:sub>
                    </m:sSub>
                    <m:r>
                      <a:rPr lang="en-US" altLang="zh-CN" sz="2400">
                        <a:latin typeface="Cambria Math" charset="0"/>
                      </a:rPr>
                      <m:t>=</m:t>
                    </m:r>
                    <m:r>
                      <a:rPr lang="en-US" altLang="zh-CN" sz="2400" i="1">
                        <a:latin typeface="Cambria Math" charset="0"/>
                      </a:rPr>
                      <m:t>𝜇</m:t>
                    </m:r>
                  </m:oMath>
                </a14:m>
                <a:endParaRPr lang="zh-CN" altLang="zh-CN" sz="2400" dirty="0">
                  <a:latin typeface="+mn-lt"/>
                </a:endParaRPr>
              </a:p>
              <a:p>
                <a:r>
                  <a:rPr lang="en-US" altLang="zh-CN" sz="3200" dirty="0"/>
                  <a:t>A periodical service process</a:t>
                </a:r>
                <a:endParaRPr lang="zh-CN" altLang="en-US" sz="32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4"/>
                <a:stretch>
                  <a:fillRect l="-584" t="-1520" r="-146"/>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2859731764"/>
              </p:ext>
            </p:extLst>
          </p:nvPr>
        </p:nvGraphicFramePr>
        <p:xfrm>
          <a:off x="539552" y="3910806"/>
          <a:ext cx="8156579" cy="2684444"/>
        </p:xfrm>
        <a:graphic>
          <a:graphicData uri="http://schemas.openxmlformats.org/presentationml/2006/ole">
            <mc:AlternateContent xmlns:mc="http://schemas.openxmlformats.org/markup-compatibility/2006">
              <mc:Choice xmlns:v="urn:schemas-microsoft-com:vml" Requires="v">
                <p:oleObj spid="_x0000_s19546" name="Visio" r:id="rId5" imgW="24012477" imgH="7905705" progId="Visio.Drawing.15">
                  <p:embed/>
                </p:oleObj>
              </mc:Choice>
              <mc:Fallback>
                <p:oleObj name="Visio" r:id="rId5" imgW="24012477" imgH="7905705" progId="Visio.Drawing.15">
                  <p:embed/>
                  <p:pic>
                    <p:nvPicPr>
                      <p:cNvPr id="0" name="Object 28"/>
                      <p:cNvPicPr>
                        <a:picLocks noChangeAspect="1" noChangeArrowheads="1"/>
                      </p:cNvPicPr>
                      <p:nvPr/>
                    </p:nvPicPr>
                    <p:blipFill>
                      <a:blip r:embed="rId6"/>
                      <a:srcRect/>
                      <a:stretch>
                        <a:fillRect/>
                      </a:stretch>
                    </p:blipFill>
                    <p:spPr bwMode="auto">
                      <a:xfrm>
                        <a:off x="539552" y="3910806"/>
                        <a:ext cx="8156579" cy="2684444"/>
                      </a:xfrm>
                      <a:prstGeom prst="rect">
                        <a:avLst/>
                      </a:prstGeom>
                      <a:noFill/>
                    </p:spPr>
                  </p:pic>
                </p:oleObj>
              </mc:Fallback>
            </mc:AlternateContent>
          </a:graphicData>
        </a:graphic>
      </p:graphicFrame>
    </p:spTree>
    <p:extLst>
      <p:ext uri="{BB962C8B-B14F-4D97-AF65-F5344CB8AC3E}">
        <p14:creationId xmlns:p14="http://schemas.microsoft.com/office/powerpoint/2010/main" val="1501874544"/>
      </p:ext>
    </p:extLst>
  </p:cSld>
  <p:clrMapOvr>
    <a:masterClrMapping/>
  </p:clrMapOvr>
  <p:transition advTm="101597"/>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kumimoji="1" lang="en-US" altLang="zh-CN" sz="3200" dirty="0"/>
              </a:p>
              <a:p>
                <a:endParaRPr kumimoji="1" lang="en-US" altLang="zh-CN" sz="3200" dirty="0"/>
              </a:p>
              <a:p>
                <a:endParaRPr kumimoji="1" lang="en-US" altLang="zh-CN" sz="3200" dirty="0"/>
              </a:p>
              <a:p>
                <a:endParaRPr kumimoji="1" lang="en-US" altLang="zh-CN" sz="3200" dirty="0"/>
              </a:p>
              <a:p>
                <a:pPr marL="0" indent="0">
                  <a:buNone/>
                </a:pPr>
                <a:endParaRPr kumimoji="1" lang="en-US" altLang="zh-CN" sz="3200" dirty="0"/>
              </a:p>
              <a:p>
                <a:endParaRPr lang="en-US" altLang="zh-CN" sz="3200" dirty="0">
                  <a:solidFill>
                    <a:srgbClr val="3333CC"/>
                  </a:solidFill>
                </a:endParaRPr>
              </a:p>
              <a:p>
                <a:r>
                  <a:rPr lang="en-US" altLang="zh-CN" sz="3200" dirty="0">
                    <a:solidFill>
                      <a:srgbClr val="3333CC"/>
                    </a:solidFill>
                  </a:rPr>
                  <a:t>Mean delay </a:t>
                </a:r>
                <a14:m>
                  <m:oMath xmlns:m="http://schemas.openxmlformats.org/officeDocument/2006/math">
                    <m:sSub>
                      <m:sSubPr>
                        <m:ctrlPr>
                          <a:rPr lang="en-US" altLang="zh-CN" sz="2400" b="0" i="1" smtClean="0">
                            <a:solidFill>
                              <a:srgbClr val="3333CC"/>
                            </a:solidFill>
                            <a:latin typeface="Cambria Math" panose="02040503050406030204" pitchFamily="18" charset="0"/>
                          </a:rPr>
                        </m:ctrlPr>
                      </m:sSubPr>
                      <m:e>
                        <m:r>
                          <a:rPr lang="en-US" altLang="zh-CN" sz="2400" i="1">
                            <a:solidFill>
                              <a:srgbClr val="3333CC"/>
                            </a:solidFill>
                            <a:latin typeface="Cambria Math" panose="02040503050406030204" pitchFamily="18" charset="0"/>
                          </a:rPr>
                          <m:t>𝐷</m:t>
                        </m:r>
                      </m:e>
                      <m:sub>
                        <m:r>
                          <a:rPr lang="en-US" altLang="zh-CN" sz="2400" b="0" i="1" smtClean="0">
                            <a:solidFill>
                              <a:srgbClr val="3333CC"/>
                            </a:solidFill>
                            <a:latin typeface="Cambria Math" panose="02040503050406030204" pitchFamily="18" charset="0"/>
                          </a:rPr>
                          <m:t>𝑆</m:t>
                        </m:r>
                      </m:sub>
                    </m:sSub>
                    <m:r>
                      <a:rPr lang="en-US" altLang="zh-CN" sz="2400" i="1">
                        <a:solidFill>
                          <a:srgbClr val="3333CC"/>
                        </a:solidFill>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charset="0"/>
                          </a:rPr>
                          <m:t>𝜇</m:t>
                        </m:r>
                        <m:sSup>
                          <m:sSupPr>
                            <m:ctrlPr>
                              <a:rPr lang="zh-CN" altLang="zh-CN" sz="2400" i="1">
                                <a:latin typeface="Cambria Math" panose="02040503050406030204" pitchFamily="18" charset="0"/>
                              </a:rPr>
                            </m:ctrlPr>
                          </m:sSupPr>
                          <m:e>
                            <m:r>
                              <a:rPr lang="en-US" altLang="zh-CN" sz="2400" i="1">
                                <a:latin typeface="Cambria Math" charset="0"/>
                              </a:rPr>
                              <m:t>𝜏</m:t>
                            </m:r>
                          </m:e>
                          <m:sup>
                            <m:r>
                              <a:rPr lang="en-US" altLang="zh-CN" sz="2400" i="1">
                                <a:latin typeface="Cambria Math" charset="0"/>
                              </a:rPr>
                              <m:t>2</m:t>
                            </m:r>
                          </m:sup>
                        </m:sSup>
                        <m:r>
                          <a:rPr lang="en-US" altLang="zh-CN" sz="2400" i="1">
                            <a:latin typeface="Cambria Math" charset="0"/>
                          </a:rPr>
                          <m:t>𝑓</m:t>
                        </m:r>
                      </m:num>
                      <m:den>
                        <m:r>
                          <a:rPr lang="en-US" altLang="zh-CN" sz="2400" i="1">
                            <a:latin typeface="Cambria Math" charset="0"/>
                          </a:rPr>
                          <m:t>2</m:t>
                        </m:r>
                        <m:d>
                          <m:dPr>
                            <m:ctrlPr>
                              <a:rPr lang="zh-CN" altLang="zh-CN" sz="2400" i="1">
                                <a:latin typeface="Cambria Math" panose="02040503050406030204" pitchFamily="18" charset="0"/>
                              </a:rPr>
                            </m:ctrlPr>
                          </m:dPr>
                          <m:e>
                            <m:r>
                              <a:rPr lang="en-US" altLang="zh-CN" sz="2400" i="1">
                                <a:latin typeface="Cambria Math" charset="0"/>
                              </a:rPr>
                              <m:t>𝜇</m:t>
                            </m:r>
                            <m:r>
                              <a:rPr lang="en-US" altLang="zh-CN" sz="2400" i="1">
                                <a:latin typeface="Cambria Math" charset="0"/>
                              </a:rPr>
                              <m:t>−</m:t>
                            </m:r>
                            <m:r>
                              <a:rPr lang="en-US" altLang="zh-CN" sz="2400" i="1">
                                <a:latin typeface="Cambria Math" charset="0"/>
                              </a:rPr>
                              <m:t>𝜆</m:t>
                            </m:r>
                          </m:e>
                        </m:d>
                      </m:den>
                    </m:f>
                  </m:oMath>
                </a14:m>
                <a:r>
                  <a:rPr lang="en-US" altLang="zh-CN" sz="3200" dirty="0">
                    <a:solidFill>
                      <a:srgbClr val="3333CC"/>
                    </a:solidFill>
                  </a:rPr>
                  <a:t> (</a:t>
                </a:r>
                <a14:m>
                  <m:oMath xmlns:m="http://schemas.openxmlformats.org/officeDocument/2006/math">
                    <m:sSub>
                      <m:sSubPr>
                        <m:ctrlPr>
                          <a:rPr lang="en-US" altLang="zh-CN" sz="2400" b="0" i="1" smtClean="0">
                            <a:solidFill>
                              <a:srgbClr val="3333CC"/>
                            </a:solidFill>
                            <a:latin typeface="Cambria Math" panose="02040503050406030204" pitchFamily="18" charset="0"/>
                          </a:rPr>
                        </m:ctrlPr>
                      </m:sSubPr>
                      <m:e>
                        <m:r>
                          <a:rPr lang="en-US" altLang="zh-CN" sz="2400" i="1">
                            <a:solidFill>
                              <a:srgbClr val="3333CC"/>
                            </a:solidFill>
                            <a:latin typeface="Cambria Math" panose="02040503050406030204" pitchFamily="18" charset="0"/>
                          </a:rPr>
                          <m:t>𝐷</m:t>
                        </m:r>
                      </m:e>
                      <m:sub>
                        <m:r>
                          <a:rPr lang="en-US" altLang="zh-CN" sz="2400" b="0" i="1" smtClean="0">
                            <a:solidFill>
                              <a:srgbClr val="3333CC"/>
                            </a:solidFill>
                            <a:latin typeface="Cambria Math" panose="02040503050406030204" pitchFamily="18" charset="0"/>
                          </a:rPr>
                          <m:t>0</m:t>
                        </m:r>
                      </m:sub>
                    </m:sSub>
                    <m:r>
                      <a:rPr lang="en-US" altLang="zh-CN" sz="2400" i="1">
                        <a:solidFill>
                          <a:srgbClr val="3333CC"/>
                        </a:solidFill>
                        <a:latin typeface="Cambria Math" panose="02040503050406030204" pitchFamily="18" charset="0"/>
                      </a:rPr>
                      <m:t>=</m:t>
                    </m:r>
                    <m:r>
                      <a:rPr lang="en-US" altLang="zh-CN" sz="2400" b="0" i="0" smtClean="0">
                        <a:solidFill>
                          <a:srgbClr val="3333CC"/>
                        </a:solidFill>
                        <a:latin typeface="Cambria Math" panose="02040503050406030204" pitchFamily="18" charset="0"/>
                      </a:rPr>
                      <m:t>0</m:t>
                    </m:r>
                  </m:oMath>
                </a14:m>
                <a:r>
                  <a:rPr lang="en-US" altLang="zh-CN" sz="2400" dirty="0">
                    <a:solidFill>
                      <a:srgbClr val="3333CC"/>
                    </a:solidFill>
                  </a:rPr>
                  <a:t> </a:t>
                </a:r>
                <a:r>
                  <a:rPr lang="en-US" altLang="zh-CN" sz="3200" dirty="0">
                    <a:solidFill>
                      <a:srgbClr val="3333CC"/>
                    </a:solidFill>
                  </a:rPr>
                  <a:t>for </a:t>
                </a:r>
                <a14:m>
                  <m:oMath xmlns:m="http://schemas.openxmlformats.org/officeDocument/2006/math">
                    <m:r>
                      <a:rPr lang="en-US" altLang="zh-CN" sz="2400" i="1">
                        <a:latin typeface="Cambria Math" charset="0"/>
                      </a:rPr>
                      <m:t>𝜏</m:t>
                    </m:r>
                    <m:r>
                      <a:rPr lang="en-US" altLang="zh-CN" sz="2400" b="0" i="1" smtClean="0">
                        <a:latin typeface="Cambria Math" panose="02040503050406030204" pitchFamily="18" charset="0"/>
                      </a:rPr>
                      <m:t>=0</m:t>
                    </m:r>
                  </m:oMath>
                </a14:m>
                <a:r>
                  <a:rPr lang="en-US" altLang="zh-CN" sz="3200" dirty="0">
                    <a:solidFill>
                      <a:srgbClr val="3333CC"/>
                    </a:solidFill>
                  </a:rPr>
                  <a:t>)   </a:t>
                </a:r>
              </a:p>
              <a:p>
                <a:r>
                  <a:rPr lang="en-US" altLang="zh-CN" sz="3200" dirty="0">
                    <a:solidFill>
                      <a:srgbClr val="3333CC"/>
                    </a:solidFill>
                  </a:rPr>
                  <a:t>Offloading Efficiency </a:t>
                </a:r>
                <a14:m>
                  <m:oMath xmlns:m="http://schemas.openxmlformats.org/officeDocument/2006/math">
                    <m:sSub>
                      <m:sSubPr>
                        <m:ctrlPr>
                          <a:rPr lang="en-US" altLang="zh-CN" sz="2400" b="0" i="1" smtClean="0">
                            <a:solidFill>
                              <a:srgbClr val="3333CC"/>
                            </a:solidFill>
                            <a:latin typeface="Cambria Math" panose="02040503050406030204" pitchFamily="18" charset="0"/>
                          </a:rPr>
                        </m:ctrlPr>
                      </m:sSubPr>
                      <m:e>
                        <m:r>
                          <a:rPr lang="en-US" altLang="zh-CN" sz="2400" i="1">
                            <a:solidFill>
                              <a:srgbClr val="3333CC"/>
                            </a:solidFill>
                            <a:latin typeface="Cambria Math" panose="02040503050406030204" pitchFamily="18" charset="0"/>
                          </a:rPr>
                          <m:t>𝜂</m:t>
                        </m:r>
                      </m:e>
                      <m:sub>
                        <m:r>
                          <a:rPr lang="en-US" altLang="zh-CN" sz="2400" b="0" i="1" smtClean="0">
                            <a:solidFill>
                              <a:srgbClr val="3333CC"/>
                            </a:solidFill>
                            <a:latin typeface="Cambria Math" panose="02040503050406030204" pitchFamily="18" charset="0"/>
                          </a:rPr>
                          <m:t>𝑆</m:t>
                        </m:r>
                      </m:sub>
                    </m:sSub>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𝑓</m:t>
                        </m:r>
                      </m:num>
                      <m:den>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𝑓</m:t>
                            </m:r>
                          </m:e>
                          <m:sub>
                            <m:r>
                              <a:rPr lang="en-US" altLang="zh-CN" sz="2400" b="0" i="1" smtClean="0">
                                <a:latin typeface="Cambria Math" panose="02040503050406030204" pitchFamily="18" charset="0"/>
                              </a:rPr>
                              <m:t>𝐹</m:t>
                            </m:r>
                          </m:sub>
                        </m:sSub>
                      </m:den>
                    </m:f>
                    <m:r>
                      <a:rPr lang="en-US" altLang="zh-CN" sz="2400" i="1">
                        <a:latin typeface="Cambria Math" panose="02040503050406030204" pitchFamily="18" charset="0"/>
                      </a:rPr>
                      <m:t>≝</m:t>
                    </m:r>
                    <m:r>
                      <a:rPr lang="en-US" altLang="zh-CN" sz="2400" i="1">
                        <a:latin typeface="Cambria Math" panose="02040503050406030204" pitchFamily="18" charset="0"/>
                      </a:rPr>
                      <m:t>𝑅</m:t>
                    </m:r>
                  </m:oMath>
                </a14:m>
                <a:r>
                  <a:rPr lang="en-US" altLang="zh-CN" dirty="0">
                    <a:solidFill>
                      <a:srgbClr val="3333CC"/>
                    </a:solidFill>
                  </a:rPr>
                  <a:t> </a:t>
                </a:r>
                <a:r>
                  <a:rPr lang="en-US" altLang="zh-CN" sz="3200" dirty="0">
                    <a:solidFill>
                      <a:srgbClr val="3333CC"/>
                    </a:solidFill>
                  </a:rPr>
                  <a:t>[1]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𝜂</m:t>
                        </m:r>
                      </m:e>
                      <m:sub>
                        <m:r>
                          <a:rPr lang="en-US" altLang="zh-CN" sz="2400" i="1">
                            <a:latin typeface="Cambria Math" panose="02040503050406030204" pitchFamily="18" charset="0"/>
                          </a:rPr>
                          <m:t>0</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𝑅</m:t>
                    </m:r>
                  </m:oMath>
                </a14:m>
                <a:r>
                  <a:rPr lang="en-US" altLang="zh-CN" sz="3200" dirty="0">
                    <a:solidFill>
                      <a:srgbClr val="3333CC"/>
                    </a:solidFill>
                  </a:rPr>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4"/>
                <a:stretch>
                  <a:fillRect l="-584"/>
                </a:stretch>
              </a:blipFill>
            </p:spPr>
            <p:txBody>
              <a:bodyPr/>
              <a:lstStyle/>
              <a:p>
                <a:r>
                  <a:rPr lang="zh-CN" altLang="en-US">
                    <a:noFill/>
                  </a:rPr>
                  <a:t> </a:t>
                </a:r>
              </a:p>
            </p:txBody>
          </p:sp>
        </mc:Fallback>
      </mc:AlternateContent>
      <p:sp>
        <p:nvSpPr>
          <p:cNvPr id="6" name="Rectangle 2"/>
          <p:cNvSpPr>
            <a:spLocks noChangeArrowheads="1"/>
          </p:cNvSpPr>
          <p:nvPr/>
        </p:nvSpPr>
        <p:spPr bwMode="auto">
          <a:xfrm>
            <a:off x="2283053" y="1035071"/>
            <a:ext cx="7483645" cy="5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kumimoji="1" lang="en-US" altLang="zh-CN" dirty="0"/>
                  <a:t>Small </a:t>
                </a:r>
                <a14:m>
                  <m:oMath xmlns:m="http://schemas.openxmlformats.org/officeDocument/2006/math">
                    <m:r>
                      <a:rPr kumimoji="1" lang="en-US" altLang="zh-CN" i="1">
                        <a:latin typeface="Cambria Math" charset="0"/>
                      </a:rPr>
                      <m:t>𝜏</m:t>
                    </m:r>
                  </m:oMath>
                </a14:m>
                <a:r>
                  <a:rPr kumimoji="1" lang="en-US" altLang="zh-CN" dirty="0"/>
                  <a:t>: </a:t>
                </a:r>
                <a14:m>
                  <m:oMath xmlns:m="http://schemas.openxmlformats.org/officeDocument/2006/math">
                    <m:r>
                      <a:rPr kumimoji="1" lang="en-US" altLang="zh-CN" b="0" i="0" smtClean="0">
                        <a:latin typeface="Cambria Math" charset="0"/>
                      </a:rPr>
                      <m:t>0&lt;</m:t>
                    </m:r>
                    <m:r>
                      <a:rPr kumimoji="1" lang="en-US" altLang="zh-CN" i="1">
                        <a:latin typeface="Cambria Math" charset="0"/>
                      </a:rPr>
                      <m:t>𝜏</m:t>
                    </m:r>
                    <m:r>
                      <a:rPr kumimoji="1" lang="en-US" altLang="zh-CN" b="0" i="1" smtClean="0">
                        <a:latin typeface="Cambria Math" charset="0"/>
                      </a:rPr>
                      <m:t>≤(</m:t>
                    </m:r>
                    <m:r>
                      <a:rPr kumimoji="1" lang="en-US" altLang="zh-CN" b="0" i="1" smtClean="0">
                        <a:latin typeface="Cambria Math" charset="0"/>
                      </a:rPr>
                      <m:t>𝜇</m:t>
                    </m:r>
                    <m:r>
                      <a:rPr kumimoji="1" lang="en-US" altLang="zh-CN" b="0" i="1" smtClean="0">
                        <a:latin typeface="Cambria Math" charset="0"/>
                      </a:rPr>
                      <m:t>−</m:t>
                    </m:r>
                    <m:r>
                      <a:rPr kumimoji="1" lang="en-US" altLang="zh-CN" b="0" i="1" smtClean="0">
                        <a:latin typeface="Cambria Math" charset="0"/>
                      </a:rPr>
                      <m:t>𝜆</m:t>
                    </m:r>
                    <m:r>
                      <a:rPr kumimoji="1" lang="en-US" altLang="zh-CN" b="0" i="1" smtClean="0">
                        <a:latin typeface="Cambria Math" charset="0"/>
                      </a:rPr>
                      <m:t>)/(</m:t>
                    </m:r>
                    <m:r>
                      <a:rPr kumimoji="1" lang="en-US" altLang="zh-CN" b="0" i="1" smtClean="0">
                        <a:latin typeface="Cambria Math" charset="0"/>
                      </a:rPr>
                      <m:t>𝜇</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𝑓</m:t>
                        </m:r>
                      </m:e>
                      <m:sub>
                        <m:r>
                          <a:rPr kumimoji="1" lang="en-US" altLang="zh-CN" b="0" i="1" smtClean="0">
                            <a:latin typeface="Cambria Math" charset="0"/>
                          </a:rPr>
                          <m:t>𝐶</m:t>
                        </m:r>
                      </m:sub>
                    </m:sSub>
                    <m:r>
                      <a:rPr kumimoji="1" lang="en-US" altLang="zh-CN" b="0" i="1" smtClean="0">
                        <a:latin typeface="Cambria Math" charset="0"/>
                      </a:rPr>
                      <m:t>)</m:t>
                    </m:r>
                  </m:oMath>
                </a14:m>
                <a:endParaRPr kumimoji="1"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0">
                <a:blip r:embed="rId5"/>
                <a:stretch>
                  <a:fillRect l="-2426" t="-8036" b="-33036"/>
                </a:stretch>
              </a:blipFill>
            </p:spPr>
            <p:txBody>
              <a:bodyPr/>
              <a:lstStyle/>
              <a:p>
                <a:r>
                  <a:rPr lang="zh-CN" altLang="en-US">
                    <a:noFill/>
                  </a:rPr>
                  <a:t> </a:t>
                </a:r>
              </a:p>
            </p:txBody>
          </p:sp>
        </mc:Fallback>
      </mc:AlternateContent>
      <p:sp>
        <p:nvSpPr>
          <p:cNvPr id="7" name="TextBox 9">
            <a:extLst>
              <a:ext uri="{FF2B5EF4-FFF2-40B4-BE49-F238E27FC236}">
                <a16:creationId xmlns:a16="http://schemas.microsoft.com/office/drawing/2014/main" id="{C267F6F7-8520-4053-A4DA-2FE51A1BD0DB}"/>
              </a:ext>
            </a:extLst>
          </p:cNvPr>
          <p:cNvSpPr txBox="1"/>
          <p:nvPr/>
        </p:nvSpPr>
        <p:spPr>
          <a:xfrm>
            <a:off x="480843" y="6210314"/>
            <a:ext cx="8420270" cy="369332"/>
          </a:xfrm>
          <a:prstGeom prst="rect">
            <a:avLst/>
          </a:prstGeom>
          <a:noFill/>
        </p:spPr>
        <p:txBody>
          <a:bodyPr wrap="square" rtlCol="0">
            <a:spAutoFit/>
          </a:bodyPr>
          <a:lstStyle/>
          <a:p>
            <a:r>
              <a:rPr lang="en-US" altLang="zh-CN" sz="900" dirty="0">
                <a:solidFill>
                  <a:srgbClr val="3333CC"/>
                </a:solidFill>
              </a:rPr>
              <a:t>[1] F. Mehmeti and</a:t>
            </a:r>
            <a:r>
              <a:rPr lang="zh-CN" altLang="en-US" sz="900" dirty="0">
                <a:solidFill>
                  <a:srgbClr val="3333CC"/>
                </a:solidFill>
              </a:rPr>
              <a:t> </a:t>
            </a:r>
            <a:r>
              <a:rPr lang="en-US" altLang="zh-CN" sz="900" dirty="0">
                <a:solidFill>
                  <a:srgbClr val="3333CC"/>
                </a:solidFill>
              </a:rPr>
              <a:t>T. </a:t>
            </a:r>
            <a:r>
              <a:rPr lang="en-US" altLang="zh-CN" sz="900" dirty="0" err="1">
                <a:solidFill>
                  <a:srgbClr val="3333CC"/>
                </a:solidFill>
              </a:rPr>
              <a:t>Spyropoulos</a:t>
            </a:r>
            <a:r>
              <a:rPr lang="en-US" altLang="zh-CN" sz="900" dirty="0">
                <a:solidFill>
                  <a:srgbClr val="3333CC"/>
                </a:solidFill>
              </a:rPr>
              <a:t>, </a:t>
            </a:r>
            <a:r>
              <a:rPr lang="zh-CN" altLang="en-US" sz="900" dirty="0">
                <a:solidFill>
                  <a:srgbClr val="3333CC"/>
                </a:solidFill>
              </a:rPr>
              <a:t>“</a:t>
            </a:r>
            <a:r>
              <a:rPr lang="en-US" altLang="zh-CN" sz="900" dirty="0">
                <a:solidFill>
                  <a:srgbClr val="3333CC"/>
                </a:solidFill>
              </a:rPr>
              <a:t>Performance Modeling, Analysis, and Optimization of Delayed Mobile Data Offloading for Mobile Users,” </a:t>
            </a:r>
            <a:r>
              <a:rPr lang="zh-CN" altLang="en-US" sz="900" dirty="0">
                <a:solidFill>
                  <a:srgbClr val="3333CC"/>
                </a:solidFill>
              </a:rPr>
              <a:t> </a:t>
            </a:r>
            <a:r>
              <a:rPr lang="en-US" altLang="zh-CN" sz="900" dirty="0">
                <a:solidFill>
                  <a:srgbClr val="3333CC"/>
                </a:solidFill>
              </a:rPr>
              <a:t>IEEE/ACM Trans. on Networking, vol. 21, pp. 550-564, 2017.</a:t>
            </a:r>
          </a:p>
        </p:txBody>
      </p:sp>
      <p:graphicFrame>
        <p:nvGraphicFramePr>
          <p:cNvPr id="8" name="对象 7"/>
          <p:cNvGraphicFramePr>
            <a:graphicFrameLocks noChangeAspect="1"/>
          </p:cNvGraphicFramePr>
          <p:nvPr>
            <p:extLst>
              <p:ext uri="{D42A27DB-BD31-4B8C-83A1-F6EECF244321}">
                <p14:modId xmlns:p14="http://schemas.microsoft.com/office/powerpoint/2010/main" val="2755628579"/>
              </p:ext>
            </p:extLst>
          </p:nvPr>
        </p:nvGraphicFramePr>
        <p:xfrm>
          <a:off x="1697530" y="1240972"/>
          <a:ext cx="5219208" cy="3350486"/>
        </p:xfrm>
        <a:graphic>
          <a:graphicData uri="http://schemas.openxmlformats.org/presentationml/2006/ole">
            <mc:AlternateContent xmlns:mc="http://schemas.openxmlformats.org/markup-compatibility/2006">
              <mc:Choice xmlns:v="urn:schemas-microsoft-com:vml" Requires="v">
                <p:oleObj spid="_x0000_s15459" name="Visio" r:id="rId6" imgW="8905923" imgH="5715000" progId="Visio.Drawing.15">
                  <p:embed/>
                </p:oleObj>
              </mc:Choice>
              <mc:Fallback>
                <p:oleObj name="Visio" r:id="rId6" imgW="8905923" imgH="5715000" progId="Visio.Drawing.15">
                  <p:embed/>
                  <p:pic>
                    <p:nvPicPr>
                      <p:cNvPr id="0" name=""/>
                      <p:cNvPicPr>
                        <a:picLocks noChangeAspect="1" noChangeArrowheads="1"/>
                      </p:cNvPicPr>
                      <p:nvPr/>
                    </p:nvPicPr>
                    <p:blipFill>
                      <a:blip r:embed="rId7"/>
                      <a:srcRect/>
                      <a:stretch>
                        <a:fillRect/>
                      </a:stretch>
                    </p:blipFill>
                    <p:spPr bwMode="auto">
                      <a:xfrm>
                        <a:off x="1697530" y="1240972"/>
                        <a:ext cx="5219208" cy="3350486"/>
                      </a:xfrm>
                      <a:prstGeom prst="rect">
                        <a:avLst/>
                      </a:prstGeom>
                      <a:noFill/>
                      <a:extLst/>
                    </p:spPr>
                  </p:pic>
                </p:oleObj>
              </mc:Fallback>
            </mc:AlternateContent>
          </a:graphicData>
        </a:graphic>
      </p:graphicFrame>
    </p:spTree>
    <p:extLst>
      <p:ext uri="{BB962C8B-B14F-4D97-AF65-F5344CB8AC3E}">
        <p14:creationId xmlns:p14="http://schemas.microsoft.com/office/powerpoint/2010/main" val="2036114624"/>
      </p:ext>
    </p:extLst>
  </p:cSld>
  <p:clrMapOvr>
    <a:masterClrMapping/>
  </p:clrMapOvr>
  <p:transition advTm="84879"/>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kumimoji="1" lang="en-US" altLang="zh-CN" dirty="0"/>
                  <a:t>Large </a:t>
                </a:r>
                <a14:m>
                  <m:oMath xmlns:m="http://schemas.openxmlformats.org/officeDocument/2006/math">
                    <m:r>
                      <a:rPr kumimoji="1" lang="en-US" altLang="zh-CN" i="1">
                        <a:latin typeface="Cambria Math" charset="0"/>
                      </a:rPr>
                      <m:t>𝜏</m:t>
                    </m:r>
                  </m:oMath>
                </a14:m>
                <a:r>
                  <a:rPr kumimoji="1" lang="en-US" altLang="zh-CN" dirty="0"/>
                  <a:t>: </a:t>
                </a:r>
                <a14:m>
                  <m:oMath xmlns:m="http://schemas.openxmlformats.org/officeDocument/2006/math">
                    <m:r>
                      <a:rPr lang="en-US" altLang="zh-CN" i="1" dirty="0">
                        <a:latin typeface="Cambria Math" charset="0"/>
                      </a:rPr>
                      <m:t>𝜏</m:t>
                    </m:r>
                    <m:r>
                      <a:rPr kumimoji="1" lang="en-US" altLang="zh-CN" b="0" i="1" smtClean="0">
                        <a:latin typeface="Cambria Math" charset="0"/>
                      </a:rPr>
                      <m:t>&gt;</m:t>
                    </m:r>
                    <m:r>
                      <a:rPr lang="en-US" altLang="zh-CN" i="1" dirty="0">
                        <a:latin typeface="Cambria Math" charset="0"/>
                      </a:rPr>
                      <m:t>1/</m:t>
                    </m:r>
                    <m:sSub>
                      <m:sSubPr>
                        <m:ctrlPr>
                          <a:rPr lang="en-US" altLang="zh-CN" i="1" dirty="0">
                            <a:latin typeface="Cambria Math" panose="02040503050406030204" pitchFamily="18" charset="0"/>
                          </a:rPr>
                        </m:ctrlPr>
                      </m:sSubPr>
                      <m:e>
                        <m:r>
                          <a:rPr lang="en-US" altLang="zh-CN" i="1" dirty="0">
                            <a:latin typeface="Cambria Math" charset="0"/>
                          </a:rPr>
                          <m:t>𝑓</m:t>
                        </m:r>
                      </m:e>
                      <m:sub>
                        <m:r>
                          <a:rPr lang="en-US" altLang="zh-CN" i="1" dirty="0">
                            <a:latin typeface="Cambria Math" charset="0"/>
                          </a:rPr>
                          <m:t>𝐶</m:t>
                        </m:r>
                      </m:sub>
                    </m:sSub>
                  </m:oMath>
                </a14:m>
                <a:endParaRPr kumimoji="1"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0">
                <a:blip r:embed="rId4"/>
                <a:stretch>
                  <a:fillRect l="-2426" t="-8036" b="-330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r>
                  <a:rPr lang="en-US" altLang="zh-CN" sz="3200" dirty="0">
                    <a:solidFill>
                      <a:srgbClr val="3333CC"/>
                    </a:solidFill>
                  </a:rPr>
                  <a:t>Mean delay </a:t>
                </a:r>
                <a14:m>
                  <m:oMath xmlns:m="http://schemas.openxmlformats.org/officeDocument/2006/math">
                    <m:sSub>
                      <m:sSubPr>
                        <m:ctrlPr>
                          <a:rPr lang="en-US" altLang="zh-CN" sz="2400" b="0" i="1" smtClean="0">
                            <a:solidFill>
                              <a:srgbClr val="3333CC"/>
                            </a:solidFill>
                            <a:latin typeface="Cambria Math" panose="02040503050406030204" pitchFamily="18" charset="0"/>
                          </a:rPr>
                        </m:ctrlPr>
                      </m:sSubPr>
                      <m:e>
                        <m:r>
                          <a:rPr lang="en-US" altLang="zh-CN" sz="2400" i="1">
                            <a:solidFill>
                              <a:srgbClr val="3333CC"/>
                            </a:solidFill>
                            <a:latin typeface="Cambria Math" panose="02040503050406030204" pitchFamily="18" charset="0"/>
                          </a:rPr>
                          <m:t>𝐷</m:t>
                        </m:r>
                      </m:e>
                      <m:sub>
                        <m:r>
                          <a:rPr lang="en-US" altLang="zh-CN" sz="2400" b="0" i="1" smtClean="0">
                            <a:solidFill>
                              <a:srgbClr val="3333CC"/>
                            </a:solidFill>
                            <a:latin typeface="Cambria Math" panose="02040503050406030204" pitchFamily="18" charset="0"/>
                          </a:rPr>
                          <m:t>𝐿</m:t>
                        </m:r>
                      </m:sub>
                    </m:sSub>
                    <m:r>
                      <a:rPr lang="en-US" altLang="zh-CN" sz="2400" i="1">
                        <a:solidFill>
                          <a:srgbClr val="3333CC"/>
                        </a:solidFill>
                        <a:latin typeface="Cambria Math" panose="02040503050406030204" pitchFamily="18" charset="0"/>
                      </a:rPr>
                      <m:t>=</m:t>
                    </m:r>
                    <m:f>
                      <m:fPr>
                        <m:ctrlPr>
                          <a:rPr lang="zh-CN" altLang="zh-CN" sz="2400" i="1">
                            <a:latin typeface="Cambria Math" panose="02040503050406030204" pitchFamily="18" charset="0"/>
                          </a:rPr>
                        </m:ctrlPr>
                      </m:fPr>
                      <m:num>
                        <m:sSup>
                          <m:sSupPr>
                            <m:ctrlPr>
                              <a:rPr lang="zh-CN" altLang="zh-CN" sz="2400" i="1">
                                <a:latin typeface="Cambria Math" panose="02040503050406030204" pitchFamily="18" charset="0"/>
                              </a:rPr>
                            </m:ctrlPr>
                          </m:sSupPr>
                          <m:e>
                            <m:d>
                              <m:dPr>
                                <m:ctrlPr>
                                  <a:rPr lang="zh-CN" altLang="zh-CN" sz="2400" i="1">
                                    <a:latin typeface="Cambria Math" panose="02040503050406030204" pitchFamily="18" charset="0"/>
                                  </a:rPr>
                                </m:ctrlPr>
                              </m:dPr>
                              <m:e>
                                <m:r>
                                  <a:rPr lang="en-US" altLang="zh-CN" sz="2400">
                                    <a:latin typeface="Cambria Math" charset="0"/>
                                  </a:rPr>
                                  <m:t>1</m:t>
                                </m:r>
                                <m:r>
                                  <a:rPr lang="en-US" altLang="zh-CN" sz="2400" i="1">
                                    <a:latin typeface="Cambria Math" charset="0"/>
                                  </a:rPr>
                                  <m:t>−</m:t>
                                </m:r>
                                <m:r>
                                  <a:rPr lang="en-US" altLang="zh-CN" sz="2400" i="1">
                                    <a:latin typeface="Cambria Math" charset="0"/>
                                  </a:rPr>
                                  <m:t>𝑅</m:t>
                                </m:r>
                              </m:e>
                            </m:d>
                          </m:e>
                          <m:sup>
                            <m:r>
                              <a:rPr lang="en-US" altLang="zh-CN" sz="2400">
                                <a:latin typeface="Cambria Math" charset="0"/>
                              </a:rPr>
                              <m:t>2</m:t>
                            </m:r>
                          </m:sup>
                        </m:sSup>
                        <m:r>
                          <a:rPr lang="en-US" altLang="zh-CN" sz="2400" i="1">
                            <a:latin typeface="Cambria Math" charset="0"/>
                          </a:rPr>
                          <m:t>𝜇</m:t>
                        </m:r>
                      </m:num>
                      <m:den>
                        <m:r>
                          <a:rPr lang="en-US" altLang="zh-CN" sz="2400">
                            <a:latin typeface="Cambria Math" charset="0"/>
                          </a:rPr>
                          <m:t>2</m:t>
                        </m:r>
                        <m:d>
                          <m:dPr>
                            <m:ctrlPr>
                              <a:rPr lang="zh-CN" altLang="zh-CN" sz="2400" i="1">
                                <a:latin typeface="Cambria Math" panose="02040503050406030204" pitchFamily="18" charset="0"/>
                              </a:rPr>
                            </m:ctrlPr>
                          </m:dPr>
                          <m:e>
                            <m:r>
                              <a:rPr lang="en-US" altLang="zh-CN" sz="2400" i="1">
                                <a:latin typeface="Cambria Math" charset="0"/>
                              </a:rPr>
                              <m:t>𝜇</m:t>
                            </m:r>
                            <m:r>
                              <a:rPr lang="en-US" altLang="zh-CN" sz="2400" i="1">
                                <a:latin typeface="Cambria Math" charset="0"/>
                              </a:rPr>
                              <m:t>−</m:t>
                            </m:r>
                            <m:r>
                              <a:rPr lang="en-US" altLang="zh-CN" sz="2400" i="1">
                                <a:latin typeface="Cambria Math" charset="0"/>
                              </a:rPr>
                              <m:t>𝜆</m:t>
                            </m:r>
                          </m:e>
                        </m:d>
                        <m:r>
                          <a:rPr lang="en-US" altLang="zh-CN" sz="2400" i="1">
                            <a:latin typeface="Cambria Math" charset="0"/>
                          </a:rPr>
                          <m:t>𝑓</m:t>
                        </m:r>
                      </m:den>
                    </m:f>
                  </m:oMath>
                </a14:m>
                <a:endParaRPr lang="en-US" altLang="zh-CN" sz="3200" dirty="0">
                  <a:solidFill>
                    <a:srgbClr val="3333CC"/>
                  </a:solidFill>
                </a:endParaRPr>
              </a:p>
              <a:p>
                <a:r>
                  <a:rPr lang="en-US" altLang="zh-CN" sz="3200" dirty="0">
                    <a:solidFill>
                      <a:srgbClr val="3333CC"/>
                    </a:solidFill>
                  </a:rPr>
                  <a:t>Offloading efficiency </a:t>
                </a:r>
                <a14:m>
                  <m:oMath xmlns:m="http://schemas.openxmlformats.org/officeDocument/2006/math">
                    <m:sSub>
                      <m:sSubPr>
                        <m:ctrlPr>
                          <a:rPr lang="en-US" altLang="zh-CN" sz="2400" b="0" i="1" smtClean="0">
                            <a:solidFill>
                              <a:srgbClr val="3333CC"/>
                            </a:solidFill>
                            <a:latin typeface="Cambria Math" panose="02040503050406030204" pitchFamily="18" charset="0"/>
                          </a:rPr>
                        </m:ctrlPr>
                      </m:sSubPr>
                      <m:e>
                        <m:r>
                          <a:rPr lang="en-US" altLang="zh-CN" sz="2400" i="1">
                            <a:solidFill>
                              <a:srgbClr val="3333CC"/>
                            </a:solidFill>
                            <a:latin typeface="Cambria Math" panose="02040503050406030204" pitchFamily="18" charset="0"/>
                          </a:rPr>
                          <m:t>𝜂</m:t>
                        </m:r>
                      </m:e>
                      <m:sub>
                        <m:r>
                          <a:rPr lang="en-US" altLang="zh-CN" sz="2400" b="0" i="1" smtClean="0">
                            <a:solidFill>
                              <a:srgbClr val="3333CC"/>
                            </a:solidFill>
                            <a:latin typeface="Cambria Math" panose="02040503050406030204" pitchFamily="18" charset="0"/>
                          </a:rPr>
                          <m:t>𝐿</m:t>
                        </m:r>
                      </m:sub>
                    </m:sSub>
                    <m:r>
                      <a:rPr lang="en-US" altLang="zh-CN" sz="2400" i="1">
                        <a:solidFill>
                          <a:srgbClr val="3333CC"/>
                        </a:solidFill>
                        <a:latin typeface="Cambria Math" panose="02040503050406030204" pitchFamily="18" charset="0"/>
                      </a:rPr>
                      <m:t>=1</m:t>
                    </m:r>
                  </m:oMath>
                </a14:m>
                <a:endParaRPr kumimoji="1"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5"/>
                <a:stretch>
                  <a:fillRect l="-584"/>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479682524"/>
              </p:ext>
            </p:extLst>
          </p:nvPr>
        </p:nvGraphicFramePr>
        <p:xfrm>
          <a:off x="1679511" y="1240972"/>
          <a:ext cx="5267325" cy="3419475"/>
        </p:xfrm>
        <a:graphic>
          <a:graphicData uri="http://schemas.openxmlformats.org/presentationml/2006/ole">
            <mc:AlternateContent xmlns:mc="http://schemas.openxmlformats.org/markup-compatibility/2006">
              <mc:Choice xmlns:v="urn:schemas-microsoft-com:vml" Requires="v">
                <p:oleObj spid="_x0000_s17503" name="Visio" r:id="rId6" imgW="8929695" imgH="5795884" progId="Visio.Drawing.15">
                  <p:embed/>
                </p:oleObj>
              </mc:Choice>
              <mc:Fallback>
                <p:oleObj name="Visio" r:id="rId6" imgW="8929695" imgH="5795884" progId="Visio.Drawing.15">
                  <p:embed/>
                  <p:pic>
                    <p:nvPicPr>
                      <p:cNvPr id="0" name="Object 33"/>
                      <p:cNvPicPr>
                        <a:picLocks noChangeAspect="1" noChangeArrowheads="1"/>
                      </p:cNvPicPr>
                      <p:nvPr/>
                    </p:nvPicPr>
                    <p:blipFill>
                      <a:blip r:embed="rId7"/>
                      <a:srcRect/>
                      <a:stretch>
                        <a:fillRect/>
                      </a:stretch>
                    </p:blipFill>
                    <p:spPr bwMode="auto">
                      <a:xfrm>
                        <a:off x="1679511" y="1240972"/>
                        <a:ext cx="5267325" cy="341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31140500"/>
      </p:ext>
    </p:extLst>
  </p:cSld>
  <p:clrMapOvr>
    <a:masterClrMapping/>
  </p:clrMapOvr>
  <p:transition advTm="31432"/>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altLang="zh-CN" dirty="0"/>
                  <a:t>Comparision: </a:t>
                </a:r>
                <a14:m>
                  <m:oMath xmlns:m="http://schemas.openxmlformats.org/officeDocument/2006/math">
                    <m:r>
                      <a:rPr lang="en-US" altLang="zh-CN" b="0" i="1" smtClean="0">
                        <a:latin typeface="Cambria Math" panose="02040503050406030204" pitchFamily="18" charset="0"/>
                      </a:rPr>
                      <m:t>𝜏</m:t>
                    </m:r>
                    <m:r>
                      <a:rPr lang="en-US" altLang="zh-CN" b="0" i="1" smtClean="0">
                        <a:latin typeface="Cambria Math" panose="02040503050406030204" pitchFamily="18" charset="0"/>
                      </a:rPr>
                      <m:t>=0</m:t>
                    </m:r>
                  </m:oMath>
                </a14:m>
                <a:r>
                  <a:rPr lang="zh-CN" altLang="en-US" dirty="0"/>
                  <a:t> </a:t>
                </a:r>
                <a:r>
                  <a:rPr lang="en-US" altLang="zh-CN" dirty="0"/>
                  <a:t>vs. </a:t>
                </a:r>
                <a14:m>
                  <m:oMath xmlns:m="http://schemas.openxmlformats.org/officeDocument/2006/math">
                    <m:r>
                      <a:rPr lang="en-US" altLang="zh-CN" b="0" i="1" smtClean="0">
                        <a:latin typeface="Cambria Math" panose="02040503050406030204" pitchFamily="18" charset="0"/>
                      </a:rPr>
                      <m:t>𝜏</m:t>
                    </m:r>
                    <m:r>
                      <a:rPr lang="en-US" altLang="zh-CN" b="0" i="1" smtClean="0">
                        <a:latin typeface="Cambria Math" panose="02040503050406030204" pitchFamily="18" charset="0"/>
                      </a:rPr>
                      <m:t>&gt;1/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𝐶</m:t>
                        </m:r>
                      </m:sub>
                    </m:sSub>
                  </m:oMath>
                </a14:m>
                <a:endParaRPr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0">
                <a:blip r:embed="rId3"/>
                <a:stretch>
                  <a:fillRect l="-2426" t="-8036" b="-330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altLang="zh-CN" i="1" smtClean="0">
                        <a:latin typeface="Cambria Math" panose="02040503050406030204" pitchFamily="18" charset="0"/>
                      </a:rPr>
                      <m:t>𝜂</m:t>
                    </m:r>
                  </m:oMath>
                </a14:m>
                <a:r>
                  <a:rPr lang="en-US" altLang="zh-CN" dirty="0">
                    <a:latin typeface="+mj-lt"/>
                  </a:rPr>
                  <a:t> increases from </a:t>
                </a:r>
                <a14:m>
                  <m:oMath xmlns:m="http://schemas.openxmlformats.org/officeDocument/2006/math">
                    <m:r>
                      <a:rPr lang="en-US" altLang="zh-CN" i="1" dirty="0" smtClean="0">
                        <a:latin typeface="Cambria Math" panose="02040503050406030204" pitchFamily="18" charset="0"/>
                      </a:rPr>
                      <m:t>𝑅</m:t>
                    </m:r>
                  </m:oMath>
                </a14:m>
                <a:r>
                  <a:rPr lang="en-US" altLang="zh-CN" dirty="0">
                    <a:latin typeface="+mj-lt"/>
                  </a:rPr>
                  <a:t> to 1</a:t>
                </a:r>
              </a:p>
              <a:p>
                <a:pPr lvl="1"/>
                <a14:m>
                  <m:oMath xmlns:m="http://schemas.openxmlformats.org/officeDocument/2006/math">
                    <m:r>
                      <m:rPr>
                        <m:sty m:val="p"/>
                      </m:rPr>
                      <a:rPr lang="en-US" altLang="zh-CN">
                        <a:latin typeface="Cambria Math" panose="02040503050406030204" pitchFamily="18" charset="0"/>
                      </a:rPr>
                      <m:t>Δ</m:t>
                    </m:r>
                    <m:r>
                      <a:rPr lang="en-US" altLang="zh-CN" i="1">
                        <a:latin typeface="Cambria Math" panose="02040503050406030204" pitchFamily="18" charset="0"/>
                      </a:rPr>
                      <m:t>𝜂</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𝜂</m:t>
                        </m:r>
                      </m:e>
                      <m:sub>
                        <m:r>
                          <a:rPr lang="en-US" altLang="zh-CN" i="1">
                            <a:latin typeface="Cambria Math" panose="02040503050406030204" pitchFamily="18" charset="0"/>
                          </a:rPr>
                          <m:t>𝐿</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𝜂</m:t>
                        </m:r>
                      </m:e>
                      <m:sub>
                        <m:r>
                          <a:rPr lang="en-US" altLang="zh-CN" i="1">
                            <a:latin typeface="Cambria Math" panose="02040503050406030204" pitchFamily="18" charset="0"/>
                          </a:rPr>
                          <m:t>0</m:t>
                        </m:r>
                      </m:sub>
                    </m:sSub>
                    <m:r>
                      <a:rPr lang="en-US" altLang="zh-CN" i="1">
                        <a:latin typeface="Cambria Math" panose="02040503050406030204" pitchFamily="18" charset="0"/>
                      </a:rPr>
                      <m:t>=1−</m:t>
                    </m:r>
                    <m:r>
                      <a:rPr lang="en-US" altLang="zh-CN" i="1">
                        <a:latin typeface="Cambria Math" panose="02040503050406030204" pitchFamily="18" charset="0"/>
                      </a:rPr>
                      <m:t>𝑅</m:t>
                    </m:r>
                  </m:oMath>
                </a14:m>
                <a:endParaRPr lang="en-US" altLang="zh-CN" dirty="0"/>
              </a:p>
              <a:p>
                <a:pPr lvl="1"/>
                <a14:m>
                  <m:oMath xmlns:m="http://schemas.openxmlformats.org/officeDocument/2006/math">
                    <m:r>
                      <m:rPr>
                        <m:sty m:val="p"/>
                      </m:rPr>
                      <a:rPr lang="en-US" altLang="zh-CN">
                        <a:latin typeface="Cambria Math" panose="02040503050406030204" pitchFamily="18" charset="0"/>
                      </a:rPr>
                      <m:t>Δ</m:t>
                    </m:r>
                    <m:r>
                      <a:rPr lang="en-US" altLang="zh-CN" i="1">
                        <a:latin typeface="Cambria Math" panose="02040503050406030204" pitchFamily="18" charset="0"/>
                      </a:rPr>
                      <m:t>𝜂</m:t>
                    </m:r>
                  </m:oMath>
                </a14:m>
                <a:r>
                  <a:rPr lang="en-US" altLang="zh-CN" dirty="0"/>
                  <a:t> is a constant</a:t>
                </a:r>
              </a:p>
              <a:p>
                <a:r>
                  <a:rPr lang="en-US" altLang="zh-CN" b="0" dirty="0">
                    <a:latin typeface="+mj-lt"/>
                  </a:rPr>
                  <a:t>Accordingly, </a:t>
                </a:r>
                <a14:m>
                  <m:oMath xmlns:m="http://schemas.openxmlformats.org/officeDocument/2006/math">
                    <m:r>
                      <a:rPr lang="en-US" altLang="zh-CN" i="1">
                        <a:latin typeface="Cambria Math" panose="02040503050406030204" pitchFamily="18" charset="0"/>
                      </a:rPr>
                      <m:t>𝐷</m:t>
                    </m:r>
                  </m:oMath>
                </a14:m>
                <a:r>
                  <a:rPr lang="en-US" altLang="zh-CN" b="0" dirty="0">
                    <a:latin typeface="+mj-lt"/>
                  </a:rPr>
                  <a:t> increases from 0 to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𝐷</m:t>
                        </m:r>
                      </m:e>
                      <m:sub>
                        <m:r>
                          <a:rPr lang="en-US" altLang="zh-CN" i="1">
                            <a:latin typeface="Cambria Math" panose="02040503050406030204" pitchFamily="18" charset="0"/>
                          </a:rPr>
                          <m:t>𝐿</m:t>
                        </m:r>
                      </m:sub>
                    </m:sSub>
                  </m:oMath>
                </a14:m>
                <a:endParaRPr lang="en-US" altLang="zh-CN" b="0" i="1" dirty="0">
                  <a:latin typeface="+mj-lt"/>
                </a:endParaRPr>
              </a:p>
              <a:p>
                <a:pPr lvl="1"/>
                <a14:m>
                  <m:oMath xmlns:m="http://schemas.openxmlformats.org/officeDocument/2006/math">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𝐷</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𝐿</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f>
                      <m:fPr>
                        <m:ctrlPr>
                          <a:rPr lang="zh-CN" altLang="zh-CN" i="1">
                            <a:latin typeface="Cambria Math" panose="02040503050406030204" pitchFamily="18" charset="0"/>
                          </a:rPr>
                        </m:ctrlPr>
                      </m:fPr>
                      <m:num>
                        <m:sSup>
                          <m:sSupPr>
                            <m:ctrlPr>
                              <a:rPr lang="zh-CN" altLang="zh-CN" i="1">
                                <a:latin typeface="Cambria Math" panose="02040503050406030204" pitchFamily="18" charset="0"/>
                              </a:rPr>
                            </m:ctrlPr>
                          </m:sSupPr>
                          <m:e>
                            <m:d>
                              <m:dPr>
                                <m:ctrlPr>
                                  <a:rPr lang="zh-CN" altLang="zh-CN" i="1">
                                    <a:latin typeface="Cambria Math" panose="02040503050406030204" pitchFamily="18" charset="0"/>
                                  </a:rPr>
                                </m:ctrlPr>
                              </m:dPr>
                              <m:e>
                                <m:r>
                                  <a:rPr lang="en-US" altLang="zh-CN">
                                    <a:latin typeface="Cambria Math" charset="0"/>
                                  </a:rPr>
                                  <m:t>1</m:t>
                                </m:r>
                                <m:r>
                                  <a:rPr lang="en-US" altLang="zh-CN" i="1">
                                    <a:latin typeface="Cambria Math" charset="0"/>
                                  </a:rPr>
                                  <m:t>−</m:t>
                                </m:r>
                                <m:r>
                                  <a:rPr lang="en-US" altLang="zh-CN" i="1">
                                    <a:latin typeface="Cambria Math" charset="0"/>
                                  </a:rPr>
                                  <m:t>𝑅</m:t>
                                </m:r>
                              </m:e>
                            </m:d>
                          </m:e>
                          <m:sup>
                            <m:r>
                              <a:rPr lang="en-US" altLang="zh-CN">
                                <a:latin typeface="Cambria Math" charset="0"/>
                              </a:rPr>
                              <m:t>2</m:t>
                            </m:r>
                          </m:sup>
                        </m:sSup>
                        <m:r>
                          <a:rPr lang="en-US" altLang="zh-CN" i="1">
                            <a:latin typeface="Cambria Math" charset="0"/>
                          </a:rPr>
                          <m:t>𝜇</m:t>
                        </m:r>
                      </m:num>
                      <m:den>
                        <m:r>
                          <a:rPr lang="en-US" altLang="zh-CN">
                            <a:latin typeface="Cambria Math" charset="0"/>
                          </a:rPr>
                          <m:t>2</m:t>
                        </m:r>
                        <m:d>
                          <m:dPr>
                            <m:ctrlPr>
                              <a:rPr lang="zh-CN" altLang="zh-CN" i="1">
                                <a:latin typeface="Cambria Math" panose="02040503050406030204" pitchFamily="18" charset="0"/>
                              </a:rPr>
                            </m:ctrlPr>
                          </m:dPr>
                          <m:e>
                            <m:r>
                              <a:rPr lang="en-US" altLang="zh-CN" i="1">
                                <a:latin typeface="Cambria Math" charset="0"/>
                              </a:rPr>
                              <m:t>𝜇</m:t>
                            </m:r>
                            <m:r>
                              <a:rPr lang="en-US" altLang="zh-CN" i="1">
                                <a:latin typeface="Cambria Math" charset="0"/>
                              </a:rPr>
                              <m:t>−</m:t>
                            </m:r>
                            <m:r>
                              <a:rPr lang="en-US" altLang="zh-CN" i="1">
                                <a:latin typeface="Cambria Math" charset="0"/>
                              </a:rPr>
                              <m:t>𝜆</m:t>
                            </m:r>
                          </m:e>
                        </m:d>
                        <m:r>
                          <a:rPr lang="en-US" altLang="zh-CN" i="1">
                            <a:latin typeface="Cambria Math" charset="0"/>
                          </a:rPr>
                          <m:t>𝑓</m:t>
                        </m:r>
                      </m:den>
                    </m:f>
                    <m:r>
                      <a:rPr lang="en-US" altLang="zh-CN" b="0" i="1" smtClean="0">
                        <a:latin typeface="Cambria Math" panose="02040503050406030204" pitchFamily="18" charset="0"/>
                      </a:rPr>
                      <m:t>−0=</m:t>
                    </m:r>
                    <m:f>
                      <m:fPr>
                        <m:ctrlPr>
                          <a:rPr lang="zh-CN" altLang="zh-CN" i="1">
                            <a:latin typeface="Cambria Math" panose="02040503050406030204" pitchFamily="18" charset="0"/>
                          </a:rPr>
                        </m:ctrlPr>
                      </m:fPr>
                      <m:num>
                        <m:sSup>
                          <m:sSupPr>
                            <m:ctrlPr>
                              <a:rPr lang="zh-CN" altLang="zh-CN" i="1">
                                <a:latin typeface="Cambria Math" panose="02040503050406030204" pitchFamily="18" charset="0"/>
                              </a:rPr>
                            </m:ctrlPr>
                          </m:sSupPr>
                          <m:e>
                            <m:d>
                              <m:dPr>
                                <m:ctrlPr>
                                  <a:rPr lang="zh-CN" altLang="zh-CN" i="1">
                                    <a:latin typeface="Cambria Math" panose="02040503050406030204" pitchFamily="18" charset="0"/>
                                  </a:rPr>
                                </m:ctrlPr>
                              </m:dPr>
                              <m:e>
                                <m:r>
                                  <a:rPr lang="en-US" altLang="zh-CN">
                                    <a:latin typeface="Cambria Math" charset="0"/>
                                  </a:rPr>
                                  <m:t>1</m:t>
                                </m:r>
                                <m:r>
                                  <a:rPr lang="en-US" altLang="zh-CN" i="1">
                                    <a:latin typeface="Cambria Math" charset="0"/>
                                  </a:rPr>
                                  <m:t>−</m:t>
                                </m:r>
                                <m:r>
                                  <a:rPr lang="en-US" altLang="zh-CN" i="1">
                                    <a:latin typeface="Cambria Math" charset="0"/>
                                  </a:rPr>
                                  <m:t>𝑅</m:t>
                                </m:r>
                              </m:e>
                            </m:d>
                          </m:e>
                          <m:sup>
                            <m:r>
                              <a:rPr lang="en-US" altLang="zh-CN">
                                <a:latin typeface="Cambria Math" charset="0"/>
                              </a:rPr>
                              <m:t>2</m:t>
                            </m:r>
                          </m:sup>
                        </m:sSup>
                        <m:r>
                          <a:rPr lang="en-US" altLang="zh-CN" i="1">
                            <a:latin typeface="Cambria Math" charset="0"/>
                          </a:rPr>
                          <m:t>𝜇</m:t>
                        </m:r>
                      </m:num>
                      <m:den>
                        <m:r>
                          <a:rPr lang="en-US" altLang="zh-CN">
                            <a:latin typeface="Cambria Math" charset="0"/>
                          </a:rPr>
                          <m:t>2</m:t>
                        </m:r>
                        <m:d>
                          <m:dPr>
                            <m:ctrlPr>
                              <a:rPr lang="zh-CN" altLang="zh-CN" i="1">
                                <a:latin typeface="Cambria Math" panose="02040503050406030204" pitchFamily="18" charset="0"/>
                              </a:rPr>
                            </m:ctrlPr>
                          </m:dPr>
                          <m:e>
                            <m:r>
                              <a:rPr lang="en-US" altLang="zh-CN" i="1">
                                <a:latin typeface="Cambria Math" charset="0"/>
                              </a:rPr>
                              <m:t>𝜇</m:t>
                            </m:r>
                            <m:r>
                              <a:rPr lang="en-US" altLang="zh-CN" i="1">
                                <a:latin typeface="Cambria Math" charset="0"/>
                              </a:rPr>
                              <m:t>−</m:t>
                            </m:r>
                            <m:r>
                              <a:rPr lang="en-US" altLang="zh-CN" i="1">
                                <a:latin typeface="Cambria Math" charset="0"/>
                              </a:rPr>
                              <m:t>𝜆</m:t>
                            </m:r>
                          </m:e>
                        </m:d>
                        <m:r>
                          <a:rPr lang="en-US" altLang="zh-CN" i="1">
                            <a:latin typeface="Cambria Math" charset="0"/>
                          </a:rPr>
                          <m:t>𝑓</m:t>
                        </m:r>
                      </m:den>
                    </m:f>
                  </m:oMath>
                </a14:m>
                <a:endParaRPr lang="en-US" altLang="zh-CN" dirty="0"/>
              </a:p>
              <a:p>
                <a:pPr lvl="1"/>
                <a14:m>
                  <m:oMath xmlns:m="http://schemas.openxmlformats.org/officeDocument/2006/math">
                    <m:r>
                      <a:rPr lang="en-US" altLang="zh-CN" i="1">
                        <a:latin typeface="Cambria Math" charset="0"/>
                      </a:rPr>
                      <m:t>𝑓</m:t>
                    </m:r>
                  </m:oMath>
                </a14:m>
                <a:r>
                  <a:rPr lang="en-US" altLang="zh-CN" dirty="0"/>
                  <a:t> increases, </a:t>
                </a:r>
                <a14:m>
                  <m:oMath xmlns:m="http://schemas.openxmlformats.org/officeDocument/2006/math">
                    <m:r>
                      <m:rPr>
                        <m:sty m:val="p"/>
                      </m:rPr>
                      <a:rPr lang="en-US" altLang="zh-CN">
                        <a:latin typeface="Cambria Math" panose="02040503050406030204" pitchFamily="18" charset="0"/>
                      </a:rPr>
                      <m:t>Δ</m:t>
                    </m:r>
                    <m:r>
                      <a:rPr lang="en-US" altLang="zh-CN" i="1">
                        <a:latin typeface="Cambria Math" panose="02040503050406030204" pitchFamily="18" charset="0"/>
                      </a:rPr>
                      <m:t>𝐷</m:t>
                    </m:r>
                  </m:oMath>
                </a14:m>
                <a:r>
                  <a:rPr lang="en-US" altLang="zh-CN" dirty="0"/>
                  <a:t> decreases</a:t>
                </a:r>
              </a:p>
              <a:p>
                <a:r>
                  <a:rPr lang="en-US" altLang="zh-CN" dirty="0"/>
                  <a:t>Observation</a:t>
                </a:r>
              </a:p>
              <a:p>
                <a:pPr marL="0" lvl="1" indent="0" algn="ctr">
                  <a:buNone/>
                </a:pPr>
                <a14:m>
                  <m:oMath xmlns:m="http://schemas.openxmlformats.org/officeDocument/2006/math">
                    <m:r>
                      <a:rPr lang="en-US" altLang="zh-CN" sz="3600" i="1" dirty="0" smtClean="0">
                        <a:solidFill>
                          <a:srgbClr val="FF0000"/>
                        </a:solidFill>
                        <a:latin typeface="Cambria Math" panose="02040503050406030204" pitchFamily="18" charset="0"/>
                      </a:rPr>
                      <m:t>𝑓</m:t>
                    </m:r>
                  </m:oMath>
                </a14:m>
                <a:r>
                  <a:rPr lang="en-US" altLang="zh-CN" sz="3600" dirty="0">
                    <a:solidFill>
                      <a:srgbClr val="FF0000"/>
                    </a:solidFill>
                  </a:rPr>
                  <a:t> reduces increment of mean delay </a:t>
                </a:r>
                <a14:m>
                  <m:oMath xmlns:m="http://schemas.openxmlformats.org/officeDocument/2006/math">
                    <m:r>
                      <m:rPr>
                        <m:sty m:val="p"/>
                      </m:rPr>
                      <a:rPr lang="en-US" altLang="zh-CN" sz="3600" i="0" dirty="0" smtClean="0">
                        <a:solidFill>
                          <a:srgbClr val="FF0000"/>
                        </a:solidFill>
                        <a:latin typeface="Cambria Math" panose="02040503050406030204" pitchFamily="18" charset="0"/>
                      </a:rPr>
                      <m:t>Δ</m:t>
                    </m:r>
                    <m:r>
                      <a:rPr lang="en-US" altLang="zh-CN" sz="3600" i="1" dirty="0" smtClean="0">
                        <a:solidFill>
                          <a:srgbClr val="FF0000"/>
                        </a:solidFill>
                        <a:latin typeface="Cambria Math" panose="02040503050406030204" pitchFamily="18" charset="0"/>
                      </a:rPr>
                      <m:t>𝐷</m:t>
                    </m:r>
                  </m:oMath>
                </a14:m>
                <a:r>
                  <a:rPr lang="en-US" altLang="zh-CN" sz="3600" dirty="0">
                    <a:solidFill>
                      <a:srgbClr val="FF0000"/>
                    </a:solidFill>
                  </a:rPr>
                  <a:t> induced by </a:t>
                </a:r>
                <a14:m>
                  <m:oMath xmlns:m="http://schemas.openxmlformats.org/officeDocument/2006/math">
                    <m:r>
                      <m:rPr>
                        <m:sty m:val="p"/>
                      </m:rPr>
                      <a:rPr lang="en-US" altLang="zh-CN" sz="3600">
                        <a:solidFill>
                          <a:srgbClr val="FF0000"/>
                        </a:solidFill>
                        <a:latin typeface="Cambria Math" panose="02040503050406030204" pitchFamily="18" charset="0"/>
                      </a:rPr>
                      <m:t>Δ</m:t>
                    </m:r>
                    <m:r>
                      <a:rPr lang="en-US" altLang="zh-CN" sz="3600" i="1">
                        <a:solidFill>
                          <a:srgbClr val="FF0000"/>
                        </a:solidFill>
                        <a:latin typeface="Cambria Math" panose="02040503050406030204" pitchFamily="18" charset="0"/>
                      </a:rPr>
                      <m:t>𝜂</m:t>
                    </m:r>
                  </m:oMath>
                </a14:m>
                <a:endParaRPr lang="zh-CN" altLang="en-US" sz="3600" dirty="0">
                  <a:solidFill>
                    <a:srgbClr val="FF0000"/>
                  </a:solidFill>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4"/>
                <a:stretch>
                  <a:fillRect l="-584" t="-15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72031954"/>
      </p:ext>
    </p:extLst>
  </p:cSld>
  <p:clrMapOvr>
    <a:masterClrMapping/>
  </p:clrMapOvr>
  <p:transition advTm="44648"/>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内容占位符 2"/>
              <p:cNvSpPr txBox="1">
                <a:spLocks/>
              </p:cNvSpPr>
              <p:nvPr/>
            </p:nvSpPr>
            <p:spPr bwMode="auto">
              <a:xfrm>
                <a:off x="539168" y="1111626"/>
                <a:ext cx="8361561" cy="5614987"/>
              </a:xfrm>
              <a:prstGeom prst="rect">
                <a:avLst/>
              </a:prstGeom>
              <a:no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pitchFamily="2" charset="2"/>
                  <a:buChar char="n"/>
                  <a:defRPr sz="2400" baseline="0">
                    <a:solidFill>
                      <a:schemeClr val="folHlink"/>
                    </a:solidFill>
                    <a:latin typeface="Times New Roman" charset="0"/>
                    <a:ea typeface="Times New Roman" charset="0"/>
                    <a:cs typeface="Times New Roman" charset="0"/>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000" baseline="0">
                    <a:solidFill>
                      <a:schemeClr val="folHlink"/>
                    </a:solidFill>
                    <a:latin typeface="Times New Roman" charset="0"/>
                    <a:ea typeface="Times New Roman" charset="0"/>
                    <a:cs typeface="Times New Roman" charset="0"/>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1800" baseline="0">
                    <a:solidFill>
                      <a:schemeClr val="folHlink"/>
                    </a:solidFill>
                    <a:latin typeface="Times New Roman" charset="0"/>
                    <a:ea typeface="Times New Roman" charset="0"/>
                    <a:cs typeface="Times New Roman" charset="0"/>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1600" baseline="0">
                    <a:solidFill>
                      <a:schemeClr val="folHlink"/>
                    </a:solidFill>
                    <a:latin typeface="Times New Roman" charset="0"/>
                    <a:ea typeface="Times New Roman" charset="0"/>
                    <a:cs typeface="Times New Roman" charset="0"/>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1600" baseline="0">
                    <a:solidFill>
                      <a:schemeClr val="folHlink"/>
                    </a:solidFill>
                    <a:latin typeface="Times New Roman" charset="0"/>
                    <a:ea typeface="Times New Roman" charset="0"/>
                    <a:cs typeface="Times New Roman"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600">
                    <a:solidFill>
                      <a:schemeClr val="folHlink"/>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600">
                    <a:solidFill>
                      <a:schemeClr val="folHlink"/>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600">
                    <a:solidFill>
                      <a:schemeClr val="folHlink"/>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600">
                    <a:solidFill>
                      <a:schemeClr val="folHlink"/>
                    </a:solidFill>
                    <a:latin typeface="+mn-lt"/>
                    <a:ea typeface="+mn-ea"/>
                  </a:defRPr>
                </a:lvl9pPr>
              </a:lstStyle>
              <a:p>
                <a:endParaRPr lang="en-US" altLang="zh-CN" sz="3200" kern="0" dirty="0">
                  <a:latin typeface="+mj-lt"/>
                </a:endParaRPr>
              </a:p>
              <a:p>
                <a:endParaRPr lang="en-US" altLang="zh-CN" sz="3200" kern="0" dirty="0">
                  <a:latin typeface="+mj-lt"/>
                </a:endParaRPr>
              </a:p>
              <a:p>
                <a:endParaRPr lang="en-US" altLang="zh-CN" sz="3200" kern="0" dirty="0">
                  <a:latin typeface="+mj-lt"/>
                </a:endParaRPr>
              </a:p>
              <a:p>
                <a:endParaRPr lang="en-US" altLang="zh-CN" sz="3200" kern="0" dirty="0">
                  <a:latin typeface="+mj-lt"/>
                </a:endParaRPr>
              </a:p>
              <a:p>
                <a:endParaRPr lang="en-US" altLang="zh-CN" sz="3200" kern="0" dirty="0">
                  <a:latin typeface="+mj-lt"/>
                </a:endParaRPr>
              </a:p>
              <a:p>
                <a:endParaRPr lang="en-US" altLang="zh-CN" sz="3200" kern="0" dirty="0">
                  <a:latin typeface="+mj-lt"/>
                </a:endParaRPr>
              </a:p>
              <a:p>
                <a:r>
                  <a:rPr lang="en-US" altLang="zh-CN" sz="3200" kern="0" dirty="0">
                    <a:solidFill>
                      <a:srgbClr val="3333CC"/>
                    </a:solidFill>
                    <a:latin typeface="+mj-lt"/>
                  </a:rPr>
                  <a:t>Mean delay </a:t>
                </a:r>
                <a14:m>
                  <m:oMath xmlns:m="http://schemas.openxmlformats.org/officeDocument/2006/math">
                    <m:r>
                      <a:rPr lang="en-US" altLang="zh-CN" i="1">
                        <a:solidFill>
                          <a:srgbClr val="3333CC"/>
                        </a:solidFill>
                        <a:latin typeface="Cambria Math" panose="02040503050406030204" pitchFamily="18" charset="0"/>
                      </a:rPr>
                      <m:t>𝐷</m:t>
                    </m:r>
                    <m:r>
                      <a:rPr lang="en-US" altLang="zh-CN" i="1">
                        <a:solidFill>
                          <a:srgbClr val="3333CC"/>
                        </a:solidFill>
                        <a:latin typeface="Cambria Math" panose="02040503050406030204" pitchFamily="18" charset="0"/>
                      </a:rPr>
                      <m:t>=</m:t>
                    </m:r>
                    <m:f>
                      <m:fPr>
                        <m:ctrlPr>
                          <a:rPr lang="zh-CN" altLang="zh-CN" i="1">
                            <a:solidFill>
                              <a:srgbClr val="3333CC"/>
                            </a:solidFill>
                            <a:latin typeface="Cambria Math" panose="02040503050406030204" pitchFamily="18" charset="0"/>
                          </a:rPr>
                        </m:ctrlPr>
                      </m:fPr>
                      <m:num>
                        <m:r>
                          <a:rPr lang="en-US" altLang="zh-CN" i="1">
                            <a:solidFill>
                              <a:srgbClr val="3333CC"/>
                            </a:solidFill>
                            <a:latin typeface="Cambria Math" panose="02040503050406030204" pitchFamily="18" charset="0"/>
                          </a:rPr>
                          <m:t>𝜇</m:t>
                        </m:r>
                        <m:sSup>
                          <m:sSupPr>
                            <m:ctrlPr>
                              <a:rPr lang="zh-CN" altLang="zh-CN" i="1">
                                <a:solidFill>
                                  <a:srgbClr val="3333CC"/>
                                </a:solidFill>
                                <a:latin typeface="Cambria Math" panose="02040503050406030204" pitchFamily="18" charset="0"/>
                              </a:rPr>
                            </m:ctrlPr>
                          </m:sSupPr>
                          <m:e>
                            <m:r>
                              <a:rPr lang="en-US" altLang="zh-CN" i="1">
                                <a:solidFill>
                                  <a:srgbClr val="3333CC"/>
                                </a:solidFill>
                                <a:latin typeface="Cambria Math" panose="02040503050406030204" pitchFamily="18" charset="0"/>
                              </a:rPr>
                              <m:t>𝜏</m:t>
                            </m:r>
                          </m:e>
                          <m:sup>
                            <m:r>
                              <a:rPr lang="en-US" altLang="zh-CN">
                                <a:solidFill>
                                  <a:srgbClr val="3333CC"/>
                                </a:solidFill>
                                <a:latin typeface="Cambria Math" panose="02040503050406030204" pitchFamily="18" charset="0"/>
                              </a:rPr>
                              <m:t>2</m:t>
                            </m:r>
                          </m:sup>
                        </m:sSup>
                        <m:r>
                          <a:rPr lang="en-US" altLang="zh-CN" i="1">
                            <a:solidFill>
                              <a:srgbClr val="3333CC"/>
                            </a:solidFill>
                            <a:latin typeface="Cambria Math" panose="02040503050406030204" pitchFamily="18" charset="0"/>
                          </a:rPr>
                          <m:t>𝑓</m:t>
                        </m:r>
                      </m:num>
                      <m:den>
                        <m:r>
                          <a:rPr lang="en-US" altLang="zh-CN" i="1">
                            <a:solidFill>
                              <a:srgbClr val="3333CC"/>
                            </a:solidFill>
                            <a:latin typeface="Cambria Math" panose="02040503050406030204" pitchFamily="18" charset="0"/>
                          </a:rPr>
                          <m:t>2</m:t>
                        </m:r>
                        <m:d>
                          <m:dPr>
                            <m:ctrlPr>
                              <a:rPr lang="zh-CN" altLang="zh-CN" i="1">
                                <a:solidFill>
                                  <a:srgbClr val="3333CC"/>
                                </a:solidFill>
                                <a:latin typeface="Cambria Math" panose="02040503050406030204" pitchFamily="18" charset="0"/>
                              </a:rPr>
                            </m:ctrlPr>
                          </m:dPr>
                          <m:e>
                            <m:r>
                              <a:rPr lang="en-US" altLang="zh-CN" i="1">
                                <a:solidFill>
                                  <a:srgbClr val="3333CC"/>
                                </a:solidFill>
                                <a:latin typeface="Cambria Math" panose="02040503050406030204" pitchFamily="18" charset="0"/>
                              </a:rPr>
                              <m:t>𝜇</m:t>
                            </m:r>
                            <m:r>
                              <a:rPr lang="en-US" altLang="zh-CN" i="1">
                                <a:solidFill>
                                  <a:srgbClr val="3333CC"/>
                                </a:solidFill>
                                <a:latin typeface="Cambria Math" panose="02040503050406030204" pitchFamily="18" charset="0"/>
                              </a:rPr>
                              <m:t>−</m:t>
                            </m:r>
                            <m:r>
                              <a:rPr lang="en-US" altLang="zh-CN" i="1">
                                <a:solidFill>
                                  <a:srgbClr val="3333CC"/>
                                </a:solidFill>
                                <a:latin typeface="Cambria Math" panose="02040503050406030204" pitchFamily="18" charset="0"/>
                              </a:rPr>
                              <m:t>𝜆</m:t>
                            </m:r>
                          </m:e>
                        </m:d>
                      </m:den>
                    </m:f>
                  </m:oMath>
                </a14:m>
                <a:endParaRPr lang="en-US" altLang="zh-CN" sz="3200" kern="0" dirty="0">
                  <a:solidFill>
                    <a:srgbClr val="3333CC"/>
                  </a:solidFill>
                  <a:latin typeface="+mj-lt"/>
                </a:endParaRPr>
              </a:p>
              <a:p>
                <a:r>
                  <a:rPr lang="en-US" altLang="zh-CN" sz="3200" dirty="0">
                    <a:solidFill>
                      <a:srgbClr val="3333CC"/>
                    </a:solidFill>
                  </a:rPr>
                  <a:t>Offloading Efficiency </a:t>
                </a:r>
                <a14:m>
                  <m:oMath xmlns:m="http://schemas.openxmlformats.org/officeDocument/2006/math">
                    <m:r>
                      <a:rPr lang="en-US" altLang="zh-CN" i="1">
                        <a:solidFill>
                          <a:srgbClr val="3333CC"/>
                        </a:solidFill>
                        <a:latin typeface="Cambria Math" panose="02040503050406030204" pitchFamily="18" charset="0"/>
                      </a:rPr>
                      <m:t>𝜂</m:t>
                    </m:r>
                    <m:r>
                      <a:rPr lang="en-US" altLang="zh-CN" i="1">
                        <a:solidFill>
                          <a:srgbClr val="3333CC"/>
                        </a:solidFill>
                        <a:latin typeface="Cambria Math" panose="02040503050406030204" pitchFamily="18" charset="0"/>
                      </a:rPr>
                      <m:t>=</m:t>
                    </m:r>
                    <m:f>
                      <m:fPr>
                        <m:ctrlPr>
                          <a:rPr lang="zh-CN" altLang="zh-CN" i="1">
                            <a:solidFill>
                              <a:srgbClr val="3333CC"/>
                            </a:solidFill>
                            <a:latin typeface="Cambria Math" panose="02040503050406030204" pitchFamily="18" charset="0"/>
                          </a:rPr>
                        </m:ctrlPr>
                      </m:fPr>
                      <m:num>
                        <m:r>
                          <a:rPr lang="en-US" altLang="zh-CN" i="1">
                            <a:solidFill>
                              <a:srgbClr val="3333CC"/>
                            </a:solidFill>
                            <a:latin typeface="Cambria Math" panose="02040503050406030204" pitchFamily="18" charset="0"/>
                          </a:rPr>
                          <m:t>𝜇𝜏</m:t>
                        </m:r>
                        <m:r>
                          <a:rPr lang="en-US" altLang="zh-CN" i="1">
                            <a:solidFill>
                              <a:srgbClr val="3333CC"/>
                            </a:solidFill>
                            <a:latin typeface="Cambria Math" panose="02040503050406030204" pitchFamily="18" charset="0"/>
                          </a:rPr>
                          <m:t>𝑓</m:t>
                        </m:r>
                        <m:r>
                          <a:rPr lang="en-US" altLang="zh-CN" i="1">
                            <a:solidFill>
                              <a:srgbClr val="3333CC"/>
                            </a:solidFill>
                            <a:latin typeface="Cambria Math" panose="02040503050406030204" pitchFamily="18" charset="0"/>
                          </a:rPr>
                          <m:t>+</m:t>
                        </m:r>
                        <m:r>
                          <a:rPr lang="en-US" altLang="zh-CN" i="1">
                            <a:solidFill>
                              <a:srgbClr val="3333CC"/>
                            </a:solidFill>
                            <a:latin typeface="Cambria Math" panose="02040503050406030204" pitchFamily="18" charset="0"/>
                          </a:rPr>
                          <m:t>𝑅</m:t>
                        </m:r>
                        <m:r>
                          <a:rPr lang="en-US" altLang="zh-CN" i="1">
                            <a:solidFill>
                              <a:srgbClr val="3333CC"/>
                            </a:solidFill>
                            <a:latin typeface="Cambria Math" panose="02040503050406030204" pitchFamily="18" charset="0"/>
                          </a:rPr>
                          <m:t>𝜇</m:t>
                        </m:r>
                        <m:r>
                          <a:rPr lang="en-US" altLang="zh-CN" i="1">
                            <a:solidFill>
                              <a:srgbClr val="3333CC"/>
                            </a:solidFill>
                            <a:latin typeface="Cambria Math" panose="02040503050406030204" pitchFamily="18" charset="0"/>
                          </a:rPr>
                          <m:t>−(</m:t>
                        </m:r>
                        <m:r>
                          <a:rPr lang="en-US" altLang="zh-CN" i="1">
                            <a:solidFill>
                              <a:srgbClr val="3333CC"/>
                            </a:solidFill>
                            <a:latin typeface="Cambria Math" panose="02040503050406030204" pitchFamily="18" charset="0"/>
                          </a:rPr>
                          <m:t>𝜇</m:t>
                        </m:r>
                        <m:r>
                          <a:rPr lang="en-US" altLang="zh-CN" i="1">
                            <a:solidFill>
                              <a:srgbClr val="3333CC"/>
                            </a:solidFill>
                            <a:latin typeface="Cambria Math" panose="02040503050406030204" pitchFamily="18" charset="0"/>
                          </a:rPr>
                          <m:t>−</m:t>
                        </m:r>
                        <m:r>
                          <a:rPr lang="en-US" altLang="zh-CN" i="1">
                            <a:solidFill>
                              <a:srgbClr val="3333CC"/>
                            </a:solidFill>
                            <a:latin typeface="Cambria Math" panose="02040503050406030204" pitchFamily="18" charset="0"/>
                          </a:rPr>
                          <m:t>𝜆</m:t>
                        </m:r>
                        <m:r>
                          <a:rPr lang="en-US" altLang="zh-CN" i="1">
                            <a:solidFill>
                              <a:srgbClr val="3333CC"/>
                            </a:solidFill>
                            <a:latin typeface="Cambria Math" panose="02040503050406030204" pitchFamily="18" charset="0"/>
                          </a:rPr>
                          <m:t>)</m:t>
                        </m:r>
                      </m:num>
                      <m:den>
                        <m:r>
                          <a:rPr lang="en-US" altLang="zh-CN" i="1">
                            <a:solidFill>
                              <a:srgbClr val="3333CC"/>
                            </a:solidFill>
                            <a:latin typeface="Cambria Math" panose="02040503050406030204" pitchFamily="18" charset="0"/>
                          </a:rPr>
                          <m:t>𝜆</m:t>
                        </m:r>
                      </m:den>
                    </m:f>
                  </m:oMath>
                </a14:m>
                <a:endParaRPr lang="en-US" altLang="zh-CN" sz="2400" dirty="0">
                  <a:solidFill>
                    <a:srgbClr val="3333CC"/>
                  </a:solidFill>
                  <a:latin typeface="+mj-lt"/>
                </a:endParaRPr>
              </a:p>
            </p:txBody>
          </p:sp>
        </mc:Choice>
        <mc:Fallback xmlns="">
          <p:sp>
            <p:nvSpPr>
              <p:cNvPr id="9" name="内容占位符 2"/>
              <p:cNvSpPr txBox="1">
                <a:spLocks noRot="1" noChangeAspect="1" noMove="1" noResize="1" noEditPoints="1" noAdjustHandles="1" noChangeArrowheads="1" noChangeShapeType="1" noTextEdit="1"/>
              </p:cNvSpPr>
              <p:nvPr/>
            </p:nvSpPr>
            <p:spPr bwMode="auto">
              <a:xfrm>
                <a:off x="539168" y="1111626"/>
                <a:ext cx="8361561" cy="5614987"/>
              </a:xfrm>
              <a:prstGeom prst="rect">
                <a:avLst/>
              </a:prstGeom>
              <a:blipFill rotWithShape="0">
                <a:blip r:embed="rId4"/>
                <a:stretch>
                  <a:fillRect l="-510"/>
                </a:stretch>
              </a:blipFill>
              <a:ln>
                <a:noFill/>
              </a:ln>
              <a:extLst/>
            </p:spPr>
            <p:txBody>
              <a:bodyPr/>
              <a:lstStyle/>
              <a:p>
                <a:r>
                  <a:rPr lang="zh-CN" altLang="en-US">
                    <a:noFill/>
                  </a:rPr>
                  <a:t> </a:t>
                </a:r>
              </a:p>
            </p:txBody>
          </p:sp>
        </mc:Fallback>
      </mc:AlternateContent>
      <p:graphicFrame>
        <p:nvGraphicFramePr>
          <p:cNvPr id="6" name="对象 5"/>
          <p:cNvGraphicFramePr>
            <a:graphicFrameLocks noChangeAspect="1"/>
          </p:cNvGraphicFramePr>
          <p:nvPr>
            <p:extLst>
              <p:ext uri="{D42A27DB-BD31-4B8C-83A1-F6EECF244321}">
                <p14:modId xmlns:p14="http://schemas.microsoft.com/office/powerpoint/2010/main" val="43596350"/>
              </p:ext>
            </p:extLst>
          </p:nvPr>
        </p:nvGraphicFramePr>
        <p:xfrm>
          <a:off x="1685840" y="1222206"/>
          <a:ext cx="5267325" cy="3371850"/>
        </p:xfrm>
        <a:graphic>
          <a:graphicData uri="http://schemas.openxmlformats.org/presentationml/2006/ole">
            <mc:AlternateContent xmlns:mc="http://schemas.openxmlformats.org/markup-compatibility/2006">
              <mc:Choice xmlns:v="urn:schemas-microsoft-com:vml" Requires="v">
                <p:oleObj spid="_x0000_s16475" name="Visio" r:id="rId5" imgW="8925012" imgH="5710316" progId="Visio.Drawing.15">
                  <p:embed/>
                </p:oleObj>
              </mc:Choice>
              <mc:Fallback>
                <p:oleObj name="Visio" r:id="rId5" imgW="8925012" imgH="5710316" progId="Visio.Drawing.15">
                  <p:embed/>
                  <p:pic>
                    <p:nvPicPr>
                      <p:cNvPr id="0" name="Object 31"/>
                      <p:cNvPicPr>
                        <a:picLocks noChangeAspect="1" noChangeArrowheads="1"/>
                      </p:cNvPicPr>
                      <p:nvPr/>
                    </p:nvPicPr>
                    <p:blipFill>
                      <a:blip r:embed="rId6"/>
                      <a:srcRect/>
                      <a:stretch>
                        <a:fillRect/>
                      </a:stretch>
                    </p:blipFill>
                    <p:spPr bwMode="auto">
                      <a:xfrm>
                        <a:off x="1685840" y="1222206"/>
                        <a:ext cx="5267325" cy="337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kumimoji="1" lang="en-US" altLang="zh-CN" dirty="0"/>
                  <a:t>Moderate </a:t>
                </a:r>
                <a14:m>
                  <m:oMath xmlns:m="http://schemas.openxmlformats.org/officeDocument/2006/math">
                    <m:r>
                      <a:rPr kumimoji="1" lang="en-US" altLang="zh-CN" i="1">
                        <a:latin typeface="Cambria Math" charset="0"/>
                      </a:rPr>
                      <m:t>𝜏</m:t>
                    </m:r>
                  </m:oMath>
                </a14:m>
                <a:r>
                  <a:rPr kumimoji="1" lang="en-US" altLang="zh-CN" dirty="0"/>
                  <a:t>: </a:t>
                </a:r>
                <a14:m>
                  <m:oMath xmlns:m="http://schemas.openxmlformats.org/officeDocument/2006/math">
                    <m:r>
                      <a:rPr kumimoji="1" lang="en-US" altLang="zh-CN" i="1">
                        <a:latin typeface="Cambria Math" charset="0"/>
                      </a:rPr>
                      <m:t>(</m:t>
                    </m:r>
                    <m:r>
                      <a:rPr kumimoji="1" lang="en-US" altLang="zh-CN" i="1">
                        <a:latin typeface="Cambria Math" charset="0"/>
                      </a:rPr>
                      <m:t>𝜇</m:t>
                    </m:r>
                    <m:r>
                      <a:rPr kumimoji="1" lang="en-US" altLang="zh-CN" i="1">
                        <a:latin typeface="Cambria Math" charset="0"/>
                      </a:rPr>
                      <m:t>−</m:t>
                    </m:r>
                    <m:r>
                      <a:rPr kumimoji="1" lang="en-US" altLang="zh-CN" i="1">
                        <a:latin typeface="Cambria Math" charset="0"/>
                      </a:rPr>
                      <m:t>𝜆</m:t>
                    </m:r>
                    <m:r>
                      <a:rPr kumimoji="1" lang="en-US" altLang="zh-CN" i="1">
                        <a:latin typeface="Cambria Math" charset="0"/>
                      </a:rPr>
                      <m:t>)/(</m:t>
                    </m:r>
                    <m:r>
                      <a:rPr kumimoji="1" lang="en-US" altLang="zh-CN" i="1">
                        <a:latin typeface="Cambria Math" charset="0"/>
                      </a:rPr>
                      <m:t>𝜇</m:t>
                    </m:r>
                    <m:sSub>
                      <m:sSubPr>
                        <m:ctrlPr>
                          <a:rPr kumimoji="1" lang="en-US" altLang="zh-CN" i="1">
                            <a:latin typeface="Cambria Math" panose="02040503050406030204" pitchFamily="18" charset="0"/>
                          </a:rPr>
                        </m:ctrlPr>
                      </m:sSubPr>
                      <m:e>
                        <m:r>
                          <a:rPr kumimoji="1" lang="en-US" altLang="zh-CN" i="1">
                            <a:latin typeface="Cambria Math" charset="0"/>
                          </a:rPr>
                          <m:t>𝑓</m:t>
                        </m:r>
                      </m:e>
                      <m:sub>
                        <m:r>
                          <a:rPr kumimoji="1" lang="en-US" altLang="zh-CN" i="1">
                            <a:latin typeface="Cambria Math" charset="0"/>
                          </a:rPr>
                          <m:t>𝐶</m:t>
                        </m:r>
                      </m:sub>
                    </m:sSub>
                    <m:r>
                      <a:rPr kumimoji="1" lang="en-US" altLang="zh-CN" i="1">
                        <a:latin typeface="Cambria Math" charset="0"/>
                      </a:rPr>
                      <m:t>)</m:t>
                    </m:r>
                    <m:r>
                      <a:rPr lang="en-US" altLang="zh-CN" i="1" dirty="0" smtClean="0">
                        <a:latin typeface="Cambria Math" charset="0"/>
                      </a:rPr>
                      <m:t>&lt;</m:t>
                    </m:r>
                    <m:r>
                      <a:rPr lang="en-US" altLang="zh-CN" b="0" i="1" dirty="0" smtClean="0">
                        <a:latin typeface="Cambria Math" charset="0"/>
                      </a:rPr>
                      <m:t>𝜏</m:t>
                    </m:r>
                    <m:r>
                      <a:rPr kumimoji="1" lang="en-US" altLang="zh-CN" i="1">
                        <a:latin typeface="Cambria Math" charset="0"/>
                      </a:rPr>
                      <m:t>≤</m:t>
                    </m:r>
                    <m:r>
                      <a:rPr lang="en-US" altLang="zh-CN" b="0" i="1" dirty="0" smtClean="0">
                        <a:latin typeface="Cambria Math" charset="0"/>
                      </a:rPr>
                      <m:t>1/</m:t>
                    </m:r>
                    <m:sSub>
                      <m:sSubPr>
                        <m:ctrlPr>
                          <a:rPr lang="en-US" altLang="zh-CN" b="0" i="1" dirty="0" smtClean="0">
                            <a:latin typeface="Cambria Math" panose="02040503050406030204" pitchFamily="18" charset="0"/>
                          </a:rPr>
                        </m:ctrlPr>
                      </m:sSubPr>
                      <m:e>
                        <m:r>
                          <a:rPr lang="en-US" altLang="zh-CN" b="0" i="1" dirty="0" smtClean="0">
                            <a:latin typeface="Cambria Math" charset="0"/>
                          </a:rPr>
                          <m:t>𝑓</m:t>
                        </m:r>
                      </m:e>
                      <m:sub>
                        <m:r>
                          <a:rPr lang="en-US" altLang="zh-CN" b="0" i="1" dirty="0" smtClean="0">
                            <a:latin typeface="Cambria Math" charset="0"/>
                          </a:rPr>
                          <m:t>𝐶</m:t>
                        </m:r>
                      </m:sub>
                    </m:sSub>
                  </m:oMath>
                </a14:m>
                <a:endParaRPr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0">
                <a:blip r:embed="rId8"/>
                <a:stretch>
                  <a:fillRect l="-2426" t="-8036" b="-33036"/>
                </a:stretch>
              </a:blipFill>
            </p:spPr>
            <p:txBody>
              <a:bodyPr/>
              <a:lstStyle/>
              <a:p>
                <a:r>
                  <a:rPr lang="zh-CN" altLang="en-US">
                    <a:noFill/>
                  </a:rPr>
                  <a:t> </a:t>
                </a:r>
              </a:p>
            </p:txBody>
          </p:sp>
        </mc:Fallback>
      </mc:AlternateContent>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498432367"/>
      </p:ext>
    </p:extLst>
  </p:cSld>
  <p:clrMapOvr>
    <a:masterClrMapping/>
  </p:clrMapOvr>
  <p:transition advTm="11497"/>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p:cNvSpPr>
            <a:spLocks noGrp="1"/>
          </p:cNvSpPr>
          <p:nvPr>
            <p:ph idx="1"/>
          </p:nvPr>
        </p:nvSpPr>
        <p:spPr/>
        <p:txBody>
          <a:bodyPr/>
          <a:lstStyle/>
          <a:p>
            <a:r>
              <a:rPr lang="en-US" altLang="zh-CN" sz="3200" dirty="0"/>
              <a:t>Offloading efficiency is improved at cost of mean delay</a:t>
            </a:r>
          </a:p>
        </p:txBody>
      </p:sp>
      <p:sp>
        <p:nvSpPr>
          <p:cNvPr id="2" name="标题 1"/>
          <p:cNvSpPr>
            <a:spLocks noGrp="1"/>
          </p:cNvSpPr>
          <p:nvPr>
            <p:ph type="title"/>
          </p:nvPr>
        </p:nvSpPr>
        <p:spPr/>
        <p:txBody>
          <a:bodyPr/>
          <a:lstStyle/>
          <a:p>
            <a:r>
              <a:rPr lang="en-US" altLang="zh-CN" dirty="0"/>
              <a:t>Performance Tradeoff</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572215666"/>
              </p:ext>
            </p:extLst>
          </p:nvPr>
        </p:nvGraphicFramePr>
        <p:xfrm>
          <a:off x="111276" y="2767303"/>
          <a:ext cx="4347922" cy="3340048"/>
        </p:xfrm>
        <a:graphic>
          <a:graphicData uri="http://schemas.openxmlformats.org/presentationml/2006/ole">
            <mc:AlternateContent xmlns:mc="http://schemas.openxmlformats.org/markup-compatibility/2006">
              <mc:Choice xmlns:v="urn:schemas-microsoft-com:vml" Requires="v">
                <p:oleObj spid="_x0000_s13665" name="Graph" r:id="rId4" imgW="3530429" imgH="2710317" progId="Origin50.Graph">
                  <p:embed/>
                </p:oleObj>
              </mc:Choice>
              <mc:Fallback>
                <p:oleObj name="Graph" r:id="rId4" imgW="3530429" imgH="2710317" progId="Origin50.Graph">
                  <p:embed/>
                  <p:pic>
                    <p:nvPicPr>
                      <p:cNvPr id="0" name="Object 3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76" y="2767303"/>
                        <a:ext cx="4347922" cy="3340048"/>
                      </a:xfrm>
                      <a:prstGeom prst="rect">
                        <a:avLst/>
                      </a:prstGeom>
                      <a:noFill/>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953819366"/>
              </p:ext>
            </p:extLst>
          </p:nvPr>
        </p:nvGraphicFramePr>
        <p:xfrm>
          <a:off x="4553781" y="2767303"/>
          <a:ext cx="4347332" cy="3340048"/>
        </p:xfrm>
        <a:graphic>
          <a:graphicData uri="http://schemas.openxmlformats.org/presentationml/2006/ole">
            <mc:AlternateContent xmlns:mc="http://schemas.openxmlformats.org/markup-compatibility/2006">
              <mc:Choice xmlns:v="urn:schemas-microsoft-com:vml" Requires="v">
                <p:oleObj spid="_x0000_s13666" name="Graph" r:id="rId6" imgW="3274560" imgH="2516760" progId="Origin50.Graph">
                  <p:embed/>
                </p:oleObj>
              </mc:Choice>
              <mc:Fallback>
                <p:oleObj name="Graph" r:id="rId6" imgW="3274560" imgH="2516760" progId="Origin50.Graph">
                  <p:embed/>
                  <p:pic>
                    <p:nvPicPr>
                      <p:cNvPr id="0" name=""/>
                      <p:cNvPicPr/>
                      <p:nvPr/>
                    </p:nvPicPr>
                    <p:blipFill>
                      <a:blip r:embed="rId7"/>
                      <a:stretch>
                        <a:fillRect/>
                      </a:stretch>
                    </p:blipFill>
                    <p:spPr>
                      <a:xfrm>
                        <a:off x="4553781" y="2767303"/>
                        <a:ext cx="4347332" cy="3340048"/>
                      </a:xfrm>
                      <a:prstGeom prst="rect">
                        <a:avLst/>
                      </a:prstGeom>
                    </p:spPr>
                  </p:pic>
                </p:oleObj>
              </mc:Fallback>
            </mc:AlternateContent>
          </a:graphicData>
        </a:graphic>
      </p:graphicFrame>
    </p:spTree>
    <p:extLst>
      <p:ext uri="{BB962C8B-B14F-4D97-AF65-F5344CB8AC3E}">
        <p14:creationId xmlns:p14="http://schemas.microsoft.com/office/powerpoint/2010/main" val="4134637508"/>
      </p:ext>
    </p:extLst>
  </p:cSld>
  <p:clrMapOvr>
    <a:masterClrMapping/>
  </p:clrMapOvr>
  <p:transition advTm="1406"/>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altLang="zh-CN" dirty="0"/>
                  <a:t>Delay Cost to Improve </a:t>
                </a:r>
                <a14:m>
                  <m:oMath xmlns:m="http://schemas.openxmlformats.org/officeDocument/2006/math">
                    <m:r>
                      <a:rPr lang="en-US" altLang="zh-CN" b="0" i="1" smtClean="0">
                        <a:latin typeface="Cambria Math" panose="02040503050406030204" pitchFamily="18" charset="0"/>
                      </a:rPr>
                      <m:t>𝜂</m:t>
                    </m:r>
                  </m:oMath>
                </a14:m>
                <a:r>
                  <a:rPr lang="zh-CN" altLang="en-US" dirty="0"/>
                  <a:t> </a:t>
                </a:r>
                <a:r>
                  <a:rPr lang="en-US" altLang="zh-CN" dirty="0"/>
                  <a:t>from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𝜂</m:t>
                        </m:r>
                      </m:e>
                      <m:sub>
                        <m:r>
                          <a:rPr lang="en-US" altLang="zh-CN" b="0" i="1" smtClean="0">
                            <a:latin typeface="Cambria Math" panose="02040503050406030204" pitchFamily="18" charset="0"/>
                          </a:rPr>
                          <m:t>1</m:t>
                        </m:r>
                      </m:sub>
                    </m:sSub>
                  </m:oMath>
                </a14:m>
                <a:r>
                  <a:rPr lang="zh-CN" altLang="en-US" dirty="0"/>
                  <a:t> </a:t>
                </a:r>
                <a:r>
                  <a:rPr lang="en-US" altLang="zh-CN" dirty="0"/>
                  <a:t>to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𝜂</m:t>
                        </m:r>
                      </m:e>
                      <m:sub>
                        <m:r>
                          <a:rPr lang="en-US" altLang="zh-CN" b="0" i="1" smtClean="0">
                            <a:latin typeface="Cambria Math" panose="02040503050406030204" pitchFamily="18" charset="0"/>
                          </a:rPr>
                          <m:t>2</m:t>
                        </m:r>
                      </m:sub>
                    </m:sSub>
                  </m:oMath>
                </a14:m>
                <a:endParaRPr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0">
                <a:blip r:embed="rId3"/>
                <a:stretch>
                  <a:fillRect l="-2426" t="-8036" b="-330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User should increase </a:t>
                </a:r>
                <a14:m>
                  <m:oMath xmlns:m="http://schemas.openxmlformats.org/officeDocument/2006/math">
                    <m:r>
                      <a:rPr lang="en-US" altLang="zh-CN" sz="2800" b="0" i="1" smtClean="0">
                        <a:latin typeface="Cambria Math" panose="02040503050406030204" pitchFamily="18" charset="0"/>
                      </a:rPr>
                      <m:t>𝜏</m:t>
                    </m:r>
                  </m:oMath>
                </a14:m>
                <a:r>
                  <a:rPr lang="zh-CN" altLang="en-US" dirty="0"/>
                  <a:t> </a:t>
                </a:r>
                <a:r>
                  <a:rPr lang="en-US" altLang="zh-CN" dirty="0"/>
                  <a:t>to </a:t>
                </a:r>
                <a14:m>
                  <m:oMath xmlns:m="http://schemas.openxmlformats.org/officeDocument/2006/math">
                    <m:r>
                      <a:rPr lang="en-US" altLang="zh-CN" sz="2400" b="0" i="1" smtClean="0">
                        <a:latin typeface="Cambria Math" panose="02040503050406030204" pitchFamily="18" charset="0"/>
                      </a:rPr>
                      <m:t>𝜏</m:t>
                    </m:r>
                    <m:r>
                      <a:rPr lang="en-US" altLang="zh-CN" sz="2400" b="0" i="1" smtClean="0">
                        <a:latin typeface="Cambria Math" panose="02040503050406030204" pitchFamily="18" charset="0"/>
                      </a:rPr>
                      <m:t>+</m:t>
                    </m:r>
                    <m:r>
                      <m:rPr>
                        <m:sty m:val="p"/>
                      </m:rPr>
                      <a:rPr lang="en-US" altLang="zh-CN" sz="2400" b="0" i="0" smtClean="0">
                        <a:latin typeface="Cambria Math" panose="02040503050406030204" pitchFamily="18" charset="0"/>
                      </a:rPr>
                      <m:t>Δ</m:t>
                    </m:r>
                    <m:r>
                      <a:rPr lang="en-US" altLang="zh-CN" sz="2400" b="0" i="1" smtClean="0">
                        <a:latin typeface="Cambria Math" panose="02040503050406030204" pitchFamily="18" charset="0"/>
                      </a:rPr>
                      <m:t>𝜏</m:t>
                    </m:r>
                  </m:oMath>
                </a14:m>
                <a:r>
                  <a:rPr lang="en-US" altLang="zh-CN" dirty="0"/>
                  <a:t>: </a:t>
                </a:r>
                <a14:m>
                  <m:oMath xmlns:m="http://schemas.openxmlformats.org/officeDocument/2006/math">
                    <m:r>
                      <m:rPr>
                        <m:sty m:val="p"/>
                      </m:rPr>
                      <a:rPr lang="en-US" altLang="zh-CN" sz="2400" b="0" i="0" smtClean="0">
                        <a:latin typeface="Cambria Math" panose="02040503050406030204" pitchFamily="18" charset="0"/>
                      </a:rPr>
                      <m:t>Δ</m:t>
                    </m:r>
                    <m:r>
                      <a:rPr lang="en-US" altLang="zh-CN" sz="2400" b="0" i="1" smtClean="0">
                        <a:latin typeface="Cambria Math" panose="02040503050406030204" pitchFamily="18" charset="0"/>
                      </a:rPr>
                      <m:t>𝜏</m:t>
                    </m:r>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𝜆</m:t>
                        </m:r>
                      </m:num>
                      <m:den>
                        <m:r>
                          <a:rPr lang="en-US" altLang="zh-CN" sz="2400" b="0" i="1" smtClean="0">
                            <a:latin typeface="Cambria Math" panose="02040503050406030204" pitchFamily="18" charset="0"/>
                          </a:rPr>
                          <m:t>𝜇</m:t>
                        </m:r>
                        <m:r>
                          <a:rPr lang="en-US" altLang="zh-CN" sz="2400" b="0" i="1" smtClean="0">
                            <a:latin typeface="Cambria Math" panose="02040503050406030204" pitchFamily="18" charset="0"/>
                          </a:rPr>
                          <m:t>𝑓</m:t>
                        </m:r>
                      </m:den>
                    </m:f>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𝜂</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𝜂</m:t>
                            </m:r>
                          </m:e>
                          <m:sub>
                            <m:r>
                              <a:rPr lang="en-US" altLang="zh-CN" sz="2400" b="0" i="1" smtClean="0">
                                <a:latin typeface="Cambria Math" panose="02040503050406030204" pitchFamily="18" charset="0"/>
                              </a:rPr>
                              <m:t>1</m:t>
                            </m:r>
                          </m:sub>
                        </m:sSub>
                      </m:e>
                    </m:d>
                  </m:oMath>
                </a14:m>
                <a:endParaRPr lang="en-US" altLang="zh-CN" dirty="0"/>
              </a:p>
              <a:p>
                <a:pPr lvl="1"/>
                <a14:m>
                  <m:oMath xmlns:m="http://schemas.openxmlformats.org/officeDocument/2006/math">
                    <m:r>
                      <a:rPr lang="en-US" altLang="zh-CN" i="1" dirty="0" smtClean="0">
                        <a:latin typeface="Cambria Math" panose="02040503050406030204" pitchFamily="18" charset="0"/>
                      </a:rPr>
                      <m:t>𝑓</m:t>
                    </m:r>
                  </m:oMath>
                </a14:m>
                <a:r>
                  <a:rPr lang="en-US" altLang="zh-CN" dirty="0"/>
                  <a:t> is large, </a:t>
                </a:r>
                <a14:m>
                  <m:oMath xmlns:m="http://schemas.openxmlformats.org/officeDocument/2006/math">
                    <m:r>
                      <m:rPr>
                        <m:sty m:val="p"/>
                      </m:rPr>
                      <a:rPr lang="en-US" altLang="zh-CN">
                        <a:latin typeface="Cambria Math" panose="02040503050406030204" pitchFamily="18" charset="0"/>
                      </a:rPr>
                      <m:t>Δ</m:t>
                    </m:r>
                    <m:r>
                      <a:rPr lang="en-US" altLang="zh-CN" i="1">
                        <a:latin typeface="Cambria Math" panose="02040503050406030204" pitchFamily="18" charset="0"/>
                      </a:rPr>
                      <m:t>𝜏</m:t>
                    </m:r>
                  </m:oMath>
                </a14:m>
                <a:r>
                  <a:rPr lang="en-US" altLang="zh-CN" dirty="0"/>
                  <a:t> is small</a:t>
                </a:r>
              </a:p>
              <a:p>
                <a:pPr lvl="1"/>
                <a:r>
                  <a:rPr lang="en-US" altLang="zh-CN" dirty="0"/>
                  <a:t>User with large </a:t>
                </a:r>
                <a14:m>
                  <m:oMath xmlns:m="http://schemas.openxmlformats.org/officeDocument/2006/math">
                    <m:r>
                      <a:rPr lang="en-US" altLang="zh-CN" i="1" dirty="0" smtClean="0">
                        <a:latin typeface="Cambria Math" panose="02040503050406030204" pitchFamily="18" charset="0"/>
                      </a:rPr>
                      <m:t>𝑓</m:t>
                    </m:r>
                  </m:oMath>
                </a14:m>
                <a:r>
                  <a:rPr lang="en-US" altLang="zh-CN" dirty="0"/>
                  <a:t> only needs a small </a:t>
                </a:r>
                <a14:m>
                  <m:oMath xmlns:m="http://schemas.openxmlformats.org/officeDocument/2006/math">
                    <m:r>
                      <m:rPr>
                        <m:sty m:val="p"/>
                      </m:rPr>
                      <a:rPr lang="en-US" altLang="zh-CN">
                        <a:latin typeface="Cambria Math" panose="02040503050406030204" pitchFamily="18" charset="0"/>
                      </a:rPr>
                      <m:t>Δ</m:t>
                    </m:r>
                    <m:r>
                      <a:rPr lang="en-US" altLang="zh-CN" i="1">
                        <a:latin typeface="Cambria Math" panose="02040503050406030204" pitchFamily="18" charset="0"/>
                      </a:rPr>
                      <m:t>𝜏</m:t>
                    </m:r>
                  </m:oMath>
                </a14:m>
                <a:r>
                  <a:rPr lang="en-US" altLang="zh-CN" dirty="0"/>
                  <a:t> to achieve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𝜂</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𝜂</m:t>
                        </m:r>
                      </m:e>
                      <m:sub>
                        <m:r>
                          <a:rPr lang="en-US" altLang="zh-CN" i="1">
                            <a:latin typeface="Cambria Math" panose="02040503050406030204" pitchFamily="18" charset="0"/>
                          </a:rPr>
                          <m:t>1</m:t>
                        </m:r>
                      </m:sub>
                    </m:sSub>
                  </m:oMath>
                </a14:m>
                <a:endParaRPr lang="en-US" altLang="zh-CN" dirty="0"/>
              </a:p>
              <a:p>
                <a:r>
                  <a:rPr lang="en-US" altLang="zh-CN" dirty="0"/>
                  <a:t>Delay cost </a:t>
                </a:r>
                <a14:m>
                  <m:oMath xmlns:m="http://schemas.openxmlformats.org/officeDocument/2006/math">
                    <m:r>
                      <m:rPr>
                        <m:sty m:val="p"/>
                      </m:rPr>
                      <a:rPr lang="en-US" altLang="zh-CN">
                        <a:latin typeface="Cambria Math" panose="02040503050406030204" pitchFamily="18" charset="0"/>
                      </a:rPr>
                      <m:t>Δ</m:t>
                    </m:r>
                    <m:r>
                      <a:rPr lang="en-US" altLang="zh-CN" b="0" i="1" smtClean="0">
                        <a:latin typeface="Cambria Math" panose="02040503050406030204" pitchFamily="18" charset="0"/>
                      </a:rPr>
                      <m:t>𝐷</m:t>
                    </m:r>
                  </m:oMath>
                </a14:m>
                <a:r>
                  <a:rPr lang="en-US" altLang="zh-CN" dirty="0"/>
                  <a:t> is thus small for large </a:t>
                </a:r>
                <a14:m>
                  <m:oMath xmlns:m="http://schemas.openxmlformats.org/officeDocument/2006/math">
                    <m:r>
                      <a:rPr lang="en-US" altLang="zh-CN" i="1" dirty="0" smtClean="0">
                        <a:latin typeface="Cambria Math" panose="02040503050406030204" pitchFamily="18" charset="0"/>
                      </a:rPr>
                      <m:t>𝑓</m:t>
                    </m:r>
                  </m:oMath>
                </a14:m>
                <a:endParaRPr lang="en-US" altLang="zh-CN" dirty="0"/>
              </a:p>
              <a:p>
                <a:pPr lvl="1"/>
                <a14:m>
                  <m:oMath xmlns:m="http://schemas.openxmlformats.org/officeDocument/2006/math">
                    <m:r>
                      <m:rPr>
                        <m:sty m:val="p"/>
                      </m:rPr>
                      <a:rPr lang="en-US" altLang="zh-CN">
                        <a:latin typeface="Cambria Math" panose="02040503050406030204" pitchFamily="18" charset="0"/>
                      </a:rPr>
                      <m:t>Δ</m:t>
                    </m:r>
                    <m:r>
                      <a:rPr lang="en-US" altLang="zh-CN" i="1">
                        <a:latin typeface="Cambria Math" panose="02040503050406030204" pitchFamily="18" charset="0"/>
                      </a:rPr>
                      <m:t>𝐷</m:t>
                    </m:r>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𝜆</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𝜂</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𝜂</m:t>
                            </m:r>
                          </m:e>
                          <m:sub>
                            <m:r>
                              <a:rPr lang="en-US" altLang="zh-CN" i="1">
                                <a:latin typeface="Cambria Math" panose="02040503050406030204" pitchFamily="18" charset="0"/>
                              </a:rPr>
                              <m:t>1</m:t>
                            </m:r>
                          </m:sub>
                        </m:sSub>
                        <m:r>
                          <a:rPr lang="en-US" altLang="zh-CN" i="1">
                            <a:latin typeface="Cambria Math" panose="02040503050406030204" pitchFamily="18" charset="0"/>
                          </a:rPr>
                          <m:t>)</m:t>
                        </m:r>
                      </m:num>
                      <m:den>
                        <m:r>
                          <a:rPr lang="en-US" altLang="zh-CN" i="1">
                            <a:latin typeface="Cambria Math" panose="02040503050406030204" pitchFamily="18" charset="0"/>
                          </a:rPr>
                          <m:t>2</m:t>
                        </m:r>
                        <m:d>
                          <m:dPr>
                            <m:ctrlPr>
                              <a:rPr lang="zh-CN" altLang="zh-CN" i="1">
                                <a:latin typeface="Cambria Math" panose="02040503050406030204" pitchFamily="18" charset="0"/>
                              </a:rPr>
                            </m:ctrlPr>
                          </m:dPr>
                          <m:e>
                            <m:r>
                              <a:rPr lang="en-US" altLang="zh-CN" i="1">
                                <a:latin typeface="Cambria Math" panose="02040503050406030204" pitchFamily="18" charset="0"/>
                              </a:rPr>
                              <m:t>𝜇</m:t>
                            </m:r>
                            <m:r>
                              <a:rPr lang="en-US" altLang="zh-CN" i="1">
                                <a:latin typeface="Cambria Math" panose="02040503050406030204" pitchFamily="18" charset="0"/>
                              </a:rPr>
                              <m:t>−</m:t>
                            </m:r>
                            <m:r>
                              <a:rPr lang="en-US" altLang="zh-CN" i="1">
                                <a:latin typeface="Cambria Math" panose="02040503050406030204" pitchFamily="18" charset="0"/>
                              </a:rPr>
                              <m:t>𝜆</m:t>
                            </m:r>
                          </m:e>
                        </m:d>
                        <m:r>
                          <a:rPr lang="en-US" altLang="zh-CN" i="1">
                            <a:latin typeface="Cambria Math" panose="02040503050406030204" pitchFamily="18" charset="0"/>
                          </a:rPr>
                          <m:t>𝜇</m:t>
                        </m:r>
                        <m:r>
                          <a:rPr lang="en-US" altLang="zh-CN" i="1">
                            <a:latin typeface="Cambria Math" panose="02040503050406030204" pitchFamily="18" charset="0"/>
                          </a:rPr>
                          <m:t>𝑓</m:t>
                        </m:r>
                      </m:den>
                    </m:f>
                    <m:d>
                      <m:dPr>
                        <m:begChr m:val="["/>
                        <m:endChr m:val="]"/>
                        <m:ctrlPr>
                          <a:rPr lang="zh-CN" altLang="zh-CN" i="1">
                            <a:latin typeface="Cambria Math" panose="02040503050406030204" pitchFamily="18" charset="0"/>
                          </a:rPr>
                        </m:ctrlPr>
                      </m:dPr>
                      <m:e>
                        <m:r>
                          <a:rPr lang="en-US" altLang="zh-CN" i="1">
                            <a:latin typeface="Cambria Math" panose="02040503050406030204" pitchFamily="18" charset="0"/>
                          </a:rPr>
                          <m:t>𝜆</m:t>
                        </m:r>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i="1">
                                    <a:latin typeface="Cambria Math" panose="02040503050406030204" pitchFamily="18" charset="0"/>
                                  </a:rPr>
                                  <m:t>𝜂</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𝜂</m:t>
                                </m:r>
                              </m:e>
                              <m:sub>
                                <m:r>
                                  <a:rPr lang="en-US" altLang="zh-CN" i="1">
                                    <a:latin typeface="Cambria Math" panose="02040503050406030204" pitchFamily="18" charset="0"/>
                                  </a:rPr>
                                  <m:t>2</m:t>
                                </m:r>
                              </m:sub>
                            </m:sSub>
                          </m:e>
                        </m:d>
                        <m:r>
                          <a:rPr lang="en-US" altLang="zh-CN" i="1">
                            <a:latin typeface="Cambria Math" panose="02040503050406030204" pitchFamily="18" charset="0"/>
                          </a:rPr>
                          <m:t>+2</m:t>
                        </m:r>
                        <m:d>
                          <m:dPr>
                            <m:ctrlPr>
                              <a:rPr lang="zh-CN" altLang="zh-CN" i="1">
                                <a:latin typeface="Cambria Math" panose="02040503050406030204" pitchFamily="18" charset="0"/>
                              </a:rPr>
                            </m:ctrlPr>
                          </m:dPr>
                          <m:e>
                            <m:d>
                              <m:dPr>
                                <m:ctrlPr>
                                  <a:rPr lang="zh-CN" altLang="zh-CN" i="1">
                                    <a:latin typeface="Cambria Math" panose="02040503050406030204" pitchFamily="18" charset="0"/>
                                  </a:rPr>
                                </m:ctrlPr>
                              </m:dPr>
                              <m:e>
                                <m:r>
                                  <a:rPr lang="en-US" altLang="zh-CN" i="1">
                                    <a:latin typeface="Cambria Math" panose="02040503050406030204" pitchFamily="18" charset="0"/>
                                  </a:rPr>
                                  <m:t>1−</m:t>
                                </m:r>
                                <m:r>
                                  <a:rPr lang="en-US" altLang="zh-CN" i="1">
                                    <a:latin typeface="Cambria Math" panose="02040503050406030204" pitchFamily="18" charset="0"/>
                                  </a:rPr>
                                  <m:t>𝑅</m:t>
                                </m:r>
                              </m:e>
                            </m:d>
                            <m:r>
                              <a:rPr lang="en-US" altLang="zh-CN" i="1">
                                <a:latin typeface="Cambria Math" panose="02040503050406030204" pitchFamily="18" charset="0"/>
                              </a:rPr>
                              <m:t>𝜇</m:t>
                            </m:r>
                            <m:r>
                              <a:rPr lang="en-US" altLang="zh-CN" i="1">
                                <a:latin typeface="Cambria Math" panose="02040503050406030204" pitchFamily="18" charset="0"/>
                              </a:rPr>
                              <m:t>−</m:t>
                            </m:r>
                            <m:r>
                              <a:rPr lang="en-US" altLang="zh-CN" i="1">
                                <a:latin typeface="Cambria Math" panose="02040503050406030204" pitchFamily="18" charset="0"/>
                              </a:rPr>
                              <m:t>𝜆</m:t>
                            </m:r>
                          </m:e>
                        </m:d>
                      </m:e>
                    </m:d>
                  </m:oMath>
                </a14:m>
                <a:endParaRPr lang="en-US" altLang="zh-CN" dirty="0"/>
              </a:p>
              <a:p>
                <a:endParaRPr lang="en-US" altLang="zh-CN" dirty="0"/>
              </a:p>
              <a:p>
                <a:r>
                  <a:rPr lang="en-US" altLang="zh-CN" dirty="0"/>
                  <a:t>Summary: given </a:t>
                </a:r>
                <a14:m>
                  <m:oMath xmlns:m="http://schemas.openxmlformats.org/officeDocument/2006/math">
                    <m:r>
                      <m:rPr>
                        <m:sty m:val="p"/>
                      </m:rPr>
                      <a:rPr lang="en-US" altLang="zh-CN">
                        <a:latin typeface="Cambria Math" panose="02040503050406030204" pitchFamily="18" charset="0"/>
                      </a:rPr>
                      <m:t>Δ</m:t>
                    </m:r>
                    <m:r>
                      <a:rPr lang="en-US" altLang="zh-CN" b="0" i="1" smtClean="0">
                        <a:latin typeface="Cambria Math" panose="02040503050406030204" pitchFamily="18" charset="0"/>
                      </a:rPr>
                      <m:t>𝜂</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𝜂</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𝜂</m:t>
                        </m:r>
                      </m:e>
                      <m:sub>
                        <m:r>
                          <a:rPr lang="en-US" altLang="zh-CN" b="0" i="1" smtClean="0">
                            <a:latin typeface="Cambria Math" panose="02040503050406030204" pitchFamily="18" charset="0"/>
                          </a:rPr>
                          <m:t>1</m:t>
                        </m:r>
                      </m:sub>
                    </m:sSub>
                  </m:oMath>
                </a14:m>
                <a:r>
                  <a:rPr lang="en-US" altLang="zh-CN" dirty="0"/>
                  <a:t>, </a:t>
                </a:r>
                <a14:m>
                  <m:oMath xmlns:m="http://schemas.openxmlformats.org/officeDocument/2006/math">
                    <m:r>
                      <a:rPr lang="en-US" altLang="zh-CN" i="1" dirty="0">
                        <a:latin typeface="Cambria Math" panose="02040503050406030204" pitchFamily="18" charset="0"/>
                      </a:rPr>
                      <m:t>𝑓</m:t>
                    </m:r>
                  </m:oMath>
                </a14:m>
                <a:r>
                  <a:rPr lang="en-US" altLang="zh-CN" dirty="0"/>
                  <a:t> is large, required </a:t>
                </a:r>
                <a14:m>
                  <m:oMath xmlns:m="http://schemas.openxmlformats.org/officeDocument/2006/math">
                    <m:r>
                      <m:rPr>
                        <m:sty m:val="p"/>
                      </m:rPr>
                      <a:rPr lang="en-US" altLang="zh-CN">
                        <a:latin typeface="Cambria Math" panose="02040503050406030204" pitchFamily="18" charset="0"/>
                      </a:rPr>
                      <m:t>Δ</m:t>
                    </m:r>
                    <m:r>
                      <a:rPr lang="en-US" altLang="zh-CN" i="1">
                        <a:latin typeface="Cambria Math" panose="02040503050406030204" pitchFamily="18" charset="0"/>
                      </a:rPr>
                      <m:t>𝜏</m:t>
                    </m:r>
                  </m:oMath>
                </a14:m>
                <a:r>
                  <a:rPr lang="en-US" altLang="zh-CN" dirty="0"/>
                  <a:t> is small, </a:t>
                </a:r>
                <a14:m>
                  <m:oMath xmlns:m="http://schemas.openxmlformats.org/officeDocument/2006/math">
                    <m:r>
                      <m:rPr>
                        <m:sty m:val="p"/>
                      </m:rPr>
                      <a:rPr lang="en-US" altLang="zh-CN">
                        <a:latin typeface="Cambria Math" panose="02040503050406030204" pitchFamily="18" charset="0"/>
                      </a:rPr>
                      <m:t>Δ</m:t>
                    </m:r>
                    <m:r>
                      <a:rPr lang="en-US" altLang="zh-CN" i="1">
                        <a:latin typeface="Cambria Math" panose="02040503050406030204" pitchFamily="18" charset="0"/>
                      </a:rPr>
                      <m:t>𝐷</m:t>
                    </m:r>
                  </m:oMath>
                </a14:m>
                <a:r>
                  <a:rPr lang="en-US" altLang="zh-CN" dirty="0"/>
                  <a:t> is small</a:t>
                </a:r>
              </a:p>
              <a:p>
                <a:pPr marL="0" indent="0">
                  <a:buNone/>
                </a:pP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4"/>
                <a:stretch>
                  <a:fillRect l="-584" t="-16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9164566"/>
      </p:ext>
    </p:extLst>
  </p:cSld>
  <p:clrMapOvr>
    <a:masterClrMapping/>
  </p:clrMapOvr>
  <p:transition advTm="83226"/>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kumimoji="1" lang="en-US" altLang="zh-CN" b="0" dirty="0"/>
                  <a:t>For </a:t>
                </a:r>
                <a14:m>
                  <m:oMath xmlns:m="http://schemas.openxmlformats.org/officeDocument/2006/math">
                    <m:r>
                      <a:rPr kumimoji="1" lang="en-US" altLang="zh-CN" b="0" i="1" smtClean="0">
                        <a:latin typeface="Cambria Math" charset="0"/>
                      </a:rPr>
                      <m:t>𝜂</m:t>
                    </m:r>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𝜂</m:t>
                        </m:r>
                      </m:e>
                      <m:sub>
                        <m:r>
                          <a:rPr kumimoji="1" lang="en-US" altLang="zh-CN" b="0" i="1" smtClean="0">
                            <a:latin typeface="Cambria Math" charset="0"/>
                          </a:rPr>
                          <m:t>1</m:t>
                        </m:r>
                      </m:sub>
                    </m:sSub>
                  </m:oMath>
                </a14:m>
                <a:endParaRPr kumimoji="1"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0">
                <a:blip r:embed="rId4"/>
                <a:stretch>
                  <a:fillRect l="-2426" t="-8036" b="-330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kumimoji="1" lang="en-US" altLang="zh-CN" i="1" dirty="0" smtClean="0">
                        <a:latin typeface="Cambria Math" charset="0"/>
                      </a:rPr>
                      <m:t>𝑓</m:t>
                    </m:r>
                  </m:oMath>
                </a14:m>
                <a:r>
                  <a:rPr kumimoji="1" lang="en-US" altLang="zh-CN" dirty="0"/>
                  <a:t> is large </a:t>
                </a:r>
                <a:r>
                  <a:rPr lang="en-US" altLang="zh-CN" dirty="0"/>
                  <a:t>→ user reconnects to Wi-Fi quickly </a:t>
                </a:r>
              </a:p>
              <a:p>
                <a:pPr marL="0" indent="0">
                  <a:buNone/>
                </a:pPr>
                <a:r>
                  <a:rPr lang="en-US" altLang="zh-CN" dirty="0"/>
                  <a:t>                   → small </a:t>
                </a:r>
                <a14:m>
                  <m:oMath xmlns:m="http://schemas.openxmlformats.org/officeDocument/2006/math">
                    <m:r>
                      <a:rPr lang="en-US" altLang="zh-CN" i="1" dirty="0">
                        <a:latin typeface="Cambria Math" panose="02040503050406030204" pitchFamily="18" charset="0"/>
                      </a:rPr>
                      <m:t>𝜏</m:t>
                    </m:r>
                  </m:oMath>
                </a14:m>
                <a:r>
                  <a:rPr lang="en-US" altLang="zh-CN" dirty="0"/>
                  <a:t> is enough to achieve </a:t>
                </a:r>
                <a14:m>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𝜂</m:t>
                        </m:r>
                      </m:e>
                      <m:sub>
                        <m:r>
                          <a:rPr lang="en-US" altLang="zh-CN" b="0" i="1" smtClean="0">
                            <a:latin typeface="Cambria Math" panose="02040503050406030204" pitchFamily="18" charset="0"/>
                          </a:rPr>
                          <m:t>1</m:t>
                        </m:r>
                      </m:sub>
                    </m:sSub>
                  </m:oMath>
                </a14:m>
                <a:endParaRPr lang="en-US" altLang="zh-CN" i="1" dirty="0">
                  <a:latin typeface="Cambria Math" panose="020405030504060302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5"/>
                <a:stretch>
                  <a:fillRect t="-1520"/>
                </a:stretch>
              </a:blipFill>
            </p:spPr>
            <p:txBody>
              <a:bodyPr/>
              <a:lstStyle/>
              <a:p>
                <a:r>
                  <a:rPr lang="zh-CN" altLang="en-US">
                    <a:noFill/>
                  </a:rPr>
                  <a:t> </a:t>
                </a:r>
              </a:p>
            </p:txBody>
          </p:sp>
        </mc:Fallback>
      </mc:AlternateContent>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3358770131"/>
              </p:ext>
            </p:extLst>
          </p:nvPr>
        </p:nvGraphicFramePr>
        <p:xfrm>
          <a:off x="487642" y="2107818"/>
          <a:ext cx="4091974" cy="2537406"/>
        </p:xfrm>
        <a:graphic>
          <a:graphicData uri="http://schemas.openxmlformats.org/presentationml/2006/ole">
            <mc:AlternateContent xmlns:mc="http://schemas.openxmlformats.org/markup-compatibility/2006">
              <mc:Choice xmlns:v="urn:schemas-microsoft-com:vml" Requires="v">
                <p:oleObj spid="_x0000_s18610" name="Visio" r:id="rId6" imgW="3409978" imgH="2114505" progId="Visio.Drawing.15">
                  <p:embed/>
                </p:oleObj>
              </mc:Choice>
              <mc:Fallback>
                <p:oleObj name="Visio" r:id="rId6" imgW="3409978" imgH="2114505" progId="Visio.Drawing.15">
                  <p:embed/>
                  <p:pic>
                    <p:nvPicPr>
                      <p:cNvPr id="0" name="Object 1"/>
                      <p:cNvPicPr>
                        <a:picLocks noChangeAspect="1" noChangeArrowheads="1"/>
                      </p:cNvPicPr>
                      <p:nvPr/>
                    </p:nvPicPr>
                    <p:blipFill>
                      <a:blip r:embed="rId7"/>
                      <a:srcRect/>
                      <a:stretch>
                        <a:fillRect/>
                      </a:stretch>
                    </p:blipFill>
                    <p:spPr bwMode="auto">
                      <a:xfrm>
                        <a:off x="487642" y="2107818"/>
                        <a:ext cx="4091974" cy="2537406"/>
                      </a:xfrm>
                      <a:prstGeom prst="rect">
                        <a:avLst/>
                      </a:prstGeom>
                      <a:noFill/>
                      <a:extLst/>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2699486992"/>
              </p:ext>
            </p:extLst>
          </p:nvPr>
        </p:nvGraphicFramePr>
        <p:xfrm>
          <a:off x="475844" y="4299936"/>
          <a:ext cx="4194840" cy="2508871"/>
        </p:xfrm>
        <a:graphic>
          <a:graphicData uri="http://schemas.openxmlformats.org/presentationml/2006/ole">
            <mc:AlternateContent xmlns:mc="http://schemas.openxmlformats.org/markup-compatibility/2006">
              <mc:Choice xmlns:v="urn:schemas-microsoft-com:vml" Requires="v">
                <p:oleObj spid="_x0000_s18611" name="Visio" r:id="rId8" imgW="3495700" imgH="2090726" progId="Visio.Drawing.15">
                  <p:embed/>
                </p:oleObj>
              </mc:Choice>
              <mc:Fallback>
                <p:oleObj name="Visio" r:id="rId8" imgW="3495700" imgH="2090726" progId="Visio.Drawing.15">
                  <p:embed/>
                  <p:pic>
                    <p:nvPicPr>
                      <p:cNvPr id="0" name="Object 3"/>
                      <p:cNvPicPr>
                        <a:picLocks noChangeAspect="1" noChangeArrowheads="1"/>
                      </p:cNvPicPr>
                      <p:nvPr/>
                    </p:nvPicPr>
                    <p:blipFill>
                      <a:blip r:embed="rId9"/>
                      <a:srcRect/>
                      <a:stretch>
                        <a:fillRect/>
                      </a:stretch>
                    </p:blipFill>
                    <p:spPr bwMode="auto">
                      <a:xfrm>
                        <a:off x="475844" y="4299936"/>
                        <a:ext cx="4194840" cy="2508871"/>
                      </a:xfrm>
                      <a:prstGeom prst="rect">
                        <a:avLst/>
                      </a:prstGeom>
                      <a:noFill/>
                      <a:extLst/>
                    </p:spPr>
                  </p:pic>
                </p:oleObj>
              </mc:Fallback>
            </mc:AlternateContent>
          </a:graphicData>
        </a:graphic>
      </p:graphicFrame>
      <mc:AlternateContent xmlns:mc="http://schemas.openxmlformats.org/markup-compatibility/2006" xmlns:a14="http://schemas.microsoft.com/office/drawing/2010/main">
        <mc:Choice Requires="a14">
          <p:sp>
            <p:nvSpPr>
              <p:cNvPr id="10" name="矩形 9"/>
              <p:cNvSpPr/>
              <p:nvPr/>
            </p:nvSpPr>
            <p:spPr>
              <a:xfrm>
                <a:off x="7441192" y="2903956"/>
                <a:ext cx="1105817" cy="461665"/>
              </a:xfrm>
              <a:prstGeom prst="rect">
                <a:avLst/>
              </a:prstGeom>
            </p:spPr>
            <p:txBody>
              <a:bodyPr wrap="none">
                <a:spAutoFit/>
              </a:bodyPr>
              <a:lstStyle/>
              <a:p>
                <a:pPr algn="ctr">
                  <a:spcAft>
                    <a:spcPts val="0"/>
                  </a:spcAft>
                </a:pPr>
                <a:r>
                  <a:rPr lang="en-US" altLang="zh-CN" sz="2400" kern="100" dirty="0">
                    <a:solidFill>
                      <a:srgbClr val="0033CC"/>
                    </a:solidFill>
                    <a:latin typeface="Times New Roman" panose="02020603050405020304" pitchFamily="18" charset="0"/>
                    <a:ea typeface="等线" panose="02010600030101010101" pitchFamily="2" charset="-122"/>
                    <a:cs typeface="Times New Roman" panose="02020603050405020304" pitchFamily="18" charset="0"/>
                  </a:rPr>
                  <a:t>small</a:t>
                </a:r>
                <a:r>
                  <a:rPr lang="en-US" altLang="zh-CN" sz="2400" kern="100" dirty="0">
                    <a:solidFill>
                      <a:srgbClr val="0033CC"/>
                    </a:solidFill>
                    <a:ea typeface="Times New Roman" panose="02020603050405020304" pitchFamily="18" charset="0"/>
                    <a:cs typeface="Times New Roman" panose="02020603050405020304" pitchFamily="18" charset="0"/>
                  </a:rPr>
                  <a:t> </a:t>
                </a:r>
                <a14:m>
                  <m:oMath xmlns:m="http://schemas.openxmlformats.org/officeDocument/2006/math">
                    <m:r>
                      <a:rPr lang="en-US" altLang="zh-CN" sz="2400" i="1" kern="100">
                        <a:solidFill>
                          <a:srgbClr val="0033CC"/>
                        </a:solidFill>
                        <a:latin typeface="Cambria Math" panose="02040503050406030204" pitchFamily="18" charset="0"/>
                        <a:ea typeface="Times New Roman" panose="02020603050405020304" pitchFamily="18" charset="0"/>
                        <a:cs typeface="Times New Roman" panose="02020603050405020304" pitchFamily="18" charset="0"/>
                      </a:rPr>
                      <m:t>𝑓</m:t>
                    </m:r>
                  </m:oMath>
                </a14:m>
                <a:endParaRPr lang="zh-CN" altLang="zh-CN" sz="2400" kern="1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7441192" y="2903956"/>
                <a:ext cx="1105817" cy="461665"/>
              </a:xfrm>
              <a:prstGeom prst="rect">
                <a:avLst/>
              </a:prstGeom>
              <a:blipFill rotWithShape="0">
                <a:blip r:embed="rId11"/>
                <a:stretch>
                  <a:fillRect l="-8840" t="-10526" r="-2762"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7469599" y="5285399"/>
                <a:ext cx="1049005" cy="461665"/>
              </a:xfrm>
              <a:prstGeom prst="rect">
                <a:avLst/>
              </a:prstGeom>
            </p:spPr>
            <p:txBody>
              <a:bodyPr wrap="none">
                <a:spAutoFit/>
              </a:bodyPr>
              <a:lstStyle/>
              <a:p>
                <a:pPr algn="ctr">
                  <a:spcAft>
                    <a:spcPts val="0"/>
                  </a:spcAft>
                </a:pPr>
                <a:r>
                  <a:rPr lang="en-US" altLang="zh-CN" sz="2400" kern="100" dirty="0">
                    <a:solidFill>
                      <a:srgbClr val="0033CC"/>
                    </a:solidFill>
                    <a:latin typeface="Times New Roman" panose="02020603050405020304" pitchFamily="18" charset="0"/>
                    <a:ea typeface="等线" panose="02010600030101010101" pitchFamily="2" charset="-122"/>
                    <a:cs typeface="Times New Roman" panose="02020603050405020304" pitchFamily="18" charset="0"/>
                  </a:rPr>
                  <a:t>large</a:t>
                </a:r>
                <a:r>
                  <a:rPr lang="zh-CN" altLang="en-US" sz="2400" kern="100" dirty="0">
                    <a:solidFill>
                      <a:srgbClr val="0033CC"/>
                    </a:solidFill>
                    <a:latin typeface="Times New Roman" panose="02020603050405020304" pitchFamily="18" charset="0"/>
                    <a:ea typeface="等线" panose="02010600030101010101" pitchFamily="2" charset="-122"/>
                    <a:cs typeface="Times New Roman" panose="02020603050405020304" pitchFamily="18" charset="0"/>
                  </a:rPr>
                  <a:t> </a:t>
                </a:r>
                <a14:m>
                  <m:oMath xmlns:m="http://schemas.openxmlformats.org/officeDocument/2006/math">
                    <m:r>
                      <a:rPr lang="en-US" altLang="zh-CN" sz="2400" i="1" kern="100">
                        <a:solidFill>
                          <a:srgbClr val="0033CC"/>
                        </a:solidFill>
                        <a:latin typeface="Cambria Math" panose="02040503050406030204" pitchFamily="18" charset="0"/>
                        <a:ea typeface="Times New Roman" panose="02020603050405020304" pitchFamily="18" charset="0"/>
                        <a:cs typeface="Times New Roman" panose="02020603050405020304" pitchFamily="18" charset="0"/>
                      </a:rPr>
                      <m:t>𝑓</m:t>
                    </m:r>
                  </m:oMath>
                </a14:m>
                <a:endParaRPr lang="zh-CN" altLang="zh-CN" sz="2400" kern="1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7469599" y="5285399"/>
                <a:ext cx="1049005" cy="461665"/>
              </a:xfrm>
              <a:prstGeom prst="rect">
                <a:avLst/>
              </a:prstGeom>
              <a:blipFill rotWithShape="0">
                <a:blip r:embed="rId12"/>
                <a:stretch>
                  <a:fillRect l="-8140" t="-10526" r="-3488" b="-28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16663336"/>
      </p:ext>
    </p:extLst>
  </p:cSld>
  <p:clrMapOvr>
    <a:masterClrMapping/>
  </p:clrMapOvr>
  <p:transition advTm="10812"/>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altLang="zh-CN" dirty="0"/>
                  <a:t>From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𝜂</m:t>
                        </m:r>
                      </m:e>
                      <m:sub>
                        <m:r>
                          <a:rPr lang="en-US" altLang="zh-CN" b="0" i="1" smtClean="0">
                            <a:latin typeface="Cambria Math" panose="02040503050406030204" pitchFamily="18" charset="0"/>
                          </a:rPr>
                          <m:t>1</m:t>
                        </m:r>
                      </m:sub>
                    </m:sSub>
                  </m:oMath>
                </a14:m>
                <a:r>
                  <a:rPr lang="zh-CN" altLang="en-US" dirty="0"/>
                  <a:t> </a:t>
                </a:r>
                <a:r>
                  <a:rPr lang="en-US" altLang="zh-CN" dirty="0"/>
                  <a:t>to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𝜂</m:t>
                        </m:r>
                      </m:e>
                      <m:sub>
                        <m:r>
                          <a:rPr lang="en-US" altLang="zh-CN" b="0" i="1" smtClean="0">
                            <a:latin typeface="Cambria Math" panose="02040503050406030204" pitchFamily="18" charset="0"/>
                          </a:rPr>
                          <m:t>2</m:t>
                        </m:r>
                      </m:sub>
                    </m:sSub>
                  </m:oMath>
                </a14:m>
                <a:endParaRPr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0">
                <a:blip r:embed="rId4"/>
                <a:stretch>
                  <a:fillRect l="-2426" t="-8036" b="-330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i="0" dirty="0">
                    <a:latin typeface="+mj-lt"/>
                  </a:rPr>
                  <a:t>Large </a:t>
                </a:r>
                <a14:m>
                  <m:oMath xmlns:m="http://schemas.openxmlformats.org/officeDocument/2006/math">
                    <m:r>
                      <a:rPr lang="en-US" altLang="zh-CN" sz="3200" i="1" dirty="0" smtClean="0">
                        <a:latin typeface="Cambria Math" panose="02040503050406030204" pitchFamily="18" charset="0"/>
                      </a:rPr>
                      <m:t>𝑓</m:t>
                    </m:r>
                  </m:oMath>
                </a14:m>
                <a:r>
                  <a:rPr lang="en-US" altLang="zh-CN" sz="3200" dirty="0"/>
                  <a:t> </a:t>
                </a:r>
                <a:r>
                  <a:rPr lang="en-US" altLang="zh-CN" dirty="0"/>
                  <a:t>→ small</a:t>
                </a:r>
                <a:r>
                  <a:rPr lang="en-US" altLang="zh-CN" sz="3200" dirty="0"/>
                  <a:t> </a:t>
                </a:r>
                <a14:m>
                  <m:oMath xmlns:m="http://schemas.openxmlformats.org/officeDocument/2006/math">
                    <m:r>
                      <m:rPr>
                        <m:sty m:val="p"/>
                      </m:rPr>
                      <a:rPr lang="en-US" altLang="zh-CN">
                        <a:latin typeface="Cambria Math" panose="02040503050406030204" pitchFamily="18" charset="0"/>
                      </a:rPr>
                      <m:t>Δ</m:t>
                    </m:r>
                    <m:r>
                      <a:rPr lang="en-US" altLang="zh-CN" i="1">
                        <a:latin typeface="Cambria Math" panose="02040503050406030204" pitchFamily="18" charset="0"/>
                      </a:rPr>
                      <m:t>𝜏</m:t>
                    </m:r>
                  </m:oMath>
                </a14:m>
                <a:r>
                  <a:rPr lang="en-US" altLang="zh-CN" sz="3200" dirty="0"/>
                  <a:t> enough to achieve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𝜂</m:t>
                        </m:r>
                      </m:e>
                      <m:sub>
                        <m:r>
                          <a:rPr lang="en-US" altLang="zh-CN" i="1">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𝜂</m:t>
                        </m:r>
                      </m:e>
                      <m:sub>
                        <m:r>
                          <a:rPr lang="en-US" altLang="zh-CN" b="0" i="1" smtClean="0">
                            <a:latin typeface="Cambria Math" panose="02040503050406030204" pitchFamily="18" charset="0"/>
                          </a:rPr>
                          <m:t>1</m:t>
                        </m:r>
                      </m:sub>
                    </m:sSub>
                  </m:oMath>
                </a14:m>
                <a:endParaRPr lang="en-US" altLang="zh-CN" sz="3200" dirty="0"/>
              </a:p>
              <a:p>
                <a:pPr marL="0" indent="0">
                  <a:buNone/>
                </a:pPr>
                <a:r>
                  <a:rPr lang="en-US" altLang="zh-CN" dirty="0"/>
                  <a:t>                 </a:t>
                </a:r>
                <a:r>
                  <a:rPr lang="en-US" altLang="zh-CN" dirty="0">
                    <a:latin typeface="+mn-lt"/>
                  </a:rPr>
                  <a:t>→ </a:t>
                </a:r>
                <a14:m>
                  <m:oMath xmlns:m="http://schemas.openxmlformats.org/officeDocument/2006/math">
                    <m:r>
                      <m:rPr>
                        <m:sty m:val="p"/>
                      </m:rPr>
                      <a:rPr lang="en-US" altLang="zh-CN" b="0" i="0" dirty="0" smtClean="0">
                        <a:latin typeface="Cambria Math" panose="02040503050406030204" pitchFamily="18" charset="0"/>
                      </a:rPr>
                      <m:t>Δ</m:t>
                    </m:r>
                    <m:r>
                      <a:rPr lang="en-US" altLang="zh-CN" i="1" dirty="0" smtClean="0">
                        <a:latin typeface="Cambria Math" panose="02040503050406030204" pitchFamily="18" charset="0"/>
                      </a:rPr>
                      <m:t>𝐷</m:t>
                    </m:r>
                  </m:oMath>
                </a14:m>
                <a:r>
                  <a:rPr lang="en-US" altLang="zh-CN" dirty="0">
                    <a:latin typeface="+mn-lt"/>
                  </a:rPr>
                  <a:t> is small</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5"/>
                <a:stretch>
                  <a:fillRect l="-584" t="-1520"/>
                </a:stretch>
              </a:blipFill>
            </p:spPr>
            <p:txBody>
              <a:bodyPr/>
              <a:lstStyle/>
              <a:p>
                <a:r>
                  <a:rPr lang="zh-CN" altLang="en-US">
                    <a:noFill/>
                  </a:rPr>
                  <a:t> </a:t>
                </a:r>
              </a:p>
            </p:txBody>
          </p:sp>
        </mc:Fallback>
      </mc:AlternateContent>
      <p:graphicFrame>
        <p:nvGraphicFramePr>
          <p:cNvPr id="10" name="对象 9"/>
          <p:cNvGraphicFramePr>
            <a:graphicFrameLocks noChangeAspect="1"/>
          </p:cNvGraphicFramePr>
          <p:nvPr>
            <p:extLst>
              <p:ext uri="{D42A27DB-BD31-4B8C-83A1-F6EECF244321}">
                <p14:modId xmlns:p14="http://schemas.microsoft.com/office/powerpoint/2010/main" val="2956103051"/>
              </p:ext>
            </p:extLst>
          </p:nvPr>
        </p:nvGraphicFramePr>
        <p:xfrm>
          <a:off x="491180" y="2101937"/>
          <a:ext cx="8355320" cy="2543243"/>
        </p:xfrm>
        <a:graphic>
          <a:graphicData uri="http://schemas.openxmlformats.org/presentationml/2006/ole">
            <mc:AlternateContent xmlns:mc="http://schemas.openxmlformats.org/markup-compatibility/2006">
              <mc:Choice xmlns:v="urn:schemas-microsoft-com:vml" Requires="v">
                <p:oleObj spid="_x0000_s10625" name="Visio" r:id="rId6" imgW="6962767" imgH="2119369" progId="Visio.Drawing.15">
                  <p:embed/>
                </p:oleObj>
              </mc:Choice>
              <mc:Fallback>
                <p:oleObj name="Visio" r:id="rId6" imgW="6962767" imgH="2119369" progId="Visio.Drawing.15">
                  <p:embed/>
                  <p:pic>
                    <p:nvPicPr>
                      <p:cNvPr id="0" name="Object 6"/>
                      <p:cNvPicPr>
                        <a:picLocks noChangeAspect="1" noChangeArrowheads="1"/>
                      </p:cNvPicPr>
                      <p:nvPr/>
                    </p:nvPicPr>
                    <p:blipFill>
                      <a:blip r:embed="rId7"/>
                      <a:srcRect/>
                      <a:stretch>
                        <a:fillRect/>
                      </a:stretch>
                    </p:blipFill>
                    <p:spPr bwMode="auto">
                      <a:xfrm>
                        <a:off x="491180" y="2101937"/>
                        <a:ext cx="8355320" cy="2543243"/>
                      </a:xfrm>
                      <a:prstGeom prst="rect">
                        <a:avLst/>
                      </a:prstGeom>
                      <a:noFill/>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168579153"/>
              </p:ext>
            </p:extLst>
          </p:nvPr>
        </p:nvGraphicFramePr>
        <p:xfrm>
          <a:off x="469945" y="4293697"/>
          <a:ext cx="8469640" cy="2514708"/>
        </p:xfrm>
        <a:graphic>
          <a:graphicData uri="http://schemas.openxmlformats.org/presentationml/2006/ole">
            <mc:AlternateContent xmlns:mc="http://schemas.openxmlformats.org/markup-compatibility/2006">
              <mc:Choice xmlns:v="urn:schemas-microsoft-com:vml" Requires="v">
                <p:oleObj spid="_x0000_s10626" name="Visio" r:id="rId8" imgW="7058033" imgH="2095590" progId="Visio.Drawing.15">
                  <p:embed/>
                </p:oleObj>
              </mc:Choice>
              <mc:Fallback>
                <p:oleObj name="Visio" r:id="rId8" imgW="7058033" imgH="2095590" progId="Visio.Drawing.15">
                  <p:embed/>
                  <p:pic>
                    <p:nvPicPr>
                      <p:cNvPr id="0" name="Object 8"/>
                      <p:cNvPicPr>
                        <a:picLocks noChangeAspect="1" noChangeArrowheads="1"/>
                      </p:cNvPicPr>
                      <p:nvPr/>
                    </p:nvPicPr>
                    <p:blipFill>
                      <a:blip r:embed="rId9"/>
                      <a:srcRect/>
                      <a:stretch>
                        <a:fillRect/>
                      </a:stretch>
                    </p:blipFill>
                    <p:spPr bwMode="auto">
                      <a:xfrm>
                        <a:off x="469945" y="4293697"/>
                        <a:ext cx="8469640" cy="2514708"/>
                      </a:xfrm>
                      <a:prstGeom prst="rect">
                        <a:avLst/>
                      </a:prstGeom>
                      <a:noFill/>
                    </p:spPr>
                  </p:pic>
                </p:oleObj>
              </mc:Fallback>
            </mc:AlternateContent>
          </a:graphicData>
        </a:graphic>
      </p:graphicFrame>
    </p:spTree>
    <p:extLst>
      <p:ext uri="{BB962C8B-B14F-4D97-AF65-F5344CB8AC3E}">
        <p14:creationId xmlns:p14="http://schemas.microsoft.com/office/powerpoint/2010/main" val="2298214666"/>
      </p:ext>
    </p:extLst>
  </p:cSld>
  <p:clrMapOvr>
    <a:masterClrMapping/>
  </p:clrMapOvr>
  <p:transition advTm="3351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Overview</a:t>
            </a:r>
            <a:endParaRPr lang="zh-CN" altLang="en-US" dirty="0"/>
          </a:p>
        </p:txBody>
      </p:sp>
      <p:sp>
        <p:nvSpPr>
          <p:cNvPr id="3" name="内容占位符 2"/>
          <p:cNvSpPr>
            <a:spLocks noGrp="1"/>
          </p:cNvSpPr>
          <p:nvPr>
            <p:ph idx="1"/>
          </p:nvPr>
        </p:nvSpPr>
        <p:spPr/>
        <p:txBody>
          <a:bodyPr/>
          <a:lstStyle/>
          <a:p>
            <a:pPr>
              <a:lnSpc>
                <a:spcPct val="125000"/>
              </a:lnSpc>
              <a:spcBef>
                <a:spcPts val="0"/>
              </a:spcBef>
            </a:pPr>
            <a:r>
              <a:rPr lang="en-US" altLang="zh-CN" sz="3200" dirty="0">
                <a:latin typeface="+mn-lt"/>
              </a:rPr>
              <a:t>Introduction</a:t>
            </a:r>
            <a:endParaRPr lang="en-US" altLang="zh-CN" sz="3200" dirty="0">
              <a:solidFill>
                <a:schemeClr val="bg2">
                  <a:lumMod val="25000"/>
                  <a:lumOff val="75000"/>
                </a:schemeClr>
              </a:solidFill>
              <a:latin typeface="+mn-lt"/>
            </a:endParaRPr>
          </a:p>
          <a:p>
            <a:pPr>
              <a:lnSpc>
                <a:spcPct val="125000"/>
              </a:lnSpc>
              <a:spcBef>
                <a:spcPts val="0"/>
              </a:spcBef>
              <a:buClr>
                <a:schemeClr val="bg2">
                  <a:lumMod val="25000"/>
                  <a:lumOff val="75000"/>
                </a:schemeClr>
              </a:buClr>
            </a:pPr>
            <a:r>
              <a:rPr lang="en-US" altLang="zh-CN" sz="3200" dirty="0">
                <a:solidFill>
                  <a:schemeClr val="bg2">
                    <a:lumMod val="25000"/>
                    <a:lumOff val="75000"/>
                  </a:schemeClr>
                </a:solidFill>
                <a:latin typeface="+mn-lt"/>
              </a:rPr>
              <a:t>Delayed Offloading Procedure</a:t>
            </a:r>
          </a:p>
          <a:p>
            <a:pPr>
              <a:lnSpc>
                <a:spcPct val="125000"/>
              </a:lnSpc>
              <a:spcBef>
                <a:spcPts val="0"/>
              </a:spcBef>
              <a:buClr>
                <a:schemeClr val="bg2">
                  <a:lumMod val="25000"/>
                  <a:lumOff val="75000"/>
                </a:schemeClr>
              </a:buClr>
            </a:pPr>
            <a:r>
              <a:rPr lang="en-US" altLang="zh-CN" sz="3200" dirty="0">
                <a:solidFill>
                  <a:schemeClr val="bg2">
                    <a:lumMod val="25000"/>
                    <a:lumOff val="75000"/>
                  </a:schemeClr>
                </a:solidFill>
                <a:latin typeface="+mn-lt"/>
              </a:rPr>
              <a:t>Effect of Mobility on Delayed Offloading</a:t>
            </a:r>
          </a:p>
          <a:p>
            <a:pPr lvl="1">
              <a:lnSpc>
                <a:spcPct val="125000"/>
              </a:lnSpc>
              <a:spcBef>
                <a:spcPts val="0"/>
              </a:spcBef>
              <a:buClr>
                <a:schemeClr val="bg2">
                  <a:lumMod val="25000"/>
                  <a:lumOff val="75000"/>
                </a:schemeClr>
              </a:buClr>
            </a:pPr>
            <a:r>
              <a:rPr lang="en-US" altLang="zh-CN" sz="2800" dirty="0">
                <a:solidFill>
                  <a:schemeClr val="bg2">
                    <a:lumMod val="25000"/>
                    <a:lumOff val="75000"/>
                  </a:schemeClr>
                </a:solidFill>
                <a:latin typeface="+mn-lt"/>
              </a:rPr>
              <a:t>Simplified Model</a:t>
            </a:r>
          </a:p>
          <a:p>
            <a:pPr lvl="1">
              <a:lnSpc>
                <a:spcPct val="125000"/>
              </a:lnSpc>
              <a:spcBef>
                <a:spcPts val="0"/>
              </a:spcBef>
              <a:buClr>
                <a:schemeClr val="bg2">
                  <a:lumMod val="25000"/>
                  <a:lumOff val="75000"/>
                </a:schemeClr>
              </a:buClr>
            </a:pPr>
            <a:r>
              <a:rPr lang="en-US" altLang="zh-CN" sz="2800" dirty="0">
                <a:solidFill>
                  <a:schemeClr val="bg2">
                    <a:lumMod val="25000"/>
                    <a:lumOff val="75000"/>
                  </a:schemeClr>
                </a:solidFill>
                <a:latin typeface="+mn-lt"/>
              </a:rPr>
              <a:t>General Model</a:t>
            </a:r>
          </a:p>
          <a:p>
            <a:pPr>
              <a:lnSpc>
                <a:spcPct val="125000"/>
              </a:lnSpc>
              <a:spcBef>
                <a:spcPts val="0"/>
              </a:spcBef>
              <a:buClr>
                <a:schemeClr val="bg2">
                  <a:lumMod val="25000"/>
                  <a:lumOff val="75000"/>
                </a:schemeClr>
              </a:buClr>
            </a:pPr>
            <a:r>
              <a:rPr lang="en-US" altLang="zh-CN" sz="3200" dirty="0">
                <a:solidFill>
                  <a:schemeClr val="bg2">
                    <a:lumMod val="25000"/>
                    <a:lumOff val="75000"/>
                  </a:schemeClr>
                </a:solidFill>
                <a:latin typeface="+mn-lt"/>
              </a:rPr>
              <a:t>Conclusion </a:t>
            </a:r>
          </a:p>
          <a:p>
            <a:pPr>
              <a:lnSpc>
                <a:spcPct val="125000"/>
              </a:lnSpc>
              <a:spcBef>
                <a:spcPts val="0"/>
              </a:spcBef>
              <a:buClr>
                <a:schemeClr val="bg2">
                  <a:lumMod val="25000"/>
                  <a:lumOff val="75000"/>
                </a:schemeClr>
              </a:buClr>
            </a:pPr>
            <a:endParaRPr lang="zh-CN" altLang="en-US" sz="3200" dirty="0">
              <a:solidFill>
                <a:schemeClr val="bg2">
                  <a:lumMod val="25000"/>
                  <a:lumOff val="75000"/>
                </a:schemeClr>
              </a:solidFill>
              <a:latin typeface="+mn-lt"/>
            </a:endParaRPr>
          </a:p>
        </p:txBody>
      </p:sp>
    </p:spTree>
    <p:extLst>
      <p:ext uri="{BB962C8B-B14F-4D97-AF65-F5344CB8AC3E}">
        <p14:creationId xmlns:p14="http://schemas.microsoft.com/office/powerpoint/2010/main" val="146310971"/>
      </p:ext>
    </p:extLst>
  </p:cSld>
  <p:clrMapOvr>
    <a:masterClrMapping/>
  </p:clrMapOvr>
  <p:transition advTm="7833"/>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altLang="zh-CN" dirty="0"/>
                  <a:t>Effect of </a:t>
                </a:r>
                <a14:m>
                  <m:oMath xmlns:m="http://schemas.openxmlformats.org/officeDocument/2006/math">
                    <m:r>
                      <a:rPr lang="en-US" altLang="zh-CN" i="1" dirty="0" smtClean="0">
                        <a:latin typeface="Cambria Math" panose="02040503050406030204" pitchFamily="18" charset="0"/>
                      </a:rPr>
                      <m:t>𝑓</m:t>
                    </m:r>
                  </m:oMath>
                </a14:m>
                <a:endParaRPr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0">
                <a:blip r:embed="rId4"/>
                <a:stretch>
                  <a:fillRect l="-2426" t="-8036" b="-330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sz="3000" dirty="0"/>
                  <a:t>When improving the same amount of </a:t>
                </a:r>
                <a14:m>
                  <m:oMath xmlns:m="http://schemas.openxmlformats.org/officeDocument/2006/math">
                    <m:r>
                      <a:rPr lang="en-US" altLang="zh-CN" sz="3000" b="0" i="1" smtClean="0">
                        <a:latin typeface="Cambria Math" panose="02040503050406030204" pitchFamily="18" charset="0"/>
                      </a:rPr>
                      <m:t>𝜂</m:t>
                    </m:r>
                  </m:oMath>
                </a14:m>
                <a:r>
                  <a:rPr lang="en-US" altLang="zh-CN" sz="3000" dirty="0"/>
                  <a:t>, user with larger </a:t>
                </a:r>
                <a14:m>
                  <m:oMath xmlns:m="http://schemas.openxmlformats.org/officeDocument/2006/math">
                    <m:r>
                      <a:rPr lang="en-US" altLang="zh-CN" sz="3000" i="1">
                        <a:latin typeface="Cambria Math" panose="02040503050406030204" pitchFamily="18" charset="0"/>
                      </a:rPr>
                      <m:t>𝑓</m:t>
                    </m:r>
                  </m:oMath>
                </a14:m>
                <a:r>
                  <a:rPr lang="en-US" altLang="zh-CN" sz="3000" dirty="0"/>
                  <a:t> tends to pay smaller cost in </a:t>
                </a:r>
                <a14:m>
                  <m:oMath xmlns:m="http://schemas.openxmlformats.org/officeDocument/2006/math">
                    <m:r>
                      <a:rPr lang="en-US" altLang="zh-CN" sz="3000" b="0" i="1" smtClean="0">
                        <a:latin typeface="Cambria Math" panose="02040503050406030204" pitchFamily="18" charset="0"/>
                      </a:rPr>
                      <m:t>𝐷</m:t>
                    </m:r>
                  </m:oMath>
                </a14:m>
                <a:endParaRPr lang="zh-CN" altLang="en-US" sz="3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5"/>
                <a:stretch>
                  <a:fillRect l="-511" t="-1412"/>
                </a:stretch>
              </a:blipFill>
            </p:spPr>
            <p:txBody>
              <a:bodyPr/>
              <a:lstStyle/>
              <a:p>
                <a:r>
                  <a:rPr lang="zh-CN" altLang="en-US">
                    <a:noFill/>
                  </a:rPr>
                  <a:t> </a:t>
                </a:r>
              </a:p>
            </p:txBody>
          </p:sp>
        </mc:Fallback>
      </mc:AlternateContent>
      <p:graphicFrame>
        <p:nvGraphicFramePr>
          <p:cNvPr id="5" name="对象 4"/>
          <p:cNvGraphicFramePr>
            <a:graphicFrameLocks noChangeAspect="1"/>
          </p:cNvGraphicFramePr>
          <p:nvPr>
            <p:extLst>
              <p:ext uri="{D42A27DB-BD31-4B8C-83A1-F6EECF244321}">
                <p14:modId xmlns:p14="http://schemas.microsoft.com/office/powerpoint/2010/main" val="701681268"/>
              </p:ext>
            </p:extLst>
          </p:nvPr>
        </p:nvGraphicFramePr>
        <p:xfrm>
          <a:off x="1480456" y="2329742"/>
          <a:ext cx="5712824" cy="4388558"/>
        </p:xfrm>
        <a:graphic>
          <a:graphicData uri="http://schemas.openxmlformats.org/presentationml/2006/ole">
            <mc:AlternateContent xmlns:mc="http://schemas.openxmlformats.org/markup-compatibility/2006">
              <mc:Choice xmlns:v="urn:schemas-microsoft-com:vml" Requires="v">
                <p:oleObj spid="_x0000_s11460" name="Graph" r:id="rId6" imgW="3530813" imgH="2710317" progId="Origin50.Graph">
                  <p:embed/>
                </p:oleObj>
              </mc:Choice>
              <mc:Fallback>
                <p:oleObj name="Graph" r:id="rId6" imgW="3530813" imgH="2710317" progId="Origin50.Graph">
                  <p:embed/>
                  <p:pic>
                    <p:nvPicPr>
                      <p:cNvPr id="0" name="Object 1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0456" y="2329742"/>
                        <a:ext cx="5712824" cy="4388558"/>
                      </a:xfrm>
                      <a:prstGeom prst="rect">
                        <a:avLst/>
                      </a:prstGeom>
                      <a:noFill/>
                    </p:spPr>
                  </p:pic>
                </p:oleObj>
              </mc:Fallback>
            </mc:AlternateContent>
          </a:graphicData>
        </a:graphic>
      </p:graphicFrame>
    </p:spTree>
    <p:extLst>
      <p:ext uri="{BB962C8B-B14F-4D97-AF65-F5344CB8AC3E}">
        <p14:creationId xmlns:p14="http://schemas.microsoft.com/office/powerpoint/2010/main" val="539800342"/>
      </p:ext>
    </p:extLst>
  </p:cSld>
  <p:clrMapOvr>
    <a:masterClrMapping/>
  </p:clrMapOvr>
  <p:transition advTm="19978"/>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Overview</a:t>
            </a:r>
            <a:endParaRPr lang="zh-CN" altLang="en-US" dirty="0"/>
          </a:p>
        </p:txBody>
      </p:sp>
      <p:sp>
        <p:nvSpPr>
          <p:cNvPr id="3" name="内容占位符 2"/>
          <p:cNvSpPr>
            <a:spLocks noGrp="1"/>
          </p:cNvSpPr>
          <p:nvPr>
            <p:ph idx="1"/>
          </p:nvPr>
        </p:nvSpPr>
        <p:spPr/>
        <p:txBody>
          <a:bodyPr/>
          <a:lstStyle/>
          <a:p>
            <a:pPr>
              <a:lnSpc>
                <a:spcPct val="125000"/>
              </a:lnSpc>
              <a:spcBef>
                <a:spcPts val="0"/>
              </a:spcBef>
              <a:buClr>
                <a:schemeClr val="bg2">
                  <a:lumMod val="25000"/>
                  <a:lumOff val="75000"/>
                </a:schemeClr>
              </a:buClr>
            </a:pPr>
            <a:r>
              <a:rPr lang="en-US" altLang="zh-CN" sz="3200" dirty="0">
                <a:solidFill>
                  <a:schemeClr val="bg2">
                    <a:lumMod val="25000"/>
                    <a:lumOff val="75000"/>
                  </a:schemeClr>
                </a:solidFill>
                <a:latin typeface="+mn-lt"/>
              </a:rPr>
              <a:t>Introduction</a:t>
            </a:r>
          </a:p>
          <a:p>
            <a:pPr>
              <a:lnSpc>
                <a:spcPct val="125000"/>
              </a:lnSpc>
              <a:spcBef>
                <a:spcPts val="0"/>
              </a:spcBef>
              <a:buClr>
                <a:schemeClr val="bg2">
                  <a:lumMod val="25000"/>
                  <a:lumOff val="75000"/>
                </a:schemeClr>
              </a:buClr>
            </a:pPr>
            <a:r>
              <a:rPr lang="en-US" altLang="zh-CN" sz="3200" dirty="0">
                <a:solidFill>
                  <a:schemeClr val="bg2">
                    <a:lumMod val="25000"/>
                    <a:lumOff val="75000"/>
                  </a:schemeClr>
                </a:solidFill>
                <a:latin typeface="+mn-lt"/>
              </a:rPr>
              <a:t>Delayed Offloading Procedure</a:t>
            </a:r>
          </a:p>
          <a:p>
            <a:pPr>
              <a:lnSpc>
                <a:spcPct val="125000"/>
              </a:lnSpc>
              <a:spcBef>
                <a:spcPts val="0"/>
              </a:spcBef>
              <a:buClr>
                <a:schemeClr val="bg2">
                  <a:lumMod val="25000"/>
                  <a:lumOff val="75000"/>
                </a:schemeClr>
              </a:buClr>
            </a:pPr>
            <a:r>
              <a:rPr lang="en-US" altLang="zh-CN" sz="3200" dirty="0">
                <a:solidFill>
                  <a:srgbClr val="3333CC"/>
                </a:solidFill>
                <a:latin typeface="+mn-lt"/>
              </a:rPr>
              <a:t>Effect of Mobility on Delayed Offloading</a:t>
            </a:r>
          </a:p>
          <a:p>
            <a:pPr lvl="1">
              <a:lnSpc>
                <a:spcPct val="125000"/>
              </a:lnSpc>
              <a:spcBef>
                <a:spcPts val="0"/>
              </a:spcBef>
              <a:buClr>
                <a:schemeClr val="bg2">
                  <a:lumMod val="25000"/>
                  <a:lumOff val="75000"/>
                </a:schemeClr>
              </a:buClr>
            </a:pPr>
            <a:r>
              <a:rPr lang="en-US" altLang="zh-CN" sz="2800" dirty="0">
                <a:solidFill>
                  <a:srgbClr val="C6C6C6"/>
                </a:solidFill>
                <a:latin typeface="+mn-lt"/>
              </a:rPr>
              <a:t>Simplified Model</a:t>
            </a:r>
          </a:p>
          <a:p>
            <a:pPr lvl="1">
              <a:lnSpc>
                <a:spcPct val="125000"/>
              </a:lnSpc>
              <a:spcBef>
                <a:spcPts val="0"/>
              </a:spcBef>
              <a:buClr>
                <a:schemeClr val="bg2">
                  <a:lumMod val="25000"/>
                  <a:lumOff val="75000"/>
                </a:schemeClr>
              </a:buClr>
            </a:pPr>
            <a:r>
              <a:rPr lang="en-US" altLang="zh-CN" sz="2800" dirty="0">
                <a:solidFill>
                  <a:srgbClr val="3333CC"/>
                </a:solidFill>
                <a:latin typeface="+mn-lt"/>
              </a:rPr>
              <a:t>General Model</a:t>
            </a:r>
          </a:p>
          <a:p>
            <a:pPr>
              <a:lnSpc>
                <a:spcPct val="125000"/>
              </a:lnSpc>
              <a:spcBef>
                <a:spcPts val="0"/>
              </a:spcBef>
              <a:buClr>
                <a:schemeClr val="bg2">
                  <a:lumMod val="25000"/>
                  <a:lumOff val="75000"/>
                </a:schemeClr>
              </a:buClr>
            </a:pPr>
            <a:r>
              <a:rPr lang="en-US" altLang="zh-CN" sz="3200" dirty="0">
                <a:solidFill>
                  <a:schemeClr val="bg2">
                    <a:lumMod val="25000"/>
                    <a:lumOff val="75000"/>
                  </a:schemeClr>
                </a:solidFill>
                <a:latin typeface="+mn-lt"/>
              </a:rPr>
              <a:t>Conclusion </a:t>
            </a:r>
          </a:p>
          <a:p>
            <a:pPr>
              <a:lnSpc>
                <a:spcPct val="125000"/>
              </a:lnSpc>
              <a:spcBef>
                <a:spcPts val="0"/>
              </a:spcBef>
              <a:buClr>
                <a:schemeClr val="bg2">
                  <a:lumMod val="25000"/>
                  <a:lumOff val="75000"/>
                </a:schemeClr>
              </a:buClr>
            </a:pPr>
            <a:endParaRPr lang="zh-CN" altLang="en-US" sz="3200" dirty="0">
              <a:solidFill>
                <a:schemeClr val="bg2">
                  <a:lumMod val="25000"/>
                  <a:lumOff val="75000"/>
                </a:schemeClr>
              </a:solidFill>
              <a:latin typeface="+mn-lt"/>
            </a:endParaRPr>
          </a:p>
        </p:txBody>
      </p:sp>
    </p:spTree>
    <p:extLst>
      <p:ext uri="{BB962C8B-B14F-4D97-AF65-F5344CB8AC3E}">
        <p14:creationId xmlns:p14="http://schemas.microsoft.com/office/powerpoint/2010/main" val="1900284560"/>
      </p:ext>
    </p:extLst>
  </p:cSld>
  <p:clrMapOvr>
    <a:masterClrMapping/>
  </p:clrMapOvr>
  <p:transition advTm="23527"/>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A1F6DE-BFD0-4F4C-8D4B-F5C82A1ECE08}"/>
              </a:ext>
            </a:extLst>
          </p:cNvPr>
          <p:cNvSpPr>
            <a:spLocks noGrp="1"/>
          </p:cNvSpPr>
          <p:nvPr>
            <p:ph type="title"/>
          </p:nvPr>
        </p:nvSpPr>
        <p:spPr>
          <a:xfrm>
            <a:off x="1150938" y="144463"/>
            <a:ext cx="7993062" cy="685800"/>
          </a:xfrm>
        </p:spPr>
        <p:txBody>
          <a:bodyPr/>
          <a:lstStyle/>
          <a:p>
            <a:r>
              <a:rPr lang="en-US" altLang="zh-CN" dirty="0"/>
              <a:t>Stochastic Model</a:t>
            </a:r>
            <a:endParaRPr lang="zh-CN" altLang="en-US" dirty="0"/>
          </a:p>
        </p:txBody>
      </p:sp>
      <p:sp>
        <p:nvSpPr>
          <p:cNvPr id="3" name="内容占位符 2">
            <a:extLst>
              <a:ext uri="{FF2B5EF4-FFF2-40B4-BE49-F238E27FC236}">
                <a16:creationId xmlns:a16="http://schemas.microsoft.com/office/drawing/2014/main" id="{55AC1446-13BA-4461-AB1D-6441FBAFDF51}"/>
              </a:ext>
            </a:extLst>
          </p:cNvPr>
          <p:cNvSpPr>
            <a:spLocks noGrp="1"/>
          </p:cNvSpPr>
          <p:nvPr>
            <p:ph idx="1"/>
          </p:nvPr>
        </p:nvSpPr>
        <p:spPr>
          <a:xfrm>
            <a:off x="519233" y="1115504"/>
            <a:ext cx="8300572" cy="5610224"/>
          </a:xfrm>
        </p:spPr>
        <p:txBody>
          <a:bodyPr/>
          <a:lstStyle/>
          <a:p>
            <a:r>
              <a:rPr lang="en-US" altLang="zh-CN" sz="3200" dirty="0">
                <a:latin typeface="+mn-lt"/>
              </a:rPr>
              <a:t>Assumptions</a:t>
            </a:r>
          </a:p>
          <a:p>
            <a:pPr lvl="1">
              <a:spcBef>
                <a:spcPts val="0"/>
              </a:spcBef>
            </a:pPr>
            <a:r>
              <a:rPr lang="en-US" altLang="zh-CN" sz="2400" dirty="0"/>
              <a:t>Input traffic is a Poisson process</a:t>
            </a:r>
          </a:p>
          <a:p>
            <a:pPr lvl="1">
              <a:spcBef>
                <a:spcPts val="0"/>
              </a:spcBef>
            </a:pPr>
            <a:r>
              <a:rPr lang="en-US" altLang="zh-CN" sz="2400" dirty="0"/>
              <a:t>Duration times of service state 0 (delayed), 1 (cellular), 2 (Wi-Fi) are all exponentially distributed</a:t>
            </a:r>
          </a:p>
          <a:p>
            <a:r>
              <a:rPr lang="en-US" altLang="zh-CN" sz="3200" dirty="0">
                <a:latin typeface="+mn-lt"/>
              </a:rPr>
              <a:t>An M/MMSP/1 queue with three service states</a:t>
            </a:r>
            <a:endParaRPr lang="en-US" altLang="zh-CN" dirty="0">
              <a:latin typeface="+mn-lt"/>
            </a:endParaRPr>
          </a:p>
          <a:p>
            <a:endParaRPr lang="en-US" altLang="zh-CN" dirty="0">
              <a:latin typeface="+mn-lt"/>
            </a:endParaRPr>
          </a:p>
          <a:p>
            <a:endParaRPr lang="en-US" altLang="zh-CN" dirty="0">
              <a:latin typeface="+mn-lt"/>
            </a:endParaRPr>
          </a:p>
          <a:p>
            <a:endParaRPr lang="en-US" altLang="zh-CN" dirty="0">
              <a:latin typeface="+mn-lt"/>
            </a:endParaRPr>
          </a:p>
          <a:p>
            <a:pPr marL="0" indent="0">
              <a:buNone/>
            </a:pPr>
            <a:endParaRPr lang="en-US" altLang="zh-CN" dirty="0">
              <a:latin typeface="+mn-lt"/>
            </a:endParaRPr>
          </a:p>
        </p:txBody>
      </p:sp>
      <p:graphicFrame>
        <p:nvGraphicFramePr>
          <p:cNvPr id="6" name="对象 5">
            <a:extLst>
              <a:ext uri="{FF2B5EF4-FFF2-40B4-BE49-F238E27FC236}">
                <a16:creationId xmlns:a16="http://schemas.microsoft.com/office/drawing/2014/main" id="{1AA28C49-ED22-4A3F-87B8-C90B80E3D66A}"/>
              </a:ext>
            </a:extLst>
          </p:cNvPr>
          <p:cNvGraphicFramePr>
            <a:graphicFrameLocks noChangeAspect="1"/>
          </p:cNvGraphicFramePr>
          <p:nvPr>
            <p:extLst>
              <p:ext uri="{D42A27DB-BD31-4B8C-83A1-F6EECF244321}">
                <p14:modId xmlns:p14="http://schemas.microsoft.com/office/powerpoint/2010/main" val="2766149225"/>
              </p:ext>
            </p:extLst>
          </p:nvPr>
        </p:nvGraphicFramePr>
        <p:xfrm>
          <a:off x="1210075" y="3499059"/>
          <a:ext cx="4533671" cy="3088440"/>
        </p:xfrm>
        <a:graphic>
          <a:graphicData uri="http://schemas.openxmlformats.org/presentationml/2006/ole">
            <mc:AlternateContent xmlns:mc="http://schemas.openxmlformats.org/markup-compatibility/2006">
              <mc:Choice xmlns:v="urn:schemas-microsoft-com:vml" Requires="v">
                <p:oleObj spid="_x0000_s14468" name="Visio" r:id="rId4" imgW="3295682" imgH="2238190" progId="Visio.Drawing.15">
                  <p:embed/>
                </p:oleObj>
              </mc:Choice>
              <mc:Fallback>
                <p:oleObj name="Visio" r:id="rId4" imgW="3295682" imgH="223819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0075" y="3499059"/>
                        <a:ext cx="4533671" cy="3088440"/>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DFFF2417-B194-4526-BCB1-06BAF3BB5D2B}"/>
                  </a:ext>
                </a:extLst>
              </p:cNvPr>
              <p:cNvSpPr txBox="1"/>
              <p:nvPr/>
            </p:nvSpPr>
            <p:spPr>
              <a:xfrm>
                <a:off x="6033185" y="4196536"/>
                <a:ext cx="2130710" cy="1248996"/>
              </a:xfrm>
              <a:prstGeom prst="rect">
                <a:avLst/>
              </a:prstGeom>
              <a:noFill/>
            </p:spPr>
            <p:txBody>
              <a:bodyPr wrap="square" rtlCol="0">
                <a:spAutoFit/>
              </a:bodyPr>
              <a:lstStyle/>
              <a:p>
                <a:pPr latinLnBrk="1"/>
                <a14:m>
                  <m:oMath xmlns:m="http://schemas.openxmlformats.org/officeDocument/2006/math">
                    <m:sSub>
                      <m:sSubPr>
                        <m:ctrlPr>
                          <a:rPr lang="zh-CN" altLang="zh-CN" sz="2400" i="1" smtClean="0">
                            <a:solidFill>
                              <a:srgbClr val="3333CC"/>
                            </a:solidFill>
                            <a:latin typeface="Cambria Math" panose="02040503050406030204" pitchFamily="18" charset="0"/>
                          </a:rPr>
                        </m:ctrlPr>
                      </m:sSubPr>
                      <m:e>
                        <m:r>
                          <a:rPr lang="en-US" altLang="zh-CN" sz="2400" i="1">
                            <a:solidFill>
                              <a:srgbClr val="3333CC"/>
                            </a:solidFill>
                            <a:latin typeface="Cambria Math" panose="02040503050406030204" pitchFamily="18" charset="0"/>
                          </a:rPr>
                          <m:t>𝑓</m:t>
                        </m:r>
                      </m:e>
                      <m:sub>
                        <m:r>
                          <a:rPr lang="en-US" altLang="zh-CN" sz="2400" i="1">
                            <a:solidFill>
                              <a:srgbClr val="3333CC"/>
                            </a:solidFill>
                            <a:latin typeface="Cambria Math" panose="02040503050406030204" pitchFamily="18" charset="0"/>
                          </a:rPr>
                          <m:t>2,0</m:t>
                        </m:r>
                      </m:sub>
                    </m:sSub>
                    <m:r>
                      <a:rPr lang="en-US" altLang="zh-CN" sz="2400" i="1">
                        <a:solidFill>
                          <a:srgbClr val="3333CC"/>
                        </a:solidFill>
                        <a:latin typeface="Cambria Math" panose="02040503050406030204" pitchFamily="18" charset="0"/>
                      </a:rPr>
                      <m:t>=</m:t>
                    </m:r>
                    <m:sSub>
                      <m:sSubPr>
                        <m:ctrlPr>
                          <a:rPr lang="zh-CN" altLang="zh-CN" sz="2400" i="1">
                            <a:solidFill>
                              <a:srgbClr val="3333CC"/>
                            </a:solidFill>
                            <a:latin typeface="Cambria Math" panose="02040503050406030204" pitchFamily="18" charset="0"/>
                          </a:rPr>
                        </m:ctrlPr>
                      </m:sSubPr>
                      <m:e>
                        <m:r>
                          <a:rPr lang="en-US" altLang="zh-CN" sz="2400" i="1">
                            <a:solidFill>
                              <a:srgbClr val="3333CC"/>
                            </a:solidFill>
                            <a:latin typeface="Cambria Math" panose="02040503050406030204" pitchFamily="18" charset="0"/>
                          </a:rPr>
                          <m:t>𝑓</m:t>
                        </m:r>
                      </m:e>
                      <m:sub>
                        <m:r>
                          <a:rPr lang="en-US" altLang="zh-CN" sz="2400" i="1">
                            <a:solidFill>
                              <a:srgbClr val="3333CC"/>
                            </a:solidFill>
                            <a:latin typeface="Cambria Math" panose="02040503050406030204" pitchFamily="18" charset="0"/>
                          </a:rPr>
                          <m:t>𝐹</m:t>
                        </m:r>
                      </m:sub>
                    </m:sSub>
                  </m:oMath>
                </a14:m>
                <a:r>
                  <a:rPr lang="en-US" altLang="zh-CN" sz="2400" dirty="0">
                    <a:solidFill>
                      <a:srgbClr val="3333CC"/>
                    </a:solidFill>
                  </a:rPr>
                  <a:t> </a:t>
                </a:r>
              </a:p>
              <a:p>
                <a:pPr latinLnBrk="1"/>
                <a14:m>
                  <m:oMathPara xmlns:m="http://schemas.openxmlformats.org/officeDocument/2006/math">
                    <m:oMathParaPr>
                      <m:jc m:val="left"/>
                    </m:oMathParaPr>
                    <m:oMath xmlns:m="http://schemas.openxmlformats.org/officeDocument/2006/math">
                      <m:sSub>
                        <m:sSubPr>
                          <m:ctrlPr>
                            <a:rPr lang="zh-CN" altLang="zh-CN" sz="2400" i="1">
                              <a:solidFill>
                                <a:srgbClr val="3333CC"/>
                              </a:solidFill>
                              <a:latin typeface="Cambria Math" panose="02040503050406030204" pitchFamily="18" charset="0"/>
                            </a:rPr>
                          </m:ctrlPr>
                        </m:sSubPr>
                        <m:e>
                          <m:r>
                            <a:rPr lang="en-US" altLang="zh-CN" sz="2400" i="1">
                              <a:solidFill>
                                <a:srgbClr val="3333CC"/>
                              </a:solidFill>
                              <a:latin typeface="Cambria Math" panose="02040503050406030204" pitchFamily="18" charset="0"/>
                            </a:rPr>
                            <m:t>𝑓</m:t>
                          </m:r>
                        </m:e>
                        <m:sub>
                          <m:r>
                            <a:rPr lang="en-US" altLang="zh-CN" sz="2400" i="1">
                              <a:solidFill>
                                <a:srgbClr val="3333CC"/>
                              </a:solidFill>
                              <a:latin typeface="Cambria Math" panose="02040503050406030204" pitchFamily="18" charset="0"/>
                            </a:rPr>
                            <m:t>0,1</m:t>
                          </m:r>
                        </m:sub>
                      </m:sSub>
                      <m:r>
                        <a:rPr lang="en-US" altLang="zh-CN" sz="2400" i="1">
                          <a:solidFill>
                            <a:srgbClr val="3333CC"/>
                          </a:solidFill>
                          <a:latin typeface="Cambria Math" panose="02040503050406030204" pitchFamily="18" charset="0"/>
                        </a:rPr>
                        <m:t>=</m:t>
                      </m:r>
                      <m:r>
                        <a:rPr lang="en-US" altLang="zh-CN" sz="2400" b="0" i="1" smtClean="0">
                          <a:solidFill>
                            <a:srgbClr val="3333CC"/>
                          </a:solidFill>
                          <a:latin typeface="Cambria Math" panose="02040503050406030204" pitchFamily="18" charset="0"/>
                        </a:rPr>
                        <m:t>1/</m:t>
                      </m:r>
                      <m:r>
                        <a:rPr lang="en-US" altLang="zh-CN" sz="2400" b="0" i="1" smtClean="0">
                          <a:solidFill>
                            <a:srgbClr val="3333CC"/>
                          </a:solidFill>
                          <a:latin typeface="Cambria Math" panose="02040503050406030204" pitchFamily="18" charset="0"/>
                        </a:rPr>
                        <m:t>𝜏</m:t>
                      </m:r>
                    </m:oMath>
                  </m:oMathPara>
                </a14:m>
                <a:endParaRPr lang="en-US" altLang="zh-CN" sz="2400" i="1" dirty="0">
                  <a:solidFill>
                    <a:srgbClr val="3333CC"/>
                  </a:solidFill>
                </a:endParaRPr>
              </a:p>
              <a:p>
                <a:pPr latinLnBrk="1"/>
                <a14:m>
                  <m:oMathPara xmlns:m="http://schemas.openxmlformats.org/officeDocument/2006/math">
                    <m:oMathParaPr>
                      <m:jc m:val="left"/>
                    </m:oMathParaPr>
                    <m:oMath xmlns:m="http://schemas.openxmlformats.org/officeDocument/2006/math">
                      <m:sSub>
                        <m:sSubPr>
                          <m:ctrlPr>
                            <a:rPr lang="zh-CN" altLang="zh-CN" sz="2400" i="1">
                              <a:solidFill>
                                <a:srgbClr val="3333CC"/>
                              </a:solidFill>
                              <a:latin typeface="Cambria Math" panose="02040503050406030204" pitchFamily="18" charset="0"/>
                            </a:rPr>
                          </m:ctrlPr>
                        </m:sSubPr>
                        <m:e>
                          <m:r>
                            <a:rPr lang="en-US" altLang="zh-CN" sz="2400" i="1">
                              <a:solidFill>
                                <a:srgbClr val="3333CC"/>
                              </a:solidFill>
                              <a:latin typeface="Cambria Math" panose="02040503050406030204" pitchFamily="18" charset="0"/>
                            </a:rPr>
                            <m:t>𝑓</m:t>
                          </m:r>
                        </m:e>
                        <m:sub>
                          <m:r>
                            <a:rPr lang="en-US" altLang="zh-CN" sz="2400" i="1">
                              <a:solidFill>
                                <a:srgbClr val="3333CC"/>
                              </a:solidFill>
                              <a:latin typeface="Cambria Math" panose="02040503050406030204" pitchFamily="18" charset="0"/>
                            </a:rPr>
                            <m:t>0,2</m:t>
                          </m:r>
                        </m:sub>
                      </m:sSub>
                      <m:r>
                        <a:rPr lang="en-US" altLang="zh-CN" sz="2400" i="1">
                          <a:solidFill>
                            <a:srgbClr val="3333CC"/>
                          </a:solidFill>
                          <a:latin typeface="Cambria Math" panose="02040503050406030204" pitchFamily="18" charset="0"/>
                        </a:rPr>
                        <m:t>=</m:t>
                      </m:r>
                      <m:sSub>
                        <m:sSubPr>
                          <m:ctrlPr>
                            <a:rPr lang="zh-CN" altLang="zh-CN" sz="2400" i="1">
                              <a:solidFill>
                                <a:srgbClr val="3333CC"/>
                              </a:solidFill>
                              <a:latin typeface="Cambria Math" panose="02040503050406030204" pitchFamily="18" charset="0"/>
                            </a:rPr>
                          </m:ctrlPr>
                        </m:sSubPr>
                        <m:e>
                          <m:r>
                            <a:rPr lang="en-US" altLang="zh-CN" sz="2400" i="1">
                              <a:solidFill>
                                <a:srgbClr val="3333CC"/>
                              </a:solidFill>
                              <a:latin typeface="Cambria Math" panose="02040503050406030204" pitchFamily="18" charset="0"/>
                            </a:rPr>
                            <m:t>𝑓</m:t>
                          </m:r>
                        </m:e>
                        <m:sub>
                          <m:r>
                            <a:rPr lang="en-US" altLang="zh-CN" sz="2400" i="1">
                              <a:solidFill>
                                <a:srgbClr val="3333CC"/>
                              </a:solidFill>
                              <a:latin typeface="Cambria Math" panose="02040503050406030204" pitchFamily="18" charset="0"/>
                            </a:rPr>
                            <m:t>1,2</m:t>
                          </m:r>
                        </m:sub>
                      </m:sSub>
                      <m:r>
                        <a:rPr lang="en-US" altLang="zh-CN" sz="2400">
                          <a:solidFill>
                            <a:srgbClr val="3333CC"/>
                          </a:solidFill>
                          <a:latin typeface="Cambria Math" panose="02040503050406030204" pitchFamily="18" charset="0"/>
                        </a:rPr>
                        <m:t>=</m:t>
                      </m:r>
                      <m:sSub>
                        <m:sSubPr>
                          <m:ctrlPr>
                            <a:rPr lang="zh-CN" altLang="zh-CN" sz="2400" i="1">
                              <a:solidFill>
                                <a:srgbClr val="3333CC"/>
                              </a:solidFill>
                              <a:latin typeface="Cambria Math" panose="02040503050406030204" pitchFamily="18" charset="0"/>
                            </a:rPr>
                          </m:ctrlPr>
                        </m:sSubPr>
                        <m:e>
                          <m:r>
                            <a:rPr lang="en-US" altLang="zh-CN" sz="2400" i="1">
                              <a:solidFill>
                                <a:srgbClr val="3333CC"/>
                              </a:solidFill>
                              <a:latin typeface="Cambria Math" panose="02040503050406030204" pitchFamily="18" charset="0"/>
                            </a:rPr>
                            <m:t>𝑓</m:t>
                          </m:r>
                        </m:e>
                        <m:sub>
                          <m:r>
                            <a:rPr lang="en-US" altLang="zh-CN" sz="2400" i="1">
                              <a:solidFill>
                                <a:srgbClr val="3333CC"/>
                              </a:solidFill>
                              <a:latin typeface="Cambria Math" panose="02040503050406030204" pitchFamily="18" charset="0"/>
                            </a:rPr>
                            <m:t>𝐶</m:t>
                          </m:r>
                        </m:sub>
                      </m:sSub>
                    </m:oMath>
                  </m:oMathPara>
                </a14:m>
                <a:endParaRPr lang="zh-CN" altLang="en-US" sz="2000" dirty="0">
                  <a:solidFill>
                    <a:srgbClr val="3333CC"/>
                  </a:solidFill>
                </a:endParaRPr>
              </a:p>
            </p:txBody>
          </p:sp>
        </mc:Choice>
        <mc:Fallback xmlns="">
          <p:sp>
            <p:nvSpPr>
              <p:cNvPr id="7" name="文本框 6">
                <a:extLst>
                  <a:ext uri="{FF2B5EF4-FFF2-40B4-BE49-F238E27FC236}">
                    <a16:creationId xmlns="" xmlns:a16="http://schemas.microsoft.com/office/drawing/2014/main" xmlns:a14="http://schemas.microsoft.com/office/drawing/2010/main" id="{DFFF2417-B194-4526-BCB1-06BAF3BB5D2B}"/>
                  </a:ext>
                </a:extLst>
              </p:cNvPr>
              <p:cNvSpPr txBox="1">
                <a:spLocks noRot="1" noChangeAspect="1" noMove="1" noResize="1" noEditPoints="1" noAdjustHandles="1" noChangeArrowheads="1" noChangeShapeType="1" noTextEdit="1"/>
              </p:cNvSpPr>
              <p:nvPr/>
            </p:nvSpPr>
            <p:spPr>
              <a:xfrm>
                <a:off x="6033185" y="4196536"/>
                <a:ext cx="2130710" cy="1248996"/>
              </a:xfrm>
              <a:prstGeom prst="rect">
                <a:avLst/>
              </a:prstGeom>
              <a:blipFill rotWithShape="0">
                <a:blip r:embed="rId6"/>
                <a:stretch>
                  <a:fillRect l="-2579" b="-48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64831740"/>
      </p:ext>
    </p:extLst>
  </p:cSld>
  <p:clrMapOvr>
    <a:masterClrMapping/>
  </p:clrMapOvr>
  <p:transition advTm="118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altLang="zh-CN" dirty="0"/>
                  <a:t> </a:t>
                </a:r>
                <a14:m>
                  <m:oMath xmlns:m="http://schemas.openxmlformats.org/officeDocument/2006/math">
                    <m:r>
                      <a:rPr lang="en-US" altLang="zh-CN" b="0" i="1" smtClean="0">
                        <a:latin typeface="Cambria Math" panose="02040503050406030204" pitchFamily="18" charset="0"/>
                      </a:rPr>
                      <m:t>𝐷</m:t>
                    </m:r>
                  </m:oMath>
                </a14:m>
                <a:r>
                  <a:rPr lang="zh-CN" altLang="en-US" dirty="0"/>
                  <a:t> </a:t>
                </a:r>
                <a:r>
                  <a:rPr lang="en-US" altLang="zh-CN" dirty="0"/>
                  <a:t>and </a:t>
                </a:r>
                <a14:m>
                  <m:oMath xmlns:m="http://schemas.openxmlformats.org/officeDocument/2006/math">
                    <m:r>
                      <a:rPr lang="en-US" altLang="zh-CN" b="0" i="1" smtClean="0">
                        <a:latin typeface="Cambria Math" panose="02040503050406030204" pitchFamily="18" charset="0"/>
                      </a:rPr>
                      <m:t>𝜂</m:t>
                    </m:r>
                  </m:oMath>
                </a14:m>
                <a:endParaRPr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b="-285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sz="3200" dirty="0">
                    <a:latin typeface="+mn-lt"/>
                  </a:rPr>
                  <a:t>Using hybrid embedded Markov chain proposed in [1], we </a:t>
                </a:r>
                <a:r>
                  <a:rPr lang="en-US" altLang="zh-CN" dirty="0">
                    <a:latin typeface="+mn-lt"/>
                  </a:rPr>
                  <a:t>have</a:t>
                </a:r>
                <a:endParaRPr lang="en-US" altLang="zh-CN" sz="3200" dirty="0">
                  <a:latin typeface="+mn-lt"/>
                </a:endParaRPr>
              </a:p>
              <a:p>
                <a:pPr lvl="1"/>
                <a:r>
                  <a:rPr lang="en-US" altLang="zh-CN" sz="2800" dirty="0">
                    <a:latin typeface="+mn-lt"/>
                  </a:rPr>
                  <a:t>Mean delay </a:t>
                </a:r>
                <a14:m>
                  <m:oMath xmlns:m="http://schemas.openxmlformats.org/officeDocument/2006/math">
                    <m:r>
                      <a:rPr lang="en-US" altLang="zh-CN" sz="2800" b="0" i="1" smtClean="0">
                        <a:latin typeface="Cambria Math" panose="02040503050406030204" pitchFamily="18" charset="0"/>
                      </a:rPr>
                      <m:t>𝐷</m:t>
                    </m:r>
                  </m:oMath>
                </a14:m>
                <a:endParaRPr lang="en-US" altLang="zh-CN" sz="2800" b="0" dirty="0">
                  <a:latin typeface="+mn-lt"/>
                </a:endParaRPr>
              </a:p>
              <a:p>
                <a:endParaRPr lang="en-US" altLang="zh-CN" sz="1500" b="0" dirty="0">
                  <a:latin typeface="+mn-lt"/>
                </a:endParaRPr>
              </a:p>
              <a:p>
                <a:pPr marL="0" indent="0">
                  <a:buNone/>
                </a:pPr>
                <a14:m>
                  <m:oMathPara xmlns:m="http://schemas.openxmlformats.org/officeDocument/2006/math">
                    <m:oMathParaPr>
                      <m:jc m:val="centerGroup"/>
                    </m:oMathParaPr>
                    <m:oMath xmlns:m="http://schemas.openxmlformats.org/officeDocument/2006/math">
                      <m:r>
                        <a:rPr lang="en-US" altLang="zh-CN" sz="2200" b="0" i="1" smtClean="0">
                          <a:latin typeface="Cambria Math" panose="02040503050406030204" pitchFamily="18" charset="0"/>
                        </a:rPr>
                        <m:t>𝐷</m:t>
                      </m:r>
                      <m:r>
                        <a:rPr lang="en-US" altLang="zh-CN" sz="2200" i="1">
                          <a:latin typeface="Cambria Math" panose="02040503050406030204" pitchFamily="18" charset="0"/>
                        </a:rPr>
                        <m:t>=</m:t>
                      </m:r>
                      <m:f>
                        <m:fPr>
                          <m:ctrlPr>
                            <a:rPr lang="zh-CN" altLang="zh-CN" sz="2200" i="1">
                              <a:latin typeface="Cambria Math" panose="02040503050406030204" pitchFamily="18" charset="0"/>
                            </a:rPr>
                          </m:ctrlPr>
                        </m:fPr>
                        <m:num>
                          <m:r>
                            <a:rPr lang="en-US" altLang="zh-CN" sz="2200" i="1">
                              <a:latin typeface="Cambria Math" panose="02040503050406030204" pitchFamily="18" charset="0"/>
                            </a:rPr>
                            <m:t>𝐸</m:t>
                          </m:r>
                          <m:d>
                            <m:dPr>
                              <m:begChr m:val="["/>
                              <m:endChr m:val="]"/>
                              <m:ctrlPr>
                                <a:rPr lang="zh-CN" altLang="zh-CN" sz="2200" i="1">
                                  <a:latin typeface="Cambria Math" panose="02040503050406030204" pitchFamily="18" charset="0"/>
                                </a:rPr>
                              </m:ctrlPr>
                            </m:dPr>
                            <m:e>
                              <m:r>
                                <a:rPr lang="en-US" altLang="zh-CN" sz="2200" i="1">
                                  <a:latin typeface="Cambria Math" panose="02040503050406030204" pitchFamily="18" charset="0"/>
                                </a:rPr>
                                <m:t>𝑇</m:t>
                              </m:r>
                            </m:e>
                          </m:d>
                          <m:r>
                            <a:rPr lang="en-US" altLang="zh-CN" sz="2200" i="1">
                              <a:latin typeface="Cambria Math" panose="02040503050406030204" pitchFamily="18" charset="0"/>
                            </a:rPr>
                            <m:t>+</m:t>
                          </m:r>
                          <m:f>
                            <m:fPr>
                              <m:ctrlPr>
                                <a:rPr lang="zh-CN" altLang="zh-CN" sz="2200" i="1">
                                  <a:latin typeface="Cambria Math" panose="02040503050406030204" pitchFamily="18" charset="0"/>
                                </a:rPr>
                              </m:ctrlPr>
                            </m:fPr>
                            <m:num>
                              <m:r>
                                <a:rPr lang="en-US" altLang="zh-CN" sz="2200" i="1">
                                  <a:latin typeface="Cambria Math" panose="02040503050406030204" pitchFamily="18" charset="0"/>
                                </a:rPr>
                                <m:t>1</m:t>
                              </m:r>
                            </m:num>
                            <m:den>
                              <m:r>
                                <a:rPr lang="en-US" altLang="zh-CN" sz="2200" i="1">
                                  <a:latin typeface="Cambria Math" panose="02040503050406030204" pitchFamily="18" charset="0"/>
                                </a:rPr>
                                <m:t>1−</m:t>
                              </m:r>
                              <m:r>
                                <a:rPr lang="en-US" altLang="zh-CN" sz="2200" i="1">
                                  <a:latin typeface="Cambria Math" panose="02040503050406030204" pitchFamily="18" charset="0"/>
                                </a:rPr>
                                <m:t>𝛽</m:t>
                              </m:r>
                            </m:den>
                          </m:f>
                          <m:nary>
                            <m:naryPr>
                              <m:chr m:val="∑"/>
                              <m:limLoc m:val="subSup"/>
                              <m:ctrlPr>
                                <a:rPr lang="zh-CN" altLang="zh-CN" sz="2200" i="1">
                                  <a:latin typeface="Cambria Math" panose="02040503050406030204" pitchFamily="18" charset="0"/>
                                </a:rPr>
                              </m:ctrlPr>
                            </m:naryPr>
                            <m:sub>
                              <m:r>
                                <a:rPr lang="en-US" altLang="zh-CN" sz="2200" i="1">
                                  <a:latin typeface="Cambria Math" panose="02040503050406030204" pitchFamily="18" charset="0"/>
                                </a:rPr>
                                <m:t>𝑗</m:t>
                              </m:r>
                              <m:r>
                                <a:rPr lang="en-US" altLang="zh-CN" sz="2200" i="1">
                                  <a:latin typeface="Cambria Math" panose="02040503050406030204" pitchFamily="18" charset="0"/>
                                </a:rPr>
                                <m:t>=0</m:t>
                              </m:r>
                            </m:sub>
                            <m:sup>
                              <m:r>
                                <a:rPr lang="en-US" altLang="zh-CN" sz="2200" i="1">
                                  <a:latin typeface="Cambria Math" panose="02040503050406030204" pitchFamily="18" charset="0"/>
                                </a:rPr>
                                <m:t>2</m:t>
                              </m:r>
                            </m:sup>
                            <m:e>
                              <m:r>
                                <a:rPr lang="en-US" altLang="zh-CN" sz="2200" i="1">
                                  <a:latin typeface="Cambria Math" panose="02040503050406030204" pitchFamily="18" charset="0"/>
                                </a:rPr>
                                <m:t>𝐸</m:t>
                              </m:r>
                              <m:d>
                                <m:dPr>
                                  <m:begChr m:val="["/>
                                  <m:endChr m:val="]"/>
                                  <m:ctrlPr>
                                    <a:rPr lang="zh-CN" altLang="zh-CN" sz="2200" i="1">
                                      <a:latin typeface="Cambria Math" panose="02040503050406030204" pitchFamily="18" charset="0"/>
                                    </a:rPr>
                                  </m:ctrlPr>
                                </m:dPr>
                                <m:e>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𝑇</m:t>
                                      </m:r>
                                    </m:e>
                                    <m:sub>
                                      <m:r>
                                        <a:rPr lang="en-US" altLang="zh-CN" sz="2200" i="1">
                                          <a:latin typeface="Cambria Math" panose="02040503050406030204" pitchFamily="18" charset="0"/>
                                        </a:rPr>
                                        <m:t>𝑗</m:t>
                                      </m:r>
                                    </m:sub>
                                  </m:sSub>
                                </m:e>
                              </m:d>
                              <m:d>
                                <m:dPr>
                                  <m:ctrlPr>
                                    <a:rPr lang="zh-CN" altLang="zh-CN" sz="2200" i="1">
                                      <a:latin typeface="Cambria Math" panose="02040503050406030204" pitchFamily="18" charset="0"/>
                                    </a:rPr>
                                  </m:ctrlPr>
                                </m:dPr>
                                <m:e>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𝜋</m:t>
                                      </m:r>
                                    </m:e>
                                    <m:sub>
                                      <m:r>
                                        <a:rPr lang="en-US" altLang="zh-CN" sz="2200" i="1">
                                          <a:latin typeface="Cambria Math" panose="02040503050406030204" pitchFamily="18" charset="0"/>
                                        </a:rPr>
                                        <m:t>𝑗</m:t>
                                      </m:r>
                                    </m:sub>
                                  </m:sSub>
                                  <m:r>
                                    <a:rPr lang="en-US" altLang="zh-CN" sz="2200" i="1">
                                      <a:latin typeface="Cambria Math" panose="02040503050406030204" pitchFamily="18" charset="0"/>
                                    </a:rPr>
                                    <m:t>−</m:t>
                                  </m:r>
                                  <m:sSub>
                                    <m:sSubPr>
                                      <m:ctrlPr>
                                        <a:rPr lang="zh-CN" altLang="zh-CN" sz="2200" i="1">
                                          <a:latin typeface="Cambria Math" panose="02040503050406030204" pitchFamily="18" charset="0"/>
                                        </a:rPr>
                                      </m:ctrlPr>
                                    </m:sSubPr>
                                    <m:e>
                                      <m:acc>
                                        <m:accPr>
                                          <m:chr m:val="̂"/>
                                          <m:ctrlPr>
                                            <a:rPr lang="zh-CN" altLang="zh-CN" sz="2200" i="1">
                                              <a:latin typeface="Cambria Math" panose="02040503050406030204" pitchFamily="18" charset="0"/>
                                            </a:rPr>
                                          </m:ctrlPr>
                                        </m:accPr>
                                        <m:e>
                                          <m:r>
                                            <a:rPr lang="en-US" altLang="zh-CN" sz="2200" i="1">
                                              <a:latin typeface="Cambria Math" panose="02040503050406030204" pitchFamily="18" charset="0"/>
                                            </a:rPr>
                                            <m:t>𝜋</m:t>
                                          </m:r>
                                        </m:e>
                                      </m:acc>
                                    </m:e>
                                    <m:sub>
                                      <m:r>
                                        <a:rPr lang="en-US" altLang="zh-CN" sz="2200" i="1">
                                          <a:latin typeface="Cambria Math" panose="02040503050406030204" pitchFamily="18" charset="0"/>
                                        </a:rPr>
                                        <m:t>𝑗</m:t>
                                      </m:r>
                                    </m:sub>
                                  </m:sSub>
                                </m:e>
                              </m:d>
                            </m:e>
                          </m:nary>
                          <m:r>
                            <a:rPr lang="en-US" altLang="zh-CN" sz="2200" i="1">
                              <a:latin typeface="Cambria Math" panose="02040503050406030204" pitchFamily="18" charset="0"/>
                            </a:rPr>
                            <m:t>−</m:t>
                          </m:r>
                          <m:f>
                            <m:fPr>
                              <m:ctrlPr>
                                <a:rPr lang="zh-CN" altLang="zh-CN" sz="2200" i="1">
                                  <a:latin typeface="Cambria Math" panose="02040503050406030204" pitchFamily="18" charset="0"/>
                                </a:rPr>
                              </m:ctrlPr>
                            </m:fPr>
                            <m:num>
                              <m:r>
                                <a:rPr lang="en-US" altLang="zh-CN" sz="2200" i="1">
                                  <a:latin typeface="Cambria Math" panose="02040503050406030204" pitchFamily="18" charset="0"/>
                                </a:rPr>
                                <m:t>𝛽</m:t>
                              </m:r>
                            </m:num>
                            <m:den>
                              <m:r>
                                <a:rPr lang="en-US" altLang="zh-CN" sz="2200" i="1">
                                  <a:latin typeface="Cambria Math" panose="02040503050406030204" pitchFamily="18" charset="0"/>
                                </a:rPr>
                                <m:t>1−</m:t>
                              </m:r>
                              <m:r>
                                <a:rPr lang="en-US" altLang="zh-CN" sz="2200" i="1">
                                  <a:latin typeface="Cambria Math" panose="02040503050406030204" pitchFamily="18" charset="0"/>
                                </a:rPr>
                                <m:t>𝛽</m:t>
                              </m:r>
                            </m:den>
                          </m:f>
                          <m:f>
                            <m:fPr>
                              <m:ctrlPr>
                                <a:rPr lang="zh-CN" altLang="zh-CN" sz="2200" i="1">
                                  <a:latin typeface="Cambria Math" panose="02040503050406030204" pitchFamily="18" charset="0"/>
                                </a:rPr>
                              </m:ctrlPr>
                            </m:fPr>
                            <m:num>
                              <m:d>
                                <m:dPr>
                                  <m:ctrlPr>
                                    <a:rPr lang="zh-CN" altLang="zh-CN" sz="2200" i="1">
                                      <a:latin typeface="Cambria Math" panose="02040503050406030204" pitchFamily="18" charset="0"/>
                                    </a:rPr>
                                  </m:ctrlPr>
                                </m:dPr>
                                <m:e>
                                  <m:r>
                                    <a:rPr lang="en-US" altLang="zh-CN" sz="2200" i="1">
                                      <a:latin typeface="Cambria Math" panose="02040503050406030204" pitchFamily="18" charset="0"/>
                                    </a:rPr>
                                    <m:t>1−</m:t>
                                  </m:r>
                                  <m:r>
                                    <a:rPr lang="en-US" altLang="zh-CN" sz="2200" i="1">
                                      <a:latin typeface="Cambria Math" panose="02040503050406030204" pitchFamily="18" charset="0"/>
                                    </a:rPr>
                                    <m:t>𝑅</m:t>
                                  </m:r>
                                </m:e>
                              </m:d>
                              <m:r>
                                <a:rPr lang="en-US" altLang="zh-CN" sz="2200" i="1">
                                  <a:latin typeface="Cambria Math" panose="02040503050406030204" pitchFamily="18" charset="0"/>
                                </a:rPr>
                                <m:t>𝜏</m:t>
                              </m:r>
                            </m:num>
                            <m:den>
                              <m:r>
                                <a:rPr lang="en-US" altLang="zh-CN" sz="2200" i="1">
                                  <a:latin typeface="Cambria Math" panose="02040503050406030204" pitchFamily="18" charset="0"/>
                                </a:rPr>
                                <m:t>1−</m:t>
                              </m:r>
                              <m:r>
                                <a:rPr lang="en-US" altLang="zh-CN" sz="2200" i="1">
                                  <a:latin typeface="Cambria Math" panose="02040503050406030204" pitchFamily="18" charset="0"/>
                                </a:rPr>
                                <m:t>𝑅</m:t>
                              </m:r>
                              <m:r>
                                <a:rPr lang="en-US" altLang="zh-CN" sz="2200" i="1">
                                  <a:latin typeface="Cambria Math" panose="02040503050406030204" pitchFamily="18" charset="0"/>
                                </a:rPr>
                                <m:t>+</m:t>
                              </m:r>
                              <m:r>
                                <a:rPr lang="en-US" altLang="zh-CN" sz="2200" i="1">
                                  <a:latin typeface="Cambria Math" panose="02040503050406030204" pitchFamily="18" charset="0"/>
                                </a:rPr>
                                <m:t>𝜏</m:t>
                              </m:r>
                              <m:r>
                                <a:rPr lang="en-US" altLang="zh-CN" sz="2200" i="1">
                                  <a:latin typeface="Cambria Math" panose="02040503050406030204" pitchFamily="18" charset="0"/>
                                </a:rPr>
                                <m:t>𝑓</m:t>
                              </m:r>
                            </m:den>
                          </m:f>
                          <m:d>
                            <m:dPr>
                              <m:ctrlPr>
                                <a:rPr lang="zh-CN" altLang="zh-CN" sz="2200" i="1">
                                  <a:latin typeface="Cambria Math" panose="02040503050406030204" pitchFamily="18" charset="0"/>
                                </a:rPr>
                              </m:ctrlPr>
                            </m:dPr>
                            <m:e>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𝜋</m:t>
                                  </m:r>
                                </m:e>
                                <m:sub>
                                  <m:r>
                                    <a:rPr lang="en-US" altLang="zh-CN" sz="2200" i="1">
                                      <a:latin typeface="Cambria Math" panose="02040503050406030204" pitchFamily="18" charset="0"/>
                                    </a:rPr>
                                    <m:t>0</m:t>
                                  </m:r>
                                </m:sub>
                              </m:sSub>
                              <m:r>
                                <a:rPr lang="en-US" altLang="zh-CN" sz="2200" i="1">
                                  <a:latin typeface="Cambria Math" panose="02040503050406030204" pitchFamily="18" charset="0"/>
                                </a:rPr>
                                <m:t>−</m:t>
                              </m:r>
                              <m:sSub>
                                <m:sSubPr>
                                  <m:ctrlPr>
                                    <a:rPr lang="zh-CN" altLang="zh-CN" sz="2200" i="1">
                                      <a:latin typeface="Cambria Math" panose="02040503050406030204" pitchFamily="18" charset="0"/>
                                    </a:rPr>
                                  </m:ctrlPr>
                                </m:sSubPr>
                                <m:e>
                                  <m:acc>
                                    <m:accPr>
                                      <m:chr m:val="̂"/>
                                      <m:ctrlPr>
                                        <a:rPr lang="zh-CN" altLang="zh-CN" sz="2200" i="1">
                                          <a:latin typeface="Cambria Math" panose="02040503050406030204" pitchFamily="18" charset="0"/>
                                        </a:rPr>
                                      </m:ctrlPr>
                                    </m:accPr>
                                    <m:e>
                                      <m:r>
                                        <a:rPr lang="en-US" altLang="zh-CN" sz="2200" i="1">
                                          <a:latin typeface="Cambria Math" panose="02040503050406030204" pitchFamily="18" charset="0"/>
                                        </a:rPr>
                                        <m:t>𝜋</m:t>
                                      </m:r>
                                    </m:e>
                                  </m:acc>
                                </m:e>
                                <m:sub>
                                  <m:r>
                                    <a:rPr lang="en-US" altLang="zh-CN" sz="2200" i="1">
                                      <a:latin typeface="Cambria Math" panose="02040503050406030204" pitchFamily="18" charset="0"/>
                                    </a:rPr>
                                    <m:t>0</m:t>
                                  </m:r>
                                </m:sub>
                              </m:sSub>
                            </m:e>
                          </m:d>
                        </m:num>
                        <m:den>
                          <m:r>
                            <a:rPr lang="en-US" altLang="zh-CN" sz="2200" i="1">
                              <a:latin typeface="Cambria Math" panose="02040503050406030204" pitchFamily="18" charset="0"/>
                            </a:rPr>
                            <m:t>1−</m:t>
                          </m:r>
                          <m:f>
                            <m:fPr>
                              <m:ctrlPr>
                                <a:rPr lang="zh-CN" altLang="zh-CN" sz="2200" i="1">
                                  <a:latin typeface="Cambria Math" panose="02040503050406030204" pitchFamily="18" charset="0"/>
                                </a:rPr>
                              </m:ctrlPr>
                            </m:fPr>
                            <m:num>
                              <m:r>
                                <a:rPr lang="en-US" altLang="zh-CN" sz="2200" i="1">
                                  <a:latin typeface="Cambria Math" panose="02040503050406030204" pitchFamily="18" charset="0"/>
                                </a:rPr>
                                <m:t>𝜆</m:t>
                              </m:r>
                            </m:num>
                            <m:den>
                              <m:acc>
                                <m:accPr>
                                  <m:chr m:val="̂"/>
                                  <m:ctrlPr>
                                    <a:rPr lang="zh-CN" altLang="zh-CN" sz="2200" i="1">
                                      <a:latin typeface="Cambria Math" panose="02040503050406030204" pitchFamily="18" charset="0"/>
                                    </a:rPr>
                                  </m:ctrlPr>
                                </m:accPr>
                                <m:e>
                                  <m:r>
                                    <a:rPr lang="en-US" altLang="zh-CN" sz="2200" i="1">
                                      <a:latin typeface="Cambria Math" panose="02040503050406030204" pitchFamily="18" charset="0"/>
                                    </a:rPr>
                                    <m:t>𝜇</m:t>
                                  </m:r>
                                </m:e>
                              </m:acc>
                            </m:den>
                          </m:f>
                        </m:den>
                      </m:f>
                    </m:oMath>
                  </m:oMathPara>
                </a14:m>
                <a:endParaRPr lang="en-US" altLang="zh-CN" sz="2200" dirty="0">
                  <a:latin typeface="+mn-lt"/>
                </a:endParaRPr>
              </a:p>
              <a:p>
                <a:endParaRPr lang="en-US" altLang="zh-CN" sz="1500" b="0" dirty="0">
                  <a:latin typeface="+mn-lt"/>
                </a:endParaRPr>
              </a:p>
              <a:p>
                <a:pPr lvl="1"/>
                <a:r>
                  <a:rPr lang="en-US" altLang="zh-CN" sz="2800" dirty="0">
                    <a:latin typeface="+mn-lt"/>
                  </a:rPr>
                  <a:t>Offloading efficiency </a:t>
                </a:r>
                <a14:m>
                  <m:oMath xmlns:m="http://schemas.openxmlformats.org/officeDocument/2006/math">
                    <m:r>
                      <a:rPr lang="en-US" altLang="zh-CN" sz="2800" b="0" i="1" smtClean="0">
                        <a:latin typeface="Cambria Math" panose="02040503050406030204" pitchFamily="18" charset="0"/>
                      </a:rPr>
                      <m:t>𝜂</m:t>
                    </m:r>
                  </m:oMath>
                </a14:m>
                <a:endParaRPr lang="en-US" altLang="zh-CN" sz="2800" b="0" dirty="0">
                  <a:latin typeface="+mn-lt"/>
                </a:endParaRPr>
              </a:p>
              <a:p>
                <a:endParaRPr lang="en-US" altLang="zh-CN" sz="1500" b="0" dirty="0">
                  <a:latin typeface="+mn-lt"/>
                </a:endParaRPr>
              </a:p>
              <a:p>
                <a:pPr marL="0" indent="0">
                  <a:spcBef>
                    <a:spcPts val="3000"/>
                  </a:spcBef>
                  <a:spcAft>
                    <a:spcPts val="600"/>
                  </a:spcAft>
                  <a:buNone/>
                </a:pPr>
                <a14:m>
                  <m:oMathPara xmlns:m="http://schemas.openxmlformats.org/officeDocument/2006/math">
                    <m:oMathParaPr>
                      <m:jc m:val="center"/>
                    </m:oMathParaPr>
                    <m:oMath xmlns:m="http://schemas.openxmlformats.org/officeDocument/2006/math">
                      <m:r>
                        <a:rPr lang="en-US" altLang="zh-CN" sz="2400" i="1">
                          <a:latin typeface="Cambria Math" panose="02040503050406030204" pitchFamily="18" charset="0"/>
                        </a:rPr>
                        <m:t>𝜂</m:t>
                      </m:r>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𝜇</m:t>
                              </m:r>
                            </m:e>
                            <m:sub>
                              <m:r>
                                <a:rPr lang="en-US" altLang="zh-CN" sz="2400" i="1">
                                  <a:latin typeface="Cambria Math" panose="02040503050406030204" pitchFamily="18" charset="0"/>
                                </a:rPr>
                                <m:t>2</m:t>
                              </m:r>
                            </m:sub>
                          </m:sSub>
                        </m:num>
                        <m:den>
                          <m:r>
                            <a:rPr lang="en-US" altLang="zh-CN" sz="2400" i="1">
                              <a:latin typeface="Cambria Math" panose="02040503050406030204" pitchFamily="18" charset="0"/>
                            </a:rPr>
                            <m:t>𝜆</m:t>
                          </m:r>
                        </m:den>
                      </m:f>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𝜋</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𝑝</m:t>
                          </m:r>
                        </m:e>
                        <m:sub>
                          <m:r>
                            <a:rPr lang="en-US" altLang="zh-CN" sz="2400" i="1">
                              <a:latin typeface="Cambria Math" panose="02040503050406030204" pitchFamily="18" charset="0"/>
                            </a:rPr>
                            <m:t>0,2</m:t>
                          </m:r>
                        </m:sub>
                      </m:sSub>
                      <m:r>
                        <a:rPr lang="en-US" altLang="zh-CN" sz="2400" i="1">
                          <a:latin typeface="Cambria Math" panose="02040503050406030204" pitchFamily="18" charset="0"/>
                        </a:rPr>
                        <m:t>)</m:t>
                      </m:r>
                    </m:oMath>
                  </m:oMathPara>
                </a14:m>
                <a:endParaRPr lang="zh-CN" altLang="en-US" sz="2400" dirty="0">
                  <a:latin typeface="+mn-lt"/>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4"/>
                <a:stretch>
                  <a:fillRect l="-584" t="-1520"/>
                </a:stretch>
              </a:blipFill>
            </p:spPr>
            <p:txBody>
              <a:bodyPr/>
              <a:lstStyle/>
              <a:p>
                <a:r>
                  <a:rPr lang="zh-CN" altLang="en-US">
                    <a:noFill/>
                  </a:rPr>
                  <a:t> </a:t>
                </a:r>
              </a:p>
            </p:txBody>
          </p:sp>
        </mc:Fallback>
      </mc:AlternateContent>
      <p:sp>
        <p:nvSpPr>
          <p:cNvPr id="4" name="TextBox 9">
            <a:extLst>
              <a:ext uri="{FF2B5EF4-FFF2-40B4-BE49-F238E27FC236}">
                <a16:creationId xmlns:a16="http://schemas.microsoft.com/office/drawing/2014/main" id="{B5D5739C-9421-4283-A2E9-FBAE06E3212D}"/>
              </a:ext>
            </a:extLst>
          </p:cNvPr>
          <p:cNvSpPr txBox="1"/>
          <p:nvPr/>
        </p:nvSpPr>
        <p:spPr>
          <a:xfrm>
            <a:off x="299691" y="6346069"/>
            <a:ext cx="8520114" cy="215444"/>
          </a:xfrm>
          <a:prstGeom prst="rect">
            <a:avLst/>
          </a:prstGeom>
          <a:no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[1] J. Zhang, Z. Zhou, T </a:t>
            </a:r>
            <a:r>
              <a:rPr lang="en-US" altLang="zh-CN" sz="800" dirty="0" err="1">
                <a:latin typeface="Times New Roman" panose="02020603050405020304" pitchFamily="18" charset="0"/>
                <a:cs typeface="Times New Roman" panose="02020603050405020304" pitchFamily="18" charset="0"/>
              </a:rPr>
              <a:t>T</a:t>
            </a:r>
            <a:r>
              <a:rPr lang="en-US" altLang="zh-CN" sz="800" dirty="0">
                <a:latin typeface="Times New Roman" panose="02020603050405020304" pitchFamily="18" charset="0"/>
                <a:cs typeface="Times New Roman" panose="02020603050405020304" pitchFamily="18" charset="0"/>
              </a:rPr>
              <a:t>. Lee and T. </a:t>
            </a:r>
            <a:r>
              <a:rPr lang="en-US" altLang="zh-CN" sz="800" dirty="0" err="1">
                <a:latin typeface="Times New Roman" panose="02020603050405020304" pitchFamily="18" charset="0"/>
                <a:cs typeface="Times New Roman" panose="02020603050405020304" pitchFamily="18" charset="0"/>
              </a:rPr>
              <a:t>Ye</a:t>
            </a:r>
            <a:r>
              <a:rPr lang="en-US" altLang="zh-CN" sz="800" dirty="0">
                <a:latin typeface="Times New Roman" panose="02020603050405020304" pitchFamily="18" charset="0"/>
                <a:cs typeface="Times New Roman" panose="02020603050405020304" pitchFamily="18" charset="0"/>
              </a:rPr>
              <a:t>, “Delay Analysis of Three-State Markov Channels,” in 12th Int. Conf. Queueing Theory Network Applications, vol.10591, pp. 101-117, August 2017.</a:t>
            </a:r>
          </a:p>
        </p:txBody>
      </p:sp>
    </p:spTree>
    <p:extLst>
      <p:ext uri="{BB962C8B-B14F-4D97-AF65-F5344CB8AC3E}">
        <p14:creationId xmlns:p14="http://schemas.microsoft.com/office/powerpoint/2010/main" val="4104296802"/>
      </p:ext>
    </p:extLst>
  </p:cSld>
  <p:clrMapOvr>
    <a:masterClrMapping/>
  </p:clrMapOvr>
  <p:transition advTm="13593"/>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altLang="zh-CN" dirty="0"/>
                  <a:t>Case 1: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𝜇</m:t>
                        </m:r>
                      </m:e>
                      <m:sub>
                        <m:r>
                          <a:rPr lang="en-US" altLang="zh-CN">
                            <a:latin typeface="Cambria Math" panose="02040503050406030204" pitchFamily="18" charset="0"/>
                          </a:rPr>
                          <m:t>1</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𝜇</m:t>
                        </m:r>
                      </m:e>
                      <m:sub>
                        <m:r>
                          <a:rPr lang="en-US" altLang="zh-CN">
                            <a:latin typeface="Cambria Math" panose="02040503050406030204" pitchFamily="18" charset="0"/>
                          </a:rPr>
                          <m:t>2</m:t>
                        </m:r>
                      </m:sub>
                    </m:sSub>
                  </m:oMath>
                </a14:m>
                <a:endParaRPr lang="en-US" altLang="zh-CN"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0">
                <a:blip r:embed="rId4"/>
                <a:stretch>
                  <a:fillRect l="-2426" t="-8036" b="-330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sz="3200" dirty="0">
                    <a:latin typeface="+mn-lt"/>
                  </a:rPr>
                  <a:t>Two scenarios [1]:</a:t>
                </a:r>
              </a:p>
              <a:p>
                <a:pPr lvl="1"/>
                <a:r>
                  <a:rPr lang="en-US" altLang="zh-CN" sz="2400" dirty="0">
                    <a:latin typeface="+mn-lt"/>
                  </a:rPr>
                  <a:t>Pedestrian user: </a:t>
                </a:r>
                <a14:m>
                  <m:oMath xmlns:m="http://schemas.openxmlformats.org/officeDocument/2006/math">
                    <m:r>
                      <a:rPr lang="en-US" altLang="zh-CN" sz="2400" i="1">
                        <a:latin typeface="Cambria Math" panose="02040503050406030204" pitchFamily="18" charset="0"/>
                      </a:rPr>
                      <m:t>𝑓</m:t>
                    </m:r>
                    <m:r>
                      <a:rPr lang="en-US" altLang="zh-CN" sz="2400" i="1">
                        <a:latin typeface="Cambria Math" panose="02040503050406030204" pitchFamily="18" charset="0"/>
                      </a:rPr>
                      <m:t>=0.005</m:t>
                    </m:r>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𝑠</m:t>
                        </m:r>
                      </m:e>
                      <m:sup>
                        <m:r>
                          <a:rPr lang="en-US" altLang="zh-CN" sz="2400" i="1">
                            <a:latin typeface="Cambria Math" panose="02040503050406030204" pitchFamily="18" charset="0"/>
                          </a:rPr>
                          <m:t>−1</m:t>
                        </m:r>
                      </m:sup>
                    </m:sSup>
                  </m:oMath>
                </a14:m>
                <a:endParaRPr lang="en-US" altLang="zh-CN" sz="2400" dirty="0">
                  <a:latin typeface="+mn-lt"/>
                </a:endParaRPr>
              </a:p>
              <a:p>
                <a:pPr lvl="1"/>
                <a:r>
                  <a:rPr lang="en-US" altLang="zh-CN" sz="2400" dirty="0">
                    <a:latin typeface="+mn-lt"/>
                  </a:rPr>
                  <a:t>Vehicle user: </a:t>
                </a:r>
                <a14:m>
                  <m:oMath xmlns:m="http://schemas.openxmlformats.org/officeDocument/2006/math">
                    <m:r>
                      <a:rPr lang="en-US" altLang="zh-CN" sz="2400" i="1">
                        <a:latin typeface="Cambria Math" panose="02040503050406030204" pitchFamily="18" charset="0"/>
                      </a:rPr>
                      <m:t>𝑓</m:t>
                    </m:r>
                    <m:r>
                      <a:rPr lang="en-US" altLang="zh-CN" sz="2400" i="1">
                        <a:latin typeface="Cambria Math" panose="02040503050406030204" pitchFamily="18" charset="0"/>
                      </a:rPr>
                      <m:t>=0.025</m:t>
                    </m:r>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𝑠</m:t>
                        </m:r>
                      </m:e>
                      <m:sup>
                        <m:r>
                          <a:rPr lang="en-US" altLang="zh-CN" sz="2400" i="1">
                            <a:latin typeface="Cambria Math" panose="02040503050406030204" pitchFamily="18" charset="0"/>
                          </a:rPr>
                          <m:t>−1</m:t>
                        </m:r>
                      </m:sup>
                    </m:sSup>
                  </m:oMath>
                </a14:m>
                <a:endParaRPr lang="en-US" altLang="zh-CN" dirty="0">
                  <a:latin typeface="+mn-lt"/>
                </a:endParaRPr>
              </a:p>
              <a:p>
                <a:pPr marL="0" indent="0">
                  <a:buNone/>
                </a:pPr>
                <a:endParaRPr lang="en-US" altLang="zh-CN" dirty="0">
                  <a:latin typeface="+mn-lt"/>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5"/>
                <a:stretch>
                  <a:fillRect l="-584" t="-1520"/>
                </a:stretch>
              </a:blipFill>
            </p:spPr>
            <p:txBody>
              <a:bodyPr/>
              <a:lstStyle/>
              <a:p>
                <a:r>
                  <a:rPr lang="zh-CN" altLang="en-US">
                    <a:noFill/>
                  </a:rPr>
                  <a:t> </a:t>
                </a:r>
              </a:p>
            </p:txBody>
          </p:sp>
        </mc:Fallback>
      </mc:AlternateContent>
      <p:sp>
        <p:nvSpPr>
          <p:cNvPr id="6" name="TextBox 9">
            <a:extLst>
              <a:ext uri="{FF2B5EF4-FFF2-40B4-BE49-F238E27FC236}">
                <a16:creationId xmlns:a16="http://schemas.microsoft.com/office/drawing/2014/main" id="{C267F6F7-8520-4053-A4DA-2FE51A1BD0DB}"/>
              </a:ext>
            </a:extLst>
          </p:cNvPr>
          <p:cNvSpPr txBox="1"/>
          <p:nvPr/>
        </p:nvSpPr>
        <p:spPr>
          <a:xfrm>
            <a:off x="480843" y="6210314"/>
            <a:ext cx="8420270" cy="369332"/>
          </a:xfrm>
          <a:prstGeom prst="rect">
            <a:avLst/>
          </a:prstGeom>
          <a:noFill/>
        </p:spPr>
        <p:txBody>
          <a:bodyPr wrap="square" rtlCol="0">
            <a:spAutoFit/>
          </a:bodyPr>
          <a:lstStyle/>
          <a:p>
            <a:r>
              <a:rPr lang="en-US" altLang="zh-CN" sz="900" dirty="0">
                <a:solidFill>
                  <a:srgbClr val="3333CC"/>
                </a:solidFill>
              </a:rPr>
              <a:t>[1] F. Mehmeti and</a:t>
            </a:r>
            <a:r>
              <a:rPr lang="zh-CN" altLang="en-US" sz="900" dirty="0">
                <a:solidFill>
                  <a:srgbClr val="3333CC"/>
                </a:solidFill>
              </a:rPr>
              <a:t> </a:t>
            </a:r>
            <a:r>
              <a:rPr lang="en-US" altLang="zh-CN" sz="900" dirty="0">
                <a:solidFill>
                  <a:srgbClr val="3333CC"/>
                </a:solidFill>
              </a:rPr>
              <a:t>T. </a:t>
            </a:r>
            <a:r>
              <a:rPr lang="en-US" altLang="zh-CN" sz="900" dirty="0" err="1">
                <a:solidFill>
                  <a:srgbClr val="3333CC"/>
                </a:solidFill>
              </a:rPr>
              <a:t>Spyropoulos</a:t>
            </a:r>
            <a:r>
              <a:rPr lang="en-US" altLang="zh-CN" sz="900" dirty="0">
                <a:solidFill>
                  <a:srgbClr val="3333CC"/>
                </a:solidFill>
              </a:rPr>
              <a:t>, “Performance Modeling, Analysis, and Optimization of Delayed Mobile Data Offloading for Mobile Users,” </a:t>
            </a:r>
            <a:r>
              <a:rPr lang="zh-CN" altLang="en-US" sz="900" dirty="0">
                <a:solidFill>
                  <a:srgbClr val="3333CC"/>
                </a:solidFill>
              </a:rPr>
              <a:t> </a:t>
            </a:r>
            <a:r>
              <a:rPr lang="en-US" altLang="zh-CN" sz="900" dirty="0">
                <a:solidFill>
                  <a:srgbClr val="3333CC"/>
                </a:solidFill>
              </a:rPr>
              <a:t>IEEE/ACM Trans. on Networking, vol. 21, pp. 550-564, 2017.</a:t>
            </a:r>
          </a:p>
        </p:txBody>
      </p:sp>
      <p:graphicFrame>
        <p:nvGraphicFramePr>
          <p:cNvPr id="9" name="对象 8"/>
          <p:cNvGraphicFramePr>
            <a:graphicFrameLocks noChangeAspect="1"/>
          </p:cNvGraphicFramePr>
          <p:nvPr>
            <p:extLst>
              <p:ext uri="{D42A27DB-BD31-4B8C-83A1-F6EECF244321}">
                <p14:modId xmlns:p14="http://schemas.microsoft.com/office/powerpoint/2010/main" val="4067528231"/>
              </p:ext>
            </p:extLst>
          </p:nvPr>
        </p:nvGraphicFramePr>
        <p:xfrm>
          <a:off x="139338" y="2889753"/>
          <a:ext cx="4354286" cy="3339467"/>
        </p:xfrm>
        <a:graphic>
          <a:graphicData uri="http://schemas.openxmlformats.org/presentationml/2006/ole">
            <mc:AlternateContent xmlns:mc="http://schemas.openxmlformats.org/markup-compatibility/2006">
              <mc:Choice xmlns:v="urn:schemas-microsoft-com:vml" Requires="v">
                <p:oleObj spid="_x0000_s23672" name="Graph" r:id="rId6" imgW="3518135" imgH="2698034" progId="Origin50.Graph">
                  <p:embed/>
                </p:oleObj>
              </mc:Choice>
              <mc:Fallback>
                <p:oleObj name="Graph" r:id="rId6" imgW="3518135" imgH="2698034" progId="Origin50.Graph">
                  <p:embed/>
                  <p:pic>
                    <p:nvPicPr>
                      <p:cNvPr id="0" name="Object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338" y="2889753"/>
                        <a:ext cx="4354286" cy="3339467"/>
                      </a:xfrm>
                      <a:prstGeom prst="rect">
                        <a:avLst/>
                      </a:prstGeom>
                      <a:noFill/>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230083577"/>
              </p:ext>
            </p:extLst>
          </p:nvPr>
        </p:nvGraphicFramePr>
        <p:xfrm>
          <a:off x="4646751" y="2908665"/>
          <a:ext cx="4313071" cy="3301649"/>
        </p:xfrm>
        <a:graphic>
          <a:graphicData uri="http://schemas.openxmlformats.org/presentationml/2006/ole">
            <mc:AlternateContent xmlns:mc="http://schemas.openxmlformats.org/markup-compatibility/2006">
              <mc:Choice xmlns:v="urn:schemas-microsoft-com:vml" Requires="v">
                <p:oleObj spid="_x0000_s23673" name="Graph" r:id="rId8" imgW="3531198" imgH="2707631" progId="Origin50.Graph">
                  <p:embed/>
                </p:oleObj>
              </mc:Choice>
              <mc:Fallback>
                <p:oleObj name="Graph" r:id="rId8" imgW="3531198" imgH="2707631" progId="Origin50.Graph">
                  <p:embed/>
                  <p:pic>
                    <p:nvPicPr>
                      <p:cNvPr id="0" name="Object 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6751" y="2908665"/>
                        <a:ext cx="4313071" cy="3301649"/>
                      </a:xfrm>
                      <a:prstGeom prst="rect">
                        <a:avLst/>
                      </a:prstGeom>
                      <a:noFill/>
                    </p:spPr>
                  </p:pic>
                </p:oleObj>
              </mc:Fallback>
            </mc:AlternateContent>
          </a:graphicData>
        </a:graphic>
      </p:graphicFrame>
    </p:spTree>
    <p:extLst>
      <p:ext uri="{BB962C8B-B14F-4D97-AF65-F5344CB8AC3E}">
        <p14:creationId xmlns:p14="http://schemas.microsoft.com/office/powerpoint/2010/main" val="2076575150"/>
      </p:ext>
    </p:extLst>
  </p:cSld>
  <p:clrMapOvr>
    <a:masterClrMapping/>
  </p:clrMapOvr>
  <p:transition advTm="60082"/>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内容占位符 6"/>
              <p:cNvSpPr>
                <a:spLocks noGrp="1"/>
              </p:cNvSpPr>
              <p:nvPr>
                <p:ph idx="1"/>
              </p:nvPr>
            </p:nvSpPr>
            <p:spPr/>
            <p:txBody>
              <a:bodyPr/>
              <a:lstStyle/>
              <a:p>
                <a:r>
                  <a:rPr lang="en-US" altLang="zh-CN" sz="3200" dirty="0"/>
                  <a:t>Delay incurred by delayed offloading is small when </a:t>
                </a:r>
                <a14:m>
                  <m:oMath xmlns:m="http://schemas.openxmlformats.org/officeDocument/2006/math">
                    <m:r>
                      <a:rPr lang="en-US" altLang="zh-CN" sz="3200" i="1" dirty="0" smtClean="0">
                        <a:latin typeface="Cambria Math" panose="02040503050406030204" pitchFamily="18" charset="0"/>
                      </a:rPr>
                      <m:t>𝑓</m:t>
                    </m:r>
                  </m:oMath>
                </a14:m>
                <a:r>
                  <a:rPr lang="en-US" altLang="zh-CN" sz="3200" dirty="0"/>
                  <a:t> is large </a:t>
                </a:r>
                <a:endParaRPr lang="zh-CN" altLang="en-US" dirty="0"/>
              </a:p>
            </p:txBody>
          </p:sp>
        </mc:Choice>
        <mc:Fallback xmlns="">
          <p:sp>
            <p:nvSpPr>
              <p:cNvPr id="7" name="内容占位符 6"/>
              <p:cNvSpPr>
                <a:spLocks noGrp="1" noRot="1" noChangeAspect="1" noMove="1" noResize="1" noEditPoints="1" noAdjustHandles="1" noChangeArrowheads="1" noChangeShapeType="1" noTextEdit="1"/>
              </p:cNvSpPr>
              <p:nvPr>
                <p:ph idx="1"/>
              </p:nvPr>
            </p:nvSpPr>
            <p:spPr>
              <a:blipFill rotWithShape="0">
                <a:blip r:embed="rId7"/>
                <a:stretch>
                  <a:fillRect l="-584" t="-152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altLang="zh-CN" dirty="0"/>
                  <a:t>Tradeoff between </a:t>
                </a:r>
                <a14:m>
                  <m:oMath xmlns:m="http://schemas.openxmlformats.org/officeDocument/2006/math">
                    <m:r>
                      <a:rPr lang="en-US" altLang="zh-CN" b="0" i="1" smtClean="0">
                        <a:latin typeface="Cambria Math" panose="02040503050406030204" pitchFamily="18" charset="0"/>
                      </a:rPr>
                      <m:t>𝐷</m:t>
                    </m:r>
                  </m:oMath>
                </a14:m>
                <a:r>
                  <a:rPr lang="en-US" altLang="zh-CN" dirty="0"/>
                  <a:t> and </a:t>
                </a:r>
                <a14:m>
                  <m:oMath xmlns:m="http://schemas.openxmlformats.org/officeDocument/2006/math">
                    <m:r>
                      <a:rPr lang="en-US" altLang="zh-CN" b="0" i="1" smtClean="0">
                        <a:latin typeface="Cambria Math" panose="02040503050406030204" pitchFamily="18" charset="0"/>
                      </a:rPr>
                      <m:t>𝜂</m:t>
                    </m:r>
                  </m:oMath>
                </a14:m>
                <a:endParaRPr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8"/>
                <a:stretch>
                  <a:fillRect l="-2034" b="-28571"/>
                </a:stretch>
              </a:blipFill>
            </p:spPr>
            <p:txBody>
              <a:bodyPr/>
              <a:lstStyle/>
              <a:p>
                <a:r>
                  <a:rPr lang="zh-CN" altLang="en-US">
                    <a:noFill/>
                  </a:rPr>
                  <a:t> </a:t>
                </a:r>
              </a:p>
            </p:txBody>
          </p:sp>
        </mc:Fallback>
      </mc:AlternateContent>
      <p:graphicFrame>
        <p:nvGraphicFramePr>
          <p:cNvPr id="4" name="对象 3"/>
          <p:cNvGraphicFramePr>
            <a:graphicFrameLocks noChangeAspect="1"/>
          </p:cNvGraphicFramePr>
          <p:nvPr>
            <p:extLst>
              <p:ext uri="{D42A27DB-BD31-4B8C-83A1-F6EECF244321}">
                <p14:modId xmlns:p14="http://schemas.microsoft.com/office/powerpoint/2010/main" val="3419499570"/>
              </p:ext>
            </p:extLst>
          </p:nvPr>
        </p:nvGraphicFramePr>
        <p:xfrm>
          <a:off x="1445623" y="2260973"/>
          <a:ext cx="5799909" cy="4361532"/>
        </p:xfrm>
        <a:graphic>
          <a:graphicData uri="http://schemas.openxmlformats.org/presentationml/2006/ole">
            <mc:AlternateContent xmlns:mc="http://schemas.openxmlformats.org/markup-compatibility/2006">
              <mc:Choice xmlns:v="urn:schemas-microsoft-com:vml" Requires="v">
                <p:oleObj spid="_x0000_s5360" name="Graph" r:id="rId9" imgW="3567313" imgH="2682297" progId="Origin50.Graph">
                  <p:embed/>
                </p:oleObj>
              </mc:Choice>
              <mc:Fallback>
                <p:oleObj name="Graph" r:id="rId9" imgW="3567313" imgH="2682297" progId="Origin50.Graph">
                  <p:embed/>
                  <p:pic>
                    <p:nvPicPr>
                      <p:cNvPr id="0" name="Object 2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5623" y="2260973"/>
                        <a:ext cx="5799909" cy="4361532"/>
                      </a:xfrm>
                      <a:prstGeom prst="rect">
                        <a:avLst/>
                      </a:prstGeom>
                      <a:noFill/>
                    </p:spPr>
                  </p:pic>
                </p:oleObj>
              </mc:Fallback>
            </mc:AlternateContent>
          </a:graphicData>
        </a:graphic>
      </p:graphicFrame>
    </p:spTree>
    <p:extLst>
      <p:ext uri="{BB962C8B-B14F-4D97-AF65-F5344CB8AC3E}">
        <p14:creationId xmlns:p14="http://schemas.microsoft.com/office/powerpoint/2010/main" val="1907942510"/>
      </p:ext>
    </p:extLst>
  </p:cSld>
  <p:clrMapOvr>
    <a:masterClrMapping/>
  </p:clrMapOvr>
  <p:transition advTm="20835"/>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内容占位符 3"/>
              <p:cNvSpPr>
                <a:spLocks noGrp="1"/>
              </p:cNvSpPr>
              <p:nvPr>
                <p:ph idx="1"/>
              </p:nvPr>
            </p:nvSpPr>
            <p:spPr/>
            <p:txBody>
              <a:bodyPr/>
              <a:lstStyle/>
              <a:p>
                <a:r>
                  <a:rPr lang="en-US" altLang="zh-CN" sz="3200" dirty="0"/>
                  <a:t>This is also true when </a:t>
                </a:r>
                <a14:m>
                  <m:oMath xmlns:m="http://schemas.openxmlformats.org/officeDocument/2006/math">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𝜇</m:t>
                        </m:r>
                      </m:e>
                      <m:sub>
                        <m:r>
                          <a:rPr lang="en-US" altLang="zh-CN" sz="3200" b="0" i="1" smtClean="0">
                            <a:latin typeface="Cambria Math" panose="02040503050406030204" pitchFamily="18" charset="0"/>
                          </a:rPr>
                          <m:t>1</m:t>
                        </m:r>
                      </m:sub>
                    </m:sSub>
                    <m:r>
                      <a:rPr lang="en-US" altLang="zh-CN" sz="3200" b="0" i="1" smtClean="0">
                        <a:latin typeface="Cambria Math" panose="02040503050406030204" pitchFamily="18" charset="0"/>
                      </a:rPr>
                      <m:t>≠</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𝜇</m:t>
                        </m:r>
                      </m:e>
                      <m:sub>
                        <m:r>
                          <a:rPr lang="en-US" altLang="zh-CN" sz="3200" b="0" i="1" smtClean="0">
                            <a:latin typeface="Cambria Math" panose="02040503050406030204" pitchFamily="18" charset="0"/>
                          </a:rPr>
                          <m:t>2</m:t>
                        </m:r>
                      </m:sub>
                    </m:sSub>
                  </m:oMath>
                </a14:m>
                <a:endParaRPr lang="zh-CN" altLang="en-US" sz="3200" dirty="0"/>
              </a:p>
            </p:txBody>
          </p:sp>
        </mc:Choice>
        <mc:Fallback xmlns="">
          <p:sp>
            <p:nvSpPr>
              <p:cNvPr id="4" name="内容占位符 3"/>
              <p:cNvSpPr>
                <a:spLocks noGrp="1" noRot="1" noChangeAspect="1" noMove="1" noResize="1" noEditPoints="1" noAdjustHandles="1" noChangeArrowheads="1" noChangeShapeType="1" noTextEdit="1"/>
              </p:cNvSpPr>
              <p:nvPr>
                <p:ph idx="1"/>
              </p:nvPr>
            </p:nvSpPr>
            <p:spPr>
              <a:blipFill rotWithShape="0">
                <a:blip r:embed="rId4"/>
                <a:stretch>
                  <a:fillRect l="-584" t="-152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altLang="zh-CN" dirty="0"/>
                  <a:t>Case 2: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𝜇</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𝜇</m:t>
                        </m:r>
                      </m:e>
                      <m:sub>
                        <m:r>
                          <a:rPr lang="en-US" altLang="zh-CN" i="1">
                            <a:latin typeface="Cambria Math" panose="02040503050406030204" pitchFamily="18" charset="0"/>
                          </a:rPr>
                          <m:t>2</m:t>
                        </m:r>
                      </m:sub>
                    </m:sSub>
                  </m:oMath>
                </a14:m>
                <a:endParaRPr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0">
                <a:blip r:embed="rId5"/>
                <a:stretch>
                  <a:fillRect l="-2426" t="-8036" b="-330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1887519" y="5580585"/>
                <a:ext cx="13083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𝜇</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&lt;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𝜇</m:t>
                          </m:r>
                        </m:e>
                        <m:sub>
                          <m:r>
                            <a:rPr lang="en-US" altLang="zh-CN" sz="2400" b="0" i="1" smtClean="0">
                              <a:latin typeface="Cambria Math" panose="02040503050406030204" pitchFamily="18" charset="0"/>
                            </a:rPr>
                            <m:t>2</m:t>
                          </m:r>
                        </m:sub>
                      </m:sSub>
                    </m:oMath>
                  </m:oMathPara>
                </a14:m>
                <a:endParaRPr lang="en-US" altLang="zh-CN" sz="2400" dirty="0"/>
              </a:p>
            </p:txBody>
          </p:sp>
        </mc:Choice>
        <mc:Fallback xmlns="">
          <p:sp>
            <p:nvSpPr>
              <p:cNvPr id="9" name="文本框 8"/>
              <p:cNvSpPr txBox="1">
                <a:spLocks noRot="1" noChangeAspect="1" noMove="1" noResize="1" noEditPoints="1" noAdjustHandles="1" noChangeArrowheads="1" noChangeShapeType="1" noTextEdit="1"/>
              </p:cNvSpPr>
              <p:nvPr/>
            </p:nvSpPr>
            <p:spPr>
              <a:xfrm>
                <a:off x="1887519" y="5580585"/>
                <a:ext cx="1308370" cy="461665"/>
              </a:xfrm>
              <a:prstGeom prst="rect">
                <a:avLst/>
              </a:prstGeom>
              <a:blipFill>
                <a:blip r:embed="rId6"/>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6286214" y="5525480"/>
                <a:ext cx="14466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𝜇</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&gt;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𝜇</m:t>
                          </m:r>
                        </m:e>
                        <m:sub>
                          <m:r>
                            <a:rPr lang="en-US" altLang="zh-CN" sz="2400" b="0" i="1" smtClean="0">
                              <a:latin typeface="Cambria Math" panose="02040503050406030204" pitchFamily="18" charset="0"/>
                            </a:rPr>
                            <m:t>2</m:t>
                          </m:r>
                        </m:sub>
                      </m:sSub>
                    </m:oMath>
                  </m:oMathPara>
                </a14:m>
                <a:endParaRPr lang="en-US" altLang="zh-CN"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6286214" y="5525480"/>
                <a:ext cx="1446640" cy="461665"/>
              </a:xfrm>
              <a:prstGeom prst="rect">
                <a:avLst/>
              </a:prstGeom>
              <a:blipFill>
                <a:blip r:embed="rId7"/>
                <a:stretch>
                  <a:fillRect b="-9211"/>
                </a:stretch>
              </a:blipFill>
            </p:spPr>
            <p:txBody>
              <a:bodyPr/>
              <a:lstStyle/>
              <a:p>
                <a:r>
                  <a:rPr lang="zh-CN" altLang="en-US">
                    <a:noFill/>
                  </a:rPr>
                  <a:t> </a:t>
                </a:r>
              </a:p>
            </p:txBody>
          </p:sp>
        </mc:Fallback>
      </mc:AlternateContent>
      <p:graphicFrame>
        <p:nvGraphicFramePr>
          <p:cNvPr id="10" name="对象 9"/>
          <p:cNvGraphicFramePr>
            <a:graphicFrameLocks noChangeAspect="1"/>
          </p:cNvGraphicFramePr>
          <p:nvPr>
            <p:extLst>
              <p:ext uri="{D42A27DB-BD31-4B8C-83A1-F6EECF244321}">
                <p14:modId xmlns:p14="http://schemas.microsoft.com/office/powerpoint/2010/main" val="3554455633"/>
              </p:ext>
            </p:extLst>
          </p:nvPr>
        </p:nvGraphicFramePr>
        <p:xfrm>
          <a:off x="4575860" y="2376068"/>
          <a:ext cx="4356111" cy="3275795"/>
        </p:xfrm>
        <a:graphic>
          <a:graphicData uri="http://schemas.openxmlformats.org/presentationml/2006/ole">
            <mc:AlternateContent xmlns:mc="http://schemas.openxmlformats.org/markup-compatibility/2006">
              <mc:Choice xmlns:v="urn:schemas-microsoft-com:vml" Requires="v">
                <p:oleObj spid="_x0000_s6600" name="Graph" r:id="rId8" imgW="3567313" imgH="2682297" progId="Origin50.Graph">
                  <p:embed/>
                </p:oleObj>
              </mc:Choice>
              <mc:Fallback>
                <p:oleObj name="Graph" r:id="rId8" imgW="3567313" imgH="2682297" progId="Origin50.Graph">
                  <p:embed/>
                  <p:pic>
                    <p:nvPicPr>
                      <p:cNvPr id="0" name="Object 4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5860" y="2376068"/>
                        <a:ext cx="4356111" cy="3275795"/>
                      </a:xfrm>
                      <a:prstGeom prst="rect">
                        <a:avLst/>
                      </a:prstGeom>
                      <a:noFill/>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498775586"/>
              </p:ext>
            </p:extLst>
          </p:nvPr>
        </p:nvGraphicFramePr>
        <p:xfrm>
          <a:off x="50845" y="2372698"/>
          <a:ext cx="4345184" cy="3279165"/>
        </p:xfrm>
        <a:graphic>
          <a:graphicData uri="http://schemas.openxmlformats.org/presentationml/2006/ole">
            <mc:AlternateContent xmlns:mc="http://schemas.openxmlformats.org/markup-compatibility/2006">
              <mc:Choice xmlns:v="urn:schemas-microsoft-com:vml" Requires="v">
                <p:oleObj spid="_x0000_s6601" name="Graph" r:id="rId10" imgW="3567313" imgH="2691509" progId="Origin50.Graph">
                  <p:embed/>
                </p:oleObj>
              </mc:Choice>
              <mc:Fallback>
                <p:oleObj name="Graph" r:id="rId10" imgW="3567313" imgH="2691509" progId="Origin50.Graph">
                  <p:embed/>
                  <p:pic>
                    <p:nvPicPr>
                      <p:cNvPr id="0" name="Object 4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45" y="2372698"/>
                        <a:ext cx="4345184" cy="3279165"/>
                      </a:xfrm>
                      <a:prstGeom prst="rect">
                        <a:avLst/>
                      </a:prstGeom>
                      <a:noFill/>
                    </p:spPr>
                  </p:pic>
                </p:oleObj>
              </mc:Fallback>
            </mc:AlternateContent>
          </a:graphicData>
        </a:graphic>
      </p:graphicFrame>
    </p:spTree>
    <p:extLst>
      <p:ext uri="{BB962C8B-B14F-4D97-AF65-F5344CB8AC3E}">
        <p14:creationId xmlns:p14="http://schemas.microsoft.com/office/powerpoint/2010/main" val="4282252389"/>
      </p:ext>
    </p:extLst>
  </p:cSld>
  <p:clrMapOvr>
    <a:masterClrMapping/>
  </p:clrMapOvr>
  <p:transition advTm="17334"/>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Conclusion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kumimoji="1" lang="en-US" altLang="zh-CN" sz="3200" dirty="0"/>
                  <a:t>Our study demonstrates that</a:t>
                </a:r>
                <a:r>
                  <a:rPr lang="en-US" altLang="zh-CN" sz="3200" dirty="0">
                    <a:latin typeface="+mn-lt"/>
                  </a:rPr>
                  <a:t>: mobility can reduce queueing delay incurred by delayed offloading</a:t>
                </a:r>
                <a:r>
                  <a:rPr lang="en-US" altLang="zh-CN" dirty="0">
                    <a:latin typeface="+mn-lt"/>
                  </a:rPr>
                  <a:t>, because</a:t>
                </a:r>
              </a:p>
              <a:p>
                <a:pPr lvl="1"/>
                <a:r>
                  <a:rPr lang="en-US" altLang="zh-CN" dirty="0">
                    <a:latin typeface="+mn-lt"/>
                  </a:rPr>
                  <a:t>To increase </a:t>
                </a:r>
                <a14:m>
                  <m:oMath xmlns:m="http://schemas.openxmlformats.org/officeDocument/2006/math">
                    <m:r>
                      <a:rPr lang="en-US" altLang="zh-CN" i="1">
                        <a:latin typeface="Cambria Math" panose="02040503050406030204" pitchFamily="18" charset="0"/>
                      </a:rPr>
                      <m:t>𝜂</m:t>
                    </m:r>
                  </m:oMath>
                </a14:m>
                <a:r>
                  <a:rPr lang="en-US" altLang="zh-CN" dirty="0">
                    <a:latin typeface="+mn-lt"/>
                  </a:rPr>
                  <a:t> with </a:t>
                </a:r>
                <a14:m>
                  <m:oMath xmlns:m="http://schemas.openxmlformats.org/officeDocument/2006/math">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𝜂</m:t>
                    </m:r>
                  </m:oMath>
                </a14:m>
                <a:r>
                  <a:rPr lang="en-US" altLang="zh-CN" sz="2400" dirty="0">
                    <a:latin typeface="+mn-lt"/>
                  </a:rPr>
                  <a:t>, user with large </a:t>
                </a:r>
                <a14:m>
                  <m:oMath xmlns:m="http://schemas.openxmlformats.org/officeDocument/2006/math">
                    <m:r>
                      <a:rPr lang="en-US" altLang="zh-CN" sz="2400" i="1" dirty="0" smtClean="0">
                        <a:latin typeface="Cambria Math" panose="02040503050406030204" pitchFamily="18" charset="0"/>
                      </a:rPr>
                      <m:t>𝑓</m:t>
                    </m:r>
                  </m:oMath>
                </a14:m>
                <a:r>
                  <a:rPr lang="en-US" altLang="zh-CN" sz="2400" dirty="0">
                    <a:latin typeface="+mn-lt"/>
                  </a:rPr>
                  <a:t> only need a small increment of deadline </a:t>
                </a:r>
                <a14:m>
                  <m:oMath xmlns:m="http://schemas.openxmlformats.org/officeDocument/2006/math">
                    <m:r>
                      <a:rPr lang="en-US" altLang="zh-CN" sz="2400" b="0" i="1" smtClean="0">
                        <a:latin typeface="Cambria Math" panose="02040503050406030204" pitchFamily="18" charset="0"/>
                      </a:rPr>
                      <m:t>𝜏</m:t>
                    </m:r>
                  </m:oMath>
                </a14:m>
                <a:r>
                  <a:rPr lang="en-US" altLang="zh-CN" sz="2400" dirty="0">
                    <a:latin typeface="+mn-lt"/>
                  </a:rPr>
                  <a:t>, which leads to a small cost in delay</a:t>
                </a:r>
              </a:p>
              <a:p>
                <a:endParaRPr lang="en-US" altLang="zh-CN" sz="3200" dirty="0">
                  <a:latin typeface="+mn-lt"/>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584" t="-15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71171140"/>
      </p:ext>
    </p:extLst>
  </p:cSld>
  <p:clrMapOvr>
    <a:masterClrMapping/>
  </p:clrMapOvr>
  <p:transition advTm="39517"/>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0" y="-1"/>
            <a:ext cx="9140826" cy="117565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New Roman" pitchFamily="18" charset="0"/>
              <a:ea typeface="仿宋_GB2312" pitchFamily="49" charset="-122"/>
            </a:endParaRPr>
          </a:p>
        </p:txBody>
      </p:sp>
      <p:sp>
        <p:nvSpPr>
          <p:cNvPr id="4" name="TextBox 3"/>
          <p:cNvSpPr txBox="1"/>
          <p:nvPr/>
        </p:nvSpPr>
        <p:spPr>
          <a:xfrm>
            <a:off x="2948111" y="3587798"/>
            <a:ext cx="3982995" cy="1446550"/>
          </a:xfrm>
          <a:prstGeom prst="rect">
            <a:avLst/>
          </a:prstGeom>
          <a:noFill/>
        </p:spPr>
        <p:txBody>
          <a:bodyPr wrap="square" rtlCol="0">
            <a:spAutoFit/>
          </a:bodyPr>
          <a:lstStyle/>
          <a:p>
            <a:pPr fontAlgn="base">
              <a:spcBef>
                <a:spcPct val="20000"/>
              </a:spcBef>
              <a:spcAft>
                <a:spcPct val="0"/>
              </a:spcAft>
              <a:buClr>
                <a:schemeClr val="folHlink"/>
              </a:buClr>
              <a:buSzPct val="60000"/>
            </a:pPr>
            <a:r>
              <a:rPr lang="en-US" altLang="zh-CN" sz="4800" dirty="0">
                <a:solidFill>
                  <a:schemeClr val="folHlink"/>
                </a:solidFill>
                <a:ea typeface="楷体" pitchFamily="49" charset="-122"/>
              </a:rPr>
              <a:t>Thank You!</a:t>
            </a:r>
            <a:endParaRPr lang="zh-CN" altLang="en-US" sz="4800" dirty="0">
              <a:solidFill>
                <a:schemeClr val="folHlink"/>
              </a:solidFill>
              <a:ea typeface="楷体" pitchFamily="49" charset="-122"/>
            </a:endParaRPr>
          </a:p>
          <a:p>
            <a:endParaRPr lang="zh-CN" altLang="en-US" sz="4000" dirty="0"/>
          </a:p>
        </p:txBody>
      </p:sp>
      <p:pic>
        <p:nvPicPr>
          <p:cNvPr id="7" name="Picture 10" descr="LS9V040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8090"/>
            <a:ext cx="9140826"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276761"/>
      </p:ext>
    </p:extLst>
  </p:cSld>
  <p:clrMapOvr>
    <a:masterClrMapping/>
  </p:clrMapOvr>
  <p:transition advTm="10465"/>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Current Status of Cellular Network</a:t>
            </a:r>
            <a:endParaRPr lang="zh-CN" altLang="en-US" dirty="0"/>
          </a:p>
        </p:txBody>
      </p:sp>
      <p:sp>
        <p:nvSpPr>
          <p:cNvPr id="3" name="内容占位符 2"/>
          <p:cNvSpPr>
            <a:spLocks noGrp="1"/>
          </p:cNvSpPr>
          <p:nvPr>
            <p:ph idx="1"/>
          </p:nvPr>
        </p:nvSpPr>
        <p:spPr>
          <a:xfrm>
            <a:off x="539552" y="1103313"/>
            <a:ext cx="8361561" cy="5350023"/>
          </a:xfrm>
        </p:spPr>
        <p:txBody>
          <a:bodyPr/>
          <a:lstStyle/>
          <a:p>
            <a:r>
              <a:rPr lang="en-US" altLang="zh-CN" sz="3200" dirty="0">
                <a:latin typeface="+mn-lt"/>
              </a:rPr>
              <a:t>Cellular network has been overloaded</a:t>
            </a:r>
          </a:p>
          <a:p>
            <a:r>
              <a:rPr lang="en-US" altLang="zh-CN" sz="3200" dirty="0">
                <a:latin typeface="+mn-lt"/>
              </a:rPr>
              <a:t>Deployment of more base stations is costly</a:t>
            </a:r>
          </a:p>
        </p:txBody>
      </p:sp>
      <p:pic>
        <p:nvPicPr>
          <p:cNvPr id="7" name="图片 6">
            <a:extLst>
              <a:ext uri="{FF2B5EF4-FFF2-40B4-BE49-F238E27FC236}">
                <a16:creationId xmlns:a16="http://schemas.microsoft.com/office/drawing/2014/main" id="{9E2707F7-AD3A-43A8-AD71-B0177E775B08}"/>
              </a:ext>
            </a:extLst>
          </p:cNvPr>
          <p:cNvPicPr>
            <a:picLocks noChangeAspect="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539552" y="2689182"/>
            <a:ext cx="8138399" cy="3533322"/>
          </a:xfrm>
          <a:prstGeom prst="rect">
            <a:avLst/>
          </a:prstGeom>
        </p:spPr>
      </p:pic>
      <p:sp>
        <p:nvSpPr>
          <p:cNvPr id="10" name="TextBox 9">
            <a:extLst>
              <a:ext uri="{FF2B5EF4-FFF2-40B4-BE49-F238E27FC236}">
                <a16:creationId xmlns:a16="http://schemas.microsoft.com/office/drawing/2014/main" id="{C267F6F7-8520-4053-A4DA-2FE51A1BD0DB}"/>
              </a:ext>
            </a:extLst>
          </p:cNvPr>
          <p:cNvSpPr txBox="1"/>
          <p:nvPr/>
        </p:nvSpPr>
        <p:spPr>
          <a:xfrm>
            <a:off x="437981" y="6417942"/>
            <a:ext cx="8463132" cy="230832"/>
          </a:xfrm>
          <a:prstGeom prst="rect">
            <a:avLst/>
          </a:prstGeom>
          <a:noFill/>
        </p:spPr>
        <p:txBody>
          <a:bodyPr wrap="square" rtlCol="0">
            <a:spAutoFit/>
          </a:bodyPr>
          <a:lstStyle/>
          <a:p>
            <a:r>
              <a:rPr lang="en-US" altLang="zh-CN" sz="900" dirty="0"/>
              <a:t>[1] https://</a:t>
            </a:r>
            <a:r>
              <a:rPr lang="en-US" altLang="zh-CN" sz="900" dirty="0" err="1"/>
              <a:t>www.cisco.com</a:t>
            </a:r>
            <a:r>
              <a:rPr lang="en-US" altLang="zh-CN" sz="900" dirty="0"/>
              <a:t>/c/en/us/solutions/collateral/service-provider/visual-networking-index-</a:t>
            </a:r>
            <a:r>
              <a:rPr lang="en-US" altLang="zh-CN" sz="900" dirty="0" err="1"/>
              <a:t>vni</a:t>
            </a:r>
            <a:r>
              <a:rPr lang="en-US" altLang="zh-CN" sz="900" dirty="0"/>
              <a:t>/mobile-white-paper-c11-520862.html</a:t>
            </a:r>
          </a:p>
        </p:txBody>
      </p:sp>
    </p:spTree>
    <p:extLst>
      <p:ext uri="{BB962C8B-B14F-4D97-AF65-F5344CB8AC3E}">
        <p14:creationId xmlns:p14="http://schemas.microsoft.com/office/powerpoint/2010/main" val="1268135404"/>
      </p:ext>
    </p:extLst>
  </p:cSld>
  <p:clrMapOvr>
    <a:masterClrMapping/>
  </p:clrMapOvr>
  <p:transition advTm="31727"/>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Traffic Offloading via Wi-Fi Hotspots</a:t>
            </a:r>
            <a:endParaRPr lang="zh-CN" altLang="en-US" dirty="0"/>
          </a:p>
        </p:txBody>
      </p:sp>
      <p:sp>
        <p:nvSpPr>
          <p:cNvPr id="3" name="内容占位符 2"/>
          <p:cNvSpPr>
            <a:spLocks noGrp="1"/>
          </p:cNvSpPr>
          <p:nvPr>
            <p:ph idx="1"/>
          </p:nvPr>
        </p:nvSpPr>
        <p:spPr/>
        <p:txBody>
          <a:bodyPr/>
          <a:lstStyle/>
          <a:p>
            <a:r>
              <a:rPr lang="en-US" altLang="zh-CN" dirty="0"/>
              <a:t>Operators: deployment cost is low </a:t>
            </a:r>
          </a:p>
          <a:p>
            <a:r>
              <a:rPr lang="en-US" altLang="zh-CN" dirty="0"/>
              <a:t>Users: charge of Wi-Fi transmission is low</a:t>
            </a:r>
          </a:p>
          <a:p>
            <a:endParaRPr lang="zh-CN" altLang="en-US" dirty="0">
              <a:latin typeface="+mn-lt"/>
            </a:endParaRPr>
          </a:p>
        </p:txBody>
      </p:sp>
      <p:sp>
        <p:nvSpPr>
          <p:cNvPr id="8" name="文本框 7"/>
          <p:cNvSpPr txBox="1"/>
          <p:nvPr/>
        </p:nvSpPr>
        <p:spPr>
          <a:xfrm>
            <a:off x="972489" y="5848007"/>
            <a:ext cx="1718728" cy="461665"/>
          </a:xfrm>
          <a:prstGeom prst="rect">
            <a:avLst/>
          </a:prstGeom>
          <a:noFill/>
        </p:spPr>
        <p:txBody>
          <a:bodyPr wrap="square" rtlCol="0">
            <a:spAutoFit/>
          </a:bodyPr>
          <a:lstStyle/>
          <a:p>
            <a:r>
              <a:rPr lang="en-US" altLang="zh-CN" sz="2400" dirty="0">
                <a:solidFill>
                  <a:srgbClr val="3333CC"/>
                </a:solidFill>
              </a:rPr>
              <a:t>indoor users</a:t>
            </a:r>
            <a:endParaRPr lang="zh-CN" altLang="en-US" sz="2400" dirty="0">
              <a:solidFill>
                <a:srgbClr val="3333CC"/>
              </a:solidFill>
            </a:endParaRPr>
          </a:p>
        </p:txBody>
      </p:sp>
      <p:sp>
        <p:nvSpPr>
          <p:cNvPr id="9" name="文本框 8"/>
          <p:cNvSpPr txBox="1"/>
          <p:nvPr/>
        </p:nvSpPr>
        <p:spPr>
          <a:xfrm>
            <a:off x="5217992" y="5848007"/>
            <a:ext cx="2074692" cy="461665"/>
          </a:xfrm>
          <a:prstGeom prst="rect">
            <a:avLst/>
          </a:prstGeom>
          <a:noFill/>
        </p:spPr>
        <p:txBody>
          <a:bodyPr wrap="square" rtlCol="0">
            <a:spAutoFit/>
          </a:bodyPr>
          <a:lstStyle/>
          <a:p>
            <a:r>
              <a:rPr lang="en-US" altLang="zh-CN" sz="2400" dirty="0">
                <a:solidFill>
                  <a:srgbClr val="3333CC"/>
                </a:solidFill>
              </a:rPr>
              <a:t>traveling users</a:t>
            </a:r>
            <a:endParaRPr lang="zh-CN" altLang="en-US" sz="2400" dirty="0">
              <a:solidFill>
                <a:srgbClr val="3333CC"/>
              </a:solidFill>
            </a:endParaRPr>
          </a:p>
        </p:txBody>
      </p:sp>
      <p:pic>
        <p:nvPicPr>
          <p:cNvPr id="5" name="图片 4"/>
          <p:cNvPicPr>
            <a:picLocks noChangeAspect="1"/>
          </p:cNvPicPr>
          <p:nvPr/>
        </p:nvPicPr>
        <p:blipFill>
          <a:blip r:embed="rId4"/>
          <a:stretch>
            <a:fillRect/>
          </a:stretch>
        </p:blipFill>
        <p:spPr>
          <a:xfrm>
            <a:off x="3787089" y="2912699"/>
            <a:ext cx="4936498" cy="2793925"/>
          </a:xfrm>
          <a:prstGeom prst="rect">
            <a:avLst/>
          </a:prstGeom>
        </p:spPr>
      </p:pic>
      <p:graphicFrame>
        <p:nvGraphicFramePr>
          <p:cNvPr id="11" name="对象 10"/>
          <p:cNvGraphicFramePr>
            <a:graphicFrameLocks noChangeAspect="1"/>
          </p:cNvGraphicFramePr>
          <p:nvPr>
            <p:extLst>
              <p:ext uri="{D42A27DB-BD31-4B8C-83A1-F6EECF244321}">
                <p14:modId xmlns:p14="http://schemas.microsoft.com/office/powerpoint/2010/main" val="1008069979"/>
              </p:ext>
            </p:extLst>
          </p:nvPr>
        </p:nvGraphicFramePr>
        <p:xfrm>
          <a:off x="304686" y="2910073"/>
          <a:ext cx="3054335" cy="2796552"/>
        </p:xfrm>
        <a:graphic>
          <a:graphicData uri="http://schemas.openxmlformats.org/presentationml/2006/ole">
            <mc:AlternateContent xmlns:mc="http://schemas.openxmlformats.org/markup-compatibility/2006">
              <mc:Choice xmlns:v="urn:schemas-microsoft-com:vml" Requires="v">
                <p:oleObj spid="_x0000_s22588" name="Visio" r:id="rId5" imgW="3724451" imgH="3410064" progId="Visio.Drawing.15">
                  <p:embed/>
                </p:oleObj>
              </mc:Choice>
              <mc:Fallback>
                <p:oleObj name="Visio" r:id="rId5" imgW="3724451" imgH="3410064"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686" y="2910073"/>
                        <a:ext cx="3054335" cy="2796552"/>
                      </a:xfrm>
                      <a:prstGeom prst="rect">
                        <a:avLst/>
                      </a:prstGeom>
                      <a:noFill/>
                    </p:spPr>
                  </p:pic>
                </p:oleObj>
              </mc:Fallback>
            </mc:AlternateContent>
          </a:graphicData>
        </a:graphic>
      </p:graphicFrame>
    </p:spTree>
    <p:extLst>
      <p:ext uri="{BB962C8B-B14F-4D97-AF65-F5344CB8AC3E}">
        <p14:creationId xmlns:p14="http://schemas.microsoft.com/office/powerpoint/2010/main" val="689028209"/>
      </p:ext>
    </p:extLst>
  </p:cSld>
  <p:clrMapOvr>
    <a:masterClrMapping/>
  </p:clrMapOvr>
  <p:transition advTm="65779"/>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Delayed Offloading for Users in Motion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a:spcAft>
                    <a:spcPts val="1200"/>
                  </a:spcAft>
                </a:pPr>
                <a:r>
                  <a:rPr lang="en-US" altLang="zh-CN" sz="3200" dirty="0">
                    <a:latin typeface="Times New Roman" charset="0"/>
                    <a:ea typeface="Times New Roman" charset="0"/>
                    <a:cs typeface="Times New Roman" charset="0"/>
                  </a:rPr>
                  <a:t>Motivation: achieve high </a:t>
                </a:r>
                <a:r>
                  <a:rPr lang="en-US" altLang="zh-CN" dirty="0"/>
                  <a:t>offloading </a:t>
                </a:r>
                <a:r>
                  <a:rPr lang="en-US" altLang="zh-CN" dirty="0">
                    <a:solidFill>
                      <a:srgbClr val="3333CC"/>
                    </a:solidFill>
                  </a:rPr>
                  <a:t>efficiency</a:t>
                </a:r>
                <a:endParaRPr lang="en-US" altLang="zh-CN" sz="3200" dirty="0">
                  <a:solidFill>
                    <a:srgbClr val="3333CC"/>
                  </a:solidFill>
                </a:endParaRPr>
              </a:p>
              <a:p>
                <a:pPr marL="0" indent="0">
                  <a:buNone/>
                </a:pPr>
                <a14:m>
                  <m:oMathPara xmlns:m="http://schemas.openxmlformats.org/officeDocument/2006/math">
                    <m:oMathParaPr>
                      <m:jc m:val="centerGroup"/>
                    </m:oMathParaPr>
                    <m:oMath xmlns:m="http://schemas.openxmlformats.org/officeDocument/2006/math">
                      <m:r>
                        <m:rPr>
                          <m:nor/>
                        </m:rPr>
                        <a:rPr lang="en-US" altLang="zh-CN" sz="2400" dirty="0"/>
                        <m:t>offloading</m:t>
                      </m:r>
                      <m:r>
                        <m:rPr>
                          <m:nor/>
                        </m:rPr>
                        <a:rPr lang="en-US" altLang="zh-CN" sz="2400" dirty="0"/>
                        <m:t> </m:t>
                      </m:r>
                      <m:r>
                        <m:rPr>
                          <m:nor/>
                        </m:rPr>
                        <a:rPr lang="en-US" altLang="zh-CN" sz="2400" dirty="0"/>
                        <m:t>efficiency</m:t>
                      </m:r>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m:rPr>
                              <m:nor/>
                            </m:rPr>
                            <a:rPr lang="en-US" altLang="zh-CN" sz="2400" dirty="0"/>
                            <m:t>traffic</m:t>
                          </m:r>
                          <m:r>
                            <m:rPr>
                              <m:nor/>
                            </m:rPr>
                            <a:rPr lang="en-US" altLang="zh-CN" sz="2400" dirty="0"/>
                            <m:t> </m:t>
                          </m:r>
                          <m:r>
                            <m:rPr>
                              <m:nor/>
                            </m:rPr>
                            <a:rPr lang="en-US" altLang="zh-CN" sz="2400" b="0" i="0" dirty="0" smtClean="0"/>
                            <m:t>trasmitted</m:t>
                          </m:r>
                          <m:r>
                            <m:rPr>
                              <m:nor/>
                            </m:rPr>
                            <a:rPr lang="en-US" altLang="zh-CN" sz="2400" dirty="0"/>
                            <m:t> </m:t>
                          </m:r>
                          <m:r>
                            <m:rPr>
                              <m:nor/>
                            </m:rPr>
                            <a:rPr lang="en-US" altLang="zh-CN" sz="2400" dirty="0"/>
                            <m:t>by</m:t>
                          </m:r>
                          <m:r>
                            <m:rPr>
                              <m:nor/>
                            </m:rPr>
                            <a:rPr lang="en-US" altLang="zh-CN" sz="2400" dirty="0"/>
                            <m:t> </m:t>
                          </m:r>
                          <m:r>
                            <m:rPr>
                              <m:nor/>
                            </m:rPr>
                            <a:rPr lang="en-US" altLang="zh-CN" sz="2400" dirty="0"/>
                            <m:t>Wi</m:t>
                          </m:r>
                          <m:r>
                            <m:rPr>
                              <m:nor/>
                            </m:rPr>
                            <a:rPr lang="en-US" altLang="zh-CN" sz="2400" dirty="0"/>
                            <m:t>−</m:t>
                          </m:r>
                          <m:r>
                            <m:rPr>
                              <m:nor/>
                            </m:rPr>
                            <a:rPr lang="en-US" altLang="zh-CN" sz="2400" dirty="0"/>
                            <m:t>Fi</m:t>
                          </m:r>
                        </m:num>
                        <m:den>
                          <m:r>
                            <m:rPr>
                              <m:nor/>
                            </m:rPr>
                            <a:rPr lang="en-US" altLang="zh-CN" sz="2400" dirty="0"/>
                            <m:t>total</m:t>
                          </m:r>
                          <m:r>
                            <m:rPr>
                              <m:nor/>
                            </m:rPr>
                            <a:rPr lang="en-US" altLang="zh-CN" sz="2400" dirty="0"/>
                            <m:t> </m:t>
                          </m:r>
                          <m:r>
                            <m:rPr>
                              <m:nor/>
                            </m:rPr>
                            <a:rPr lang="en-US" altLang="zh-CN" sz="2400" dirty="0"/>
                            <m:t>traffic</m:t>
                          </m:r>
                        </m:den>
                      </m:f>
                    </m:oMath>
                  </m:oMathPara>
                </a14:m>
                <a:endParaRPr lang="en-US" altLang="zh-CN" sz="2400" dirty="0"/>
              </a:p>
              <a:p>
                <a:r>
                  <a:rPr lang="en-US" altLang="zh-CN" sz="3200" dirty="0">
                    <a:latin typeface="Times New Roman" charset="0"/>
                    <a:ea typeface="Times New Roman" charset="0"/>
                    <a:cs typeface="Times New Roman" charset="0"/>
                  </a:rPr>
                  <a:t>Key idea</a:t>
                </a:r>
              </a:p>
              <a:p>
                <a:pPr lvl="1"/>
                <a:r>
                  <a:rPr lang="en-US" altLang="zh-CN" sz="2400" dirty="0">
                    <a:latin typeface="Times New Roman" charset="0"/>
                    <a:ea typeface="Times New Roman" charset="0"/>
                    <a:cs typeface="Times New Roman" charset="0"/>
                  </a:rPr>
                  <a:t>After losing Wi-Fi, users </a:t>
                </a:r>
                <a:r>
                  <a:rPr lang="en-US" altLang="zh-CN" sz="2400" dirty="0"/>
                  <a:t>in motion </a:t>
                </a:r>
                <a:r>
                  <a:rPr lang="en-US" altLang="zh-CN" sz="2400" dirty="0">
                    <a:latin typeface="Times New Roman" charset="0"/>
                    <a:ea typeface="Times New Roman" charset="0"/>
                    <a:cs typeface="Times New Roman" charset="0"/>
                  </a:rPr>
                  <a:t>can</a:t>
                </a:r>
                <a:r>
                  <a:rPr lang="zh-CN" altLang="en-US" sz="2400" dirty="0">
                    <a:latin typeface="Times New Roman" charset="0"/>
                    <a:ea typeface="Times New Roman" charset="0"/>
                    <a:cs typeface="Times New Roman" charset="0"/>
                  </a:rPr>
                  <a:t> </a:t>
                </a:r>
                <a:r>
                  <a:rPr lang="en-US" altLang="zh-CN" sz="2400" dirty="0"/>
                  <a:t>offload </a:t>
                </a:r>
                <a:r>
                  <a:rPr lang="en-US" altLang="zh-CN" sz="2400" dirty="0">
                    <a:latin typeface="Times New Roman" charset="0"/>
                    <a:ea typeface="Times New Roman" charset="0"/>
                    <a:cs typeface="Times New Roman" charset="0"/>
                  </a:rPr>
                  <a:t>more traffic via Wi-Fi, if</a:t>
                </a:r>
                <a:r>
                  <a:rPr lang="zh-CN" altLang="en-US" sz="2400" dirty="0">
                    <a:latin typeface="Times New Roman" charset="0"/>
                    <a:ea typeface="Times New Roman" charset="0"/>
                    <a:cs typeface="Times New Roman" charset="0"/>
                  </a:rPr>
                  <a:t> </a:t>
                </a:r>
                <a:r>
                  <a:rPr lang="en-US" altLang="zh-CN" sz="2400" dirty="0"/>
                  <a:t>they</a:t>
                </a:r>
                <a:r>
                  <a:rPr lang="zh-CN" altLang="en-US" sz="2400" dirty="0"/>
                  <a:t> </a:t>
                </a:r>
                <a:r>
                  <a:rPr lang="en-US" altLang="zh-CN" sz="2400" dirty="0"/>
                  <a:t>can</a:t>
                </a:r>
                <a:r>
                  <a:rPr lang="zh-CN" altLang="en-US" sz="2400" dirty="0"/>
                  <a:t> </a:t>
                </a:r>
                <a:r>
                  <a:rPr lang="en-US" altLang="zh-CN" sz="2400" dirty="0"/>
                  <a:t>wait a certain delay for next Wi-Fi</a:t>
                </a:r>
                <a:endParaRPr lang="en-US" altLang="zh-CN" sz="3200" dirty="0"/>
              </a:p>
              <a:p>
                <a:pPr marL="342900" lvl="1" indent="-342900">
                  <a:spcBef>
                    <a:spcPts val="1800"/>
                  </a:spcBef>
                  <a:buClr>
                    <a:schemeClr val="folHlink"/>
                  </a:buClr>
                  <a:buSzPct val="60000"/>
                </a:pPr>
                <a:r>
                  <a:rPr lang="en-US" altLang="zh-CN" sz="3200" dirty="0"/>
                  <a:t>Inherent Tradeoff</a:t>
                </a:r>
                <a:endParaRPr lang="en-US" altLang="zh-CN" sz="3200" dirty="0">
                  <a:solidFill>
                    <a:srgbClr val="FF0000"/>
                  </a:solidFill>
                </a:endParaRPr>
              </a:p>
              <a:p>
                <a:pPr marL="0" lvl="1" indent="0" algn="ctr">
                  <a:buClr>
                    <a:schemeClr val="folHlink"/>
                  </a:buClr>
                  <a:buSzPct val="60000"/>
                  <a:buNone/>
                </a:pPr>
                <a:r>
                  <a:rPr lang="en-US" altLang="zh-CN" sz="3200" dirty="0">
                    <a:solidFill>
                      <a:srgbClr val="FF0000"/>
                    </a:solidFill>
                  </a:rPr>
                  <a:t>Offloading Efficiency is at cost</a:t>
                </a:r>
                <a:r>
                  <a:rPr lang="zh-CN" altLang="en-US" sz="3200" dirty="0">
                    <a:solidFill>
                      <a:srgbClr val="FF0000"/>
                    </a:solidFill>
                  </a:rPr>
                  <a:t> </a:t>
                </a:r>
                <a:r>
                  <a:rPr lang="en-US" altLang="zh-CN" sz="3200" dirty="0">
                    <a:solidFill>
                      <a:srgbClr val="FF0000"/>
                    </a:solidFill>
                  </a:rPr>
                  <a:t>of Delay</a:t>
                </a:r>
              </a:p>
              <a:p>
                <a:pPr lvl="1"/>
                <a:endParaRPr lang="en-US" altLang="zh-CN"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584" t="-1520" r="-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83428784"/>
      </p:ext>
    </p:extLst>
  </p:cSld>
  <p:clrMapOvr>
    <a:masterClrMapping/>
  </p:clrMapOvr>
  <p:transition advTm="4943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Effect of Mobility on Mobile Systems</a:t>
            </a:r>
            <a:endParaRPr lang="zh-CN" altLang="en-US" dirty="0"/>
          </a:p>
        </p:txBody>
      </p:sp>
      <p:sp>
        <p:nvSpPr>
          <p:cNvPr id="3" name="内容占位符 2"/>
          <p:cNvSpPr>
            <a:spLocks noGrp="1"/>
          </p:cNvSpPr>
          <p:nvPr>
            <p:ph idx="1"/>
          </p:nvPr>
        </p:nvSpPr>
        <p:spPr/>
        <p:txBody>
          <a:bodyPr/>
          <a:lstStyle/>
          <a:p>
            <a:r>
              <a:rPr lang="en-US" altLang="zh-CN" sz="3200" dirty="0"/>
              <a:t>Mobility is able to enhance capacity or reduce delay in wireless communication systems</a:t>
            </a:r>
          </a:p>
          <a:p>
            <a:pPr lvl="1"/>
            <a:r>
              <a:rPr lang="en-US" altLang="zh-CN" sz="2400" dirty="0"/>
              <a:t>Mobility in ad-hoc networks [1] </a:t>
            </a:r>
          </a:p>
          <a:p>
            <a:pPr lvl="1"/>
            <a:r>
              <a:rPr lang="en-US" altLang="zh-CN" sz="2400" dirty="0"/>
              <a:t>Mobility in wireless ARQ communication systems [2]</a:t>
            </a:r>
          </a:p>
          <a:p>
            <a:pPr marL="342900" lvl="1" indent="-342900">
              <a:buClr>
                <a:schemeClr val="folHlink"/>
              </a:buClr>
              <a:buSzPct val="60000"/>
            </a:pPr>
            <a:endParaRPr lang="en-US" altLang="zh-CN" sz="3200" dirty="0"/>
          </a:p>
          <a:p>
            <a:pPr marL="342900" lvl="1" indent="-342900">
              <a:buClr>
                <a:schemeClr val="folHlink"/>
              </a:buClr>
              <a:buSzPct val="60000"/>
            </a:pPr>
            <a:endParaRPr lang="en-US" altLang="zh-CN" sz="3200" dirty="0"/>
          </a:p>
          <a:p>
            <a:pPr marL="342900" lvl="1" indent="-342900">
              <a:buClr>
                <a:schemeClr val="folHlink"/>
              </a:buClr>
              <a:buSzPct val="60000"/>
            </a:pPr>
            <a:r>
              <a:rPr lang="en-US" altLang="zh-CN" sz="3200" dirty="0"/>
              <a:t>Question: </a:t>
            </a:r>
            <a:r>
              <a:rPr lang="en-US" altLang="zh-CN" sz="3200" dirty="0">
                <a:solidFill>
                  <a:srgbClr val="FF0000"/>
                </a:solidFill>
              </a:rPr>
              <a:t>Can mobility reduce delay incurred by delayed offloading?</a:t>
            </a:r>
          </a:p>
        </p:txBody>
      </p:sp>
      <p:sp>
        <p:nvSpPr>
          <p:cNvPr id="4" name="TextBox 9">
            <a:extLst>
              <a:ext uri="{FF2B5EF4-FFF2-40B4-BE49-F238E27FC236}">
                <a16:creationId xmlns:a16="http://schemas.microsoft.com/office/drawing/2014/main" id="{C267F6F7-8520-4053-A4DA-2FE51A1BD0DB}"/>
              </a:ext>
            </a:extLst>
          </p:cNvPr>
          <p:cNvSpPr txBox="1"/>
          <p:nvPr/>
        </p:nvSpPr>
        <p:spPr>
          <a:xfrm>
            <a:off x="480843" y="6231330"/>
            <a:ext cx="8420270" cy="369332"/>
          </a:xfrm>
          <a:prstGeom prst="rect">
            <a:avLst/>
          </a:prstGeom>
          <a:noFill/>
        </p:spPr>
        <p:txBody>
          <a:bodyPr wrap="square" rtlCol="0">
            <a:spAutoFit/>
          </a:bodyPr>
          <a:lstStyle/>
          <a:p>
            <a:r>
              <a:rPr lang="en-US" altLang="zh-CN" sz="900" dirty="0"/>
              <a:t>[1] M. </a:t>
            </a:r>
            <a:r>
              <a:rPr lang="en-US" altLang="zh-CN" sz="900" dirty="0" err="1"/>
              <a:t>Grossglauer</a:t>
            </a:r>
            <a:r>
              <a:rPr lang="en-US" altLang="zh-CN" sz="900" dirty="0"/>
              <a:t> and D. N. C. </a:t>
            </a:r>
            <a:r>
              <a:rPr lang="en-US" altLang="zh-CN" sz="900" dirty="0" err="1"/>
              <a:t>Tse</a:t>
            </a:r>
            <a:r>
              <a:rPr lang="en-US" altLang="zh-CN" sz="900" dirty="0"/>
              <a:t>, “Mobility Increases the Capacity of Ad Hoc Wireless Networks,” IEEE/ACM Trans. Net., vol. 10, no. 4, 2002, pp. 477–86.</a:t>
            </a:r>
          </a:p>
          <a:p>
            <a:r>
              <a:rPr lang="en-US" altLang="zh-CN" sz="900" dirty="0"/>
              <a:t>[2] L. Huang and T. T. Lee, "Generalized </a:t>
            </a:r>
            <a:r>
              <a:rPr lang="en-US" altLang="zh-CN" sz="900" dirty="0" err="1"/>
              <a:t>pollaczek-khinchin</a:t>
            </a:r>
            <a:r>
              <a:rPr lang="en-US" altLang="zh-CN" sz="900" dirty="0"/>
              <a:t> formula for </a:t>
            </a:r>
            <a:r>
              <a:rPr lang="en-US" altLang="zh-CN" sz="900" dirty="0" err="1"/>
              <a:t>markov</a:t>
            </a:r>
            <a:r>
              <a:rPr lang="en-US" altLang="zh-CN" sz="900" dirty="0"/>
              <a:t> channels," IEEE Transactions on Communications, vol. 61, pp. 3530-3540, 2013.</a:t>
            </a:r>
          </a:p>
        </p:txBody>
      </p:sp>
    </p:spTree>
    <p:extLst>
      <p:ext uri="{BB962C8B-B14F-4D97-AF65-F5344CB8AC3E}">
        <p14:creationId xmlns:p14="http://schemas.microsoft.com/office/powerpoint/2010/main" val="1079679239"/>
      </p:ext>
    </p:extLst>
  </p:cSld>
  <p:clrMapOvr>
    <a:masterClrMapping/>
  </p:clrMapOvr>
  <p:transition advTm="26274"/>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Overview</a:t>
            </a:r>
            <a:endParaRPr lang="zh-CN" altLang="en-US" dirty="0"/>
          </a:p>
        </p:txBody>
      </p:sp>
      <p:sp>
        <p:nvSpPr>
          <p:cNvPr id="3" name="内容占位符 2"/>
          <p:cNvSpPr>
            <a:spLocks noGrp="1"/>
          </p:cNvSpPr>
          <p:nvPr>
            <p:ph idx="1"/>
          </p:nvPr>
        </p:nvSpPr>
        <p:spPr/>
        <p:txBody>
          <a:bodyPr/>
          <a:lstStyle/>
          <a:p>
            <a:pPr>
              <a:lnSpc>
                <a:spcPct val="125000"/>
              </a:lnSpc>
              <a:spcBef>
                <a:spcPts val="0"/>
              </a:spcBef>
              <a:buClr>
                <a:schemeClr val="bg2">
                  <a:lumMod val="25000"/>
                  <a:lumOff val="75000"/>
                </a:schemeClr>
              </a:buClr>
            </a:pPr>
            <a:r>
              <a:rPr lang="en-US" altLang="zh-CN" sz="3200" dirty="0">
                <a:solidFill>
                  <a:schemeClr val="bg2">
                    <a:lumMod val="25000"/>
                    <a:lumOff val="75000"/>
                  </a:schemeClr>
                </a:solidFill>
                <a:latin typeface="+mn-lt"/>
              </a:rPr>
              <a:t>Introduction</a:t>
            </a:r>
          </a:p>
          <a:p>
            <a:pPr>
              <a:lnSpc>
                <a:spcPct val="125000"/>
              </a:lnSpc>
              <a:spcBef>
                <a:spcPts val="0"/>
              </a:spcBef>
            </a:pPr>
            <a:r>
              <a:rPr lang="en-US" altLang="zh-CN" sz="3200" dirty="0">
                <a:latin typeface="+mn-lt"/>
              </a:rPr>
              <a:t>Delayed Offloading Procedure</a:t>
            </a:r>
          </a:p>
          <a:p>
            <a:pPr>
              <a:lnSpc>
                <a:spcPct val="125000"/>
              </a:lnSpc>
              <a:spcBef>
                <a:spcPts val="0"/>
              </a:spcBef>
              <a:buClr>
                <a:schemeClr val="bg2">
                  <a:lumMod val="25000"/>
                  <a:lumOff val="75000"/>
                </a:schemeClr>
              </a:buClr>
            </a:pPr>
            <a:r>
              <a:rPr lang="en-US" altLang="zh-CN" sz="3200" dirty="0">
                <a:solidFill>
                  <a:schemeClr val="bg2">
                    <a:lumMod val="25000"/>
                    <a:lumOff val="75000"/>
                  </a:schemeClr>
                </a:solidFill>
                <a:latin typeface="+mn-lt"/>
              </a:rPr>
              <a:t>Effect of Mobility on Delayed Offloading</a:t>
            </a:r>
          </a:p>
          <a:p>
            <a:pPr lvl="1">
              <a:lnSpc>
                <a:spcPct val="125000"/>
              </a:lnSpc>
              <a:spcBef>
                <a:spcPts val="0"/>
              </a:spcBef>
              <a:buClr>
                <a:schemeClr val="bg2">
                  <a:lumMod val="25000"/>
                  <a:lumOff val="75000"/>
                </a:schemeClr>
              </a:buClr>
            </a:pPr>
            <a:r>
              <a:rPr lang="en-US" altLang="zh-CN" sz="2800" dirty="0">
                <a:solidFill>
                  <a:schemeClr val="bg2">
                    <a:lumMod val="25000"/>
                    <a:lumOff val="75000"/>
                  </a:schemeClr>
                </a:solidFill>
                <a:latin typeface="+mn-lt"/>
              </a:rPr>
              <a:t>Simplified Model</a:t>
            </a:r>
          </a:p>
          <a:p>
            <a:pPr lvl="1">
              <a:lnSpc>
                <a:spcPct val="125000"/>
              </a:lnSpc>
              <a:spcBef>
                <a:spcPts val="0"/>
              </a:spcBef>
              <a:buClr>
                <a:schemeClr val="bg2">
                  <a:lumMod val="25000"/>
                  <a:lumOff val="75000"/>
                </a:schemeClr>
              </a:buClr>
            </a:pPr>
            <a:r>
              <a:rPr lang="en-US" altLang="zh-CN" sz="2800" dirty="0">
                <a:solidFill>
                  <a:schemeClr val="bg2">
                    <a:lumMod val="25000"/>
                    <a:lumOff val="75000"/>
                  </a:schemeClr>
                </a:solidFill>
                <a:latin typeface="+mn-lt"/>
              </a:rPr>
              <a:t>General Model</a:t>
            </a:r>
          </a:p>
          <a:p>
            <a:pPr>
              <a:lnSpc>
                <a:spcPct val="125000"/>
              </a:lnSpc>
              <a:spcBef>
                <a:spcPts val="0"/>
              </a:spcBef>
              <a:buClr>
                <a:schemeClr val="bg2">
                  <a:lumMod val="25000"/>
                  <a:lumOff val="75000"/>
                </a:schemeClr>
              </a:buClr>
            </a:pPr>
            <a:r>
              <a:rPr lang="en-US" altLang="zh-CN" sz="3200" dirty="0">
                <a:solidFill>
                  <a:schemeClr val="bg2">
                    <a:lumMod val="25000"/>
                    <a:lumOff val="75000"/>
                  </a:schemeClr>
                </a:solidFill>
                <a:latin typeface="+mn-lt"/>
              </a:rPr>
              <a:t>Conclusion </a:t>
            </a:r>
          </a:p>
          <a:p>
            <a:pPr>
              <a:lnSpc>
                <a:spcPct val="125000"/>
              </a:lnSpc>
              <a:spcBef>
                <a:spcPts val="0"/>
              </a:spcBef>
              <a:buClr>
                <a:schemeClr val="bg2">
                  <a:lumMod val="25000"/>
                  <a:lumOff val="75000"/>
                </a:schemeClr>
              </a:buClr>
            </a:pPr>
            <a:endParaRPr lang="zh-CN" altLang="en-US" sz="3200" dirty="0">
              <a:solidFill>
                <a:schemeClr val="bg2">
                  <a:lumMod val="25000"/>
                  <a:lumOff val="75000"/>
                </a:schemeClr>
              </a:solidFill>
              <a:latin typeface="+mn-lt"/>
            </a:endParaRPr>
          </a:p>
        </p:txBody>
      </p:sp>
    </p:spTree>
    <p:extLst>
      <p:ext uri="{BB962C8B-B14F-4D97-AF65-F5344CB8AC3E}">
        <p14:creationId xmlns:p14="http://schemas.microsoft.com/office/powerpoint/2010/main" val="2294819121"/>
      </p:ext>
    </p:extLst>
  </p:cSld>
  <p:clrMapOvr>
    <a:masterClrMapping/>
  </p:clrMapOvr>
  <p:transition advTm="6722"/>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a:solidFill>
                  <a:srgbClr val="3333CC"/>
                </a:solidFill>
              </a:rPr>
              <a:t>Wireless Environment for Moving Users</a:t>
            </a:r>
          </a:p>
        </p:txBody>
      </p:sp>
      <mc:AlternateContent xmlns:mc="http://schemas.openxmlformats.org/markup-compatibility/2006" xmlns:a14="http://schemas.microsoft.com/office/drawing/2010/main">
        <mc:Choice Requires="a14">
          <p:sp>
            <p:nvSpPr>
              <p:cNvPr id="2" name="内容占位符 1"/>
              <p:cNvSpPr>
                <a:spLocks noGrp="1"/>
              </p:cNvSpPr>
              <p:nvPr>
                <p:ph idx="1"/>
              </p:nvPr>
            </p:nvSpPr>
            <p:spPr>
              <a:xfrm>
                <a:off x="539552" y="1103313"/>
                <a:ext cx="8404423" cy="5614987"/>
              </a:xfrm>
            </p:spPr>
            <p:txBody>
              <a:bodyPr/>
              <a:lstStyle/>
              <a:p>
                <a:r>
                  <a:rPr lang="en-US" altLang="zh-CN" sz="3200" dirty="0"/>
                  <a:t>Wireless channel switches between two states</a:t>
                </a:r>
              </a:p>
              <a:p>
                <a:pPr lvl="1"/>
                <a:r>
                  <a:rPr lang="en-US" altLang="zh-CN" dirty="0"/>
                  <a:t>Switching rate from </a:t>
                </a:r>
                <a:r>
                  <a:rPr lang="en-US" altLang="zh-CN" sz="2400" dirty="0"/>
                  <a:t>cellular to Wi-Fi: </a:t>
                </a:r>
                <a14:m>
                  <m:oMath xmlns:m="http://schemas.openxmlformats.org/officeDocument/2006/math">
                    <m:sSub>
                      <m:sSubPr>
                        <m:ctrlPr>
                          <a:rPr lang="en-US" altLang="zh-CN" sz="2400" i="1" dirty="0" err="1" smtClean="0">
                            <a:latin typeface="Cambria Math" panose="02040503050406030204" pitchFamily="18" charset="0"/>
                          </a:rPr>
                        </m:ctrlPr>
                      </m:sSubPr>
                      <m:e>
                        <m:r>
                          <a:rPr lang="en-US" altLang="zh-CN" sz="2400" i="1" dirty="0" err="1" smtClean="0">
                            <a:latin typeface="Cambria Math" panose="02040503050406030204" pitchFamily="18" charset="0"/>
                          </a:rPr>
                          <m:t>𝑓</m:t>
                        </m:r>
                      </m:e>
                      <m:sub>
                        <m:r>
                          <a:rPr lang="en-US" altLang="zh-CN" sz="2400" b="0" i="1" dirty="0" smtClean="0">
                            <a:latin typeface="Cambria Math" panose="02040503050406030204" pitchFamily="18" charset="0"/>
                          </a:rPr>
                          <m:t>𝐶</m:t>
                        </m:r>
                      </m:sub>
                    </m:sSub>
                  </m:oMath>
                </a14:m>
                <a:endParaRPr lang="en-US" altLang="zh-CN" sz="2400" dirty="0"/>
              </a:p>
              <a:p>
                <a:pPr lvl="1"/>
                <a:r>
                  <a:rPr lang="en-US" altLang="zh-CN" dirty="0"/>
                  <a:t>Switching rate from Wi-Fi to cellular: </a:t>
                </a:r>
                <a14:m>
                  <m:oMath xmlns:m="http://schemas.openxmlformats.org/officeDocument/2006/math">
                    <m:sSub>
                      <m:sSubPr>
                        <m:ctrlPr>
                          <a:rPr lang="en-US" altLang="zh-CN" i="1" dirty="0" err="1">
                            <a:latin typeface="Cambria Math" panose="02040503050406030204" pitchFamily="18" charset="0"/>
                          </a:rPr>
                        </m:ctrlPr>
                      </m:sSubPr>
                      <m:e>
                        <m:r>
                          <a:rPr lang="en-US" altLang="zh-CN" i="1" dirty="0" err="1">
                            <a:latin typeface="Cambria Math" panose="02040503050406030204" pitchFamily="18" charset="0"/>
                          </a:rPr>
                          <m:t>𝑓</m:t>
                        </m:r>
                      </m:e>
                      <m:sub>
                        <m:r>
                          <a:rPr lang="en-US" altLang="zh-CN" i="1" dirty="0" err="1">
                            <a:latin typeface="Cambria Math" panose="02040503050406030204" pitchFamily="18" charset="0"/>
                          </a:rPr>
                          <m:t>𝐹</m:t>
                        </m:r>
                      </m:sub>
                    </m:sSub>
                  </m:oMath>
                </a14:m>
                <a:endParaRPr lang="en-US" altLang="zh-CN" dirty="0"/>
              </a:p>
              <a:p>
                <a:pPr lvl="1"/>
                <a:r>
                  <a:rPr lang="en-US" altLang="zh-CN" sz="2400" dirty="0"/>
                  <a:t>Average cycle time: </a:t>
                </a:r>
                <a14:m>
                  <m:oMath xmlns:m="http://schemas.openxmlformats.org/officeDocument/2006/math">
                    <m:r>
                      <a:rPr lang="en-US" altLang="zh-CN" i="1">
                        <a:latin typeface="Cambria Math" panose="02040503050406030204" pitchFamily="18" charset="0"/>
                      </a:rPr>
                      <m:t>1/</m:t>
                    </m:r>
                    <m:sSub>
                      <m:sSubPr>
                        <m:ctrlPr>
                          <a:rPr lang="zh-CN"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𝐹</m:t>
                        </m:r>
                      </m:sub>
                    </m:sSub>
                    <m:r>
                      <a:rPr lang="en-US" altLang="zh-CN" i="1">
                        <a:latin typeface="Cambria Math" panose="02040503050406030204" pitchFamily="18" charset="0"/>
                      </a:rPr>
                      <m:t>+1/</m:t>
                    </m:r>
                    <m:sSub>
                      <m:sSubPr>
                        <m:ctrlPr>
                          <a:rPr lang="zh-CN"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𝐶</m:t>
                        </m:r>
                      </m:sub>
                    </m:sSub>
                  </m:oMath>
                </a14:m>
                <a:endParaRPr lang="en-US" altLang="zh-CN" sz="2400" dirty="0"/>
              </a:p>
              <a:p>
                <a:pPr lvl="1"/>
                <a:r>
                  <a:rPr lang="en-US" altLang="zh-CN" sz="2400" dirty="0"/>
                  <a:t>Users’ mobility: </a:t>
                </a:r>
                <a14:m>
                  <m:oMath xmlns:m="http://schemas.openxmlformats.org/officeDocument/2006/math">
                    <m:r>
                      <a:rPr lang="en-US" altLang="zh-CN" sz="2400" i="1">
                        <a:latin typeface="Cambria Math" panose="02040503050406030204" pitchFamily="18" charset="0"/>
                      </a:rPr>
                      <m:t>𝑓</m:t>
                    </m:r>
                    <m:r>
                      <a:rPr lang="en-US" altLang="zh-CN" sz="2400">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1/</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i="1">
                                <a:latin typeface="Cambria Math" panose="02040503050406030204" pitchFamily="18" charset="0"/>
                              </a:rPr>
                              <m:t>𝐹</m:t>
                            </m:r>
                          </m:sub>
                        </m:sSub>
                        <m:r>
                          <a:rPr lang="en-US" altLang="zh-CN" sz="2400" i="1">
                            <a:latin typeface="Cambria Math" panose="02040503050406030204" pitchFamily="18" charset="0"/>
                          </a:rPr>
                          <m:t>+1/</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i="1">
                                <a:latin typeface="Cambria Math" panose="02040503050406030204" pitchFamily="18" charset="0"/>
                              </a:rPr>
                              <m:t>𝐶</m:t>
                            </m:r>
                          </m:sub>
                        </m:sSub>
                      </m:den>
                    </m:f>
                  </m:oMath>
                </a14:m>
                <a:endParaRPr kumimoji="1" lang="en-US" altLang="zh-CN" sz="2400"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539552" y="1103313"/>
                <a:ext cx="8404423" cy="5614987"/>
              </a:xfrm>
              <a:blipFill rotWithShape="0">
                <a:blip r:embed="rId4"/>
                <a:stretch>
                  <a:fillRect l="-581" t="-1520"/>
                </a:stretch>
              </a:blipFill>
            </p:spPr>
            <p:txBody>
              <a:bodyPr/>
              <a:lstStyle/>
              <a:p>
                <a:r>
                  <a:rPr lang="zh-CN" altLang="en-US">
                    <a:noFill/>
                  </a:rPr>
                  <a:t> </a:t>
                </a:r>
              </a:p>
            </p:txBody>
          </p:sp>
        </mc:Fallback>
      </mc:AlternateContent>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1325872462"/>
              </p:ext>
            </p:extLst>
          </p:nvPr>
        </p:nvGraphicFramePr>
        <p:xfrm>
          <a:off x="1289871" y="3876542"/>
          <a:ext cx="6770319" cy="2761899"/>
        </p:xfrm>
        <a:graphic>
          <a:graphicData uri="http://schemas.openxmlformats.org/presentationml/2006/ole">
            <mc:AlternateContent xmlns:mc="http://schemas.openxmlformats.org/markup-compatibility/2006">
              <mc:Choice xmlns:v="urn:schemas-microsoft-com:vml" Requires="v">
                <p:oleObj spid="_x0000_s20561" name="Visio" r:id="rId5" imgW="5543646" imgH="2266978" progId="Visio.Drawing.15">
                  <p:embed/>
                </p:oleObj>
              </mc:Choice>
              <mc:Fallback>
                <p:oleObj name="Visio" r:id="rId5" imgW="5543646" imgH="2266978" progId="Visio.Drawing.15">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9871" y="3876542"/>
                        <a:ext cx="6770319" cy="2761899"/>
                      </a:xfrm>
                      <a:prstGeom prst="rect">
                        <a:avLst/>
                      </a:prstGeom>
                      <a:noFill/>
                      <a:extLst/>
                    </p:spPr>
                  </p:pic>
                </p:oleObj>
              </mc:Fallback>
            </mc:AlternateContent>
          </a:graphicData>
        </a:graphic>
      </p:graphicFrame>
    </p:spTree>
    <p:extLst>
      <p:ext uri="{BB962C8B-B14F-4D97-AF65-F5344CB8AC3E}">
        <p14:creationId xmlns:p14="http://schemas.microsoft.com/office/powerpoint/2010/main" val="693000609"/>
      </p:ext>
    </p:extLst>
  </p:cSld>
  <p:clrMapOvr>
    <a:masterClrMapping/>
  </p:clrMapOvr>
  <p:transition advTm="50264"/>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内容占位符 6"/>
              <p:cNvSpPr>
                <a:spLocks noGrp="1"/>
              </p:cNvSpPr>
              <p:nvPr>
                <p:ph idx="1"/>
              </p:nvPr>
            </p:nvSpPr>
            <p:spPr/>
            <p:txBody>
              <a:bodyPr/>
              <a:lstStyle/>
              <a:p>
                <a:r>
                  <a:rPr lang="en-US" altLang="zh-CN" dirty="0"/>
                  <a:t>If Wi-Fi is available, use Wi-Fi</a:t>
                </a:r>
              </a:p>
              <a:p>
                <a:r>
                  <a:rPr lang="en-US" altLang="zh-CN" dirty="0"/>
                  <a:t>Once lose Wi-Fi, set a deadline </a:t>
                </a:r>
                <a14:m>
                  <m:oMath xmlns:m="http://schemas.openxmlformats.org/officeDocument/2006/math">
                    <m:r>
                      <a:rPr lang="en-US" altLang="zh-CN" b="0" i="1" smtClean="0">
                        <a:latin typeface="Cambria Math" panose="02040503050406030204" pitchFamily="18" charset="0"/>
                      </a:rPr>
                      <m:t>𝜏</m:t>
                    </m:r>
                  </m:oMath>
                </a14:m>
                <a:r>
                  <a:rPr lang="en-US" altLang="zh-CN" dirty="0"/>
                  <a:t> and suspend data sending</a:t>
                </a:r>
              </a:p>
              <a:p>
                <a:pPr lvl="1"/>
                <a:r>
                  <a:rPr lang="en-US" altLang="zh-CN" dirty="0"/>
                  <a:t>If Wi-Fi is available before </a:t>
                </a:r>
                <a14:m>
                  <m:oMath xmlns:m="http://schemas.openxmlformats.org/officeDocument/2006/math">
                    <m:r>
                      <a:rPr lang="en-US" altLang="zh-CN" i="1">
                        <a:latin typeface="Cambria Math" panose="02040503050406030204" pitchFamily="18" charset="0"/>
                      </a:rPr>
                      <m:t>𝜏</m:t>
                    </m:r>
                  </m:oMath>
                </a14:m>
                <a:r>
                  <a:rPr lang="en-US" altLang="zh-CN" dirty="0"/>
                  <a:t> expires, send data via Wi-Fi</a:t>
                </a:r>
              </a:p>
              <a:p>
                <a:pPr lvl="1"/>
                <a:r>
                  <a:rPr lang="en-US" altLang="zh-CN" dirty="0"/>
                  <a:t>Otherwise, use cellular</a:t>
                </a:r>
              </a:p>
              <a:p>
                <a:endParaRPr lang="zh-CN" altLang="en-US" dirty="0"/>
              </a:p>
            </p:txBody>
          </p:sp>
        </mc:Choice>
        <mc:Fallback xmlns="">
          <p:sp>
            <p:nvSpPr>
              <p:cNvPr id="7" name="内容占位符 6"/>
              <p:cNvSpPr>
                <a:spLocks noGrp="1" noRot="1" noChangeAspect="1" noMove="1" noResize="1" noEditPoints="1" noAdjustHandles="1" noChangeArrowheads="1" noChangeShapeType="1" noTextEdit="1"/>
              </p:cNvSpPr>
              <p:nvPr>
                <p:ph idx="1"/>
              </p:nvPr>
            </p:nvSpPr>
            <p:spPr>
              <a:blipFill rotWithShape="0">
                <a:blip r:embed="rId4"/>
                <a:stretch>
                  <a:fillRect l="-584" t="-1520"/>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en-US" altLang="zh-CN" dirty="0"/>
              <a:t>Delayed Offloading Procedure</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942476254"/>
              </p:ext>
            </p:extLst>
          </p:nvPr>
        </p:nvGraphicFramePr>
        <p:xfrm>
          <a:off x="135931" y="3915443"/>
          <a:ext cx="8905432" cy="2109605"/>
        </p:xfrm>
        <a:graphic>
          <a:graphicData uri="http://schemas.openxmlformats.org/presentationml/2006/ole">
            <mc:AlternateContent xmlns:mc="http://schemas.openxmlformats.org/markup-compatibility/2006">
              <mc:Choice xmlns:v="urn:schemas-microsoft-com:vml" Requires="v">
                <p:oleObj spid="_x0000_s21564" name="Visio" r:id="rId5" imgW="6715077" imgH="1590647" progId="Visio.Drawing.15">
                  <p:embed/>
                </p:oleObj>
              </mc:Choice>
              <mc:Fallback>
                <p:oleObj name="Visio" r:id="rId5" imgW="6715077" imgH="1590647"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931" y="3915443"/>
                        <a:ext cx="8905432" cy="2109605"/>
                      </a:xfrm>
                      <a:prstGeom prst="rect">
                        <a:avLst/>
                      </a:prstGeom>
                      <a:noFill/>
                    </p:spPr>
                  </p:pic>
                </p:oleObj>
              </mc:Fallback>
            </mc:AlternateContent>
          </a:graphicData>
        </a:graphic>
      </p:graphicFrame>
    </p:spTree>
    <p:extLst>
      <p:ext uri="{BB962C8B-B14F-4D97-AF65-F5344CB8AC3E}">
        <p14:creationId xmlns:p14="http://schemas.microsoft.com/office/powerpoint/2010/main" val="1676181917"/>
      </p:ext>
    </p:extLst>
  </p:cSld>
  <p:clrMapOvr>
    <a:masterClrMapping/>
  </p:clrMapOvr>
  <p:transition advTm="47343"/>
</p:sld>
</file>

<file path=ppt/theme/theme1.xml><?xml version="1.0" encoding="utf-8"?>
<a:theme xmlns:a="http://schemas.openxmlformats.org/drawingml/2006/main" name="主题1">
  <a:themeElements>
    <a:clrScheme name="Default Desig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Default Design">
      <a:majorFont>
        <a:latin typeface="Times New Roman"/>
        <a:ea typeface="仿宋_GB2312"/>
        <a:cs typeface=""/>
      </a:majorFont>
      <a:minorFont>
        <a:latin typeface="Times New Roman"/>
        <a:ea typeface="仿宋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仿宋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仿宋_GB2312" pitchFamily="49" charset="-122"/>
          </a:defRPr>
        </a:defPPr>
      </a:lstStyle>
    </a:lnDef>
  </a:objectDefaults>
  <a:extraClrSchemeLst>
    <a:extraClrScheme>
      <a:clrScheme name="Default Desig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Default Design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Default Desig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主题1">
  <a:themeElements>
    <a:clrScheme name="Default Desig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Default Design">
      <a:majorFont>
        <a:latin typeface="Times New Roman"/>
        <a:ea typeface="仿宋_GB2312"/>
        <a:cs typeface=""/>
      </a:majorFont>
      <a:minorFont>
        <a:latin typeface="Times New Roman"/>
        <a:ea typeface="仿宋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仿宋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仿宋_GB2312" pitchFamily="49" charset="-122"/>
          </a:defRPr>
        </a:defPPr>
      </a:lstStyle>
    </a:lnDef>
  </a:objectDefaults>
  <a:extraClrSchemeLst>
    <a:extraClrScheme>
      <a:clrScheme name="Default Desig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Default Design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Default Desig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主题1</Template>
  <TotalTime>0</TotalTime>
  <Words>1155</Words>
  <Application>Microsoft Office PowerPoint</Application>
  <PresentationFormat>全屏显示(4:3)</PresentationFormat>
  <Paragraphs>195</Paragraphs>
  <Slides>28</Slides>
  <Notes>28</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2</vt:i4>
      </vt:variant>
      <vt:variant>
        <vt:lpstr>幻灯片标题</vt:lpstr>
      </vt:variant>
      <vt:variant>
        <vt:i4>28</vt:i4>
      </vt:variant>
    </vt:vector>
  </HeadingPairs>
  <TitlesOfParts>
    <vt:vector size="41" baseType="lpstr">
      <vt:lpstr>等线</vt:lpstr>
      <vt:lpstr>仿宋_GB2312</vt:lpstr>
      <vt:lpstr>楷体</vt:lpstr>
      <vt:lpstr>宋体</vt:lpstr>
      <vt:lpstr>Calibri</vt:lpstr>
      <vt:lpstr>Cambria Math</vt:lpstr>
      <vt:lpstr>Tahoma</vt:lpstr>
      <vt:lpstr>Times New Roman</vt:lpstr>
      <vt:lpstr>Wingdings</vt:lpstr>
      <vt:lpstr>主题1</vt:lpstr>
      <vt:lpstr>1_主题1</vt:lpstr>
      <vt:lpstr>Visio</vt:lpstr>
      <vt:lpstr>Graph</vt:lpstr>
      <vt:lpstr>The Effect of Mobility on Delayed Data Offloading</vt:lpstr>
      <vt:lpstr>Overview</vt:lpstr>
      <vt:lpstr>Current Status of Cellular Network</vt:lpstr>
      <vt:lpstr>Traffic Offloading via Wi-Fi Hotspots</vt:lpstr>
      <vt:lpstr>Delayed Offloading for Users in Motion</vt:lpstr>
      <vt:lpstr>Effect of Mobility on Mobile Systems</vt:lpstr>
      <vt:lpstr>Overview</vt:lpstr>
      <vt:lpstr>Wireless Environment for Moving Users</vt:lpstr>
      <vt:lpstr>Delayed Offloading Procedure</vt:lpstr>
      <vt:lpstr>Overview</vt:lpstr>
      <vt:lpstr>A Simplified Model</vt:lpstr>
      <vt:lpstr>Small τ: 0&lt;τ≤(μ-λ)/(μf_C)</vt:lpstr>
      <vt:lpstr>Large τ: τ&gt;1/f_C</vt:lpstr>
      <vt:lpstr>Comparision: τ=0 vs. τ&gt;1/f_C</vt:lpstr>
      <vt:lpstr>Moderate τ: (μ-λ)/(μf_C)&lt;τ≤1/f_C</vt:lpstr>
      <vt:lpstr>Performance Tradeoff</vt:lpstr>
      <vt:lpstr>Delay Cost to Improve η from η_1 to η_2</vt:lpstr>
      <vt:lpstr>For η=η_1</vt:lpstr>
      <vt:lpstr>From η_1 to η_2</vt:lpstr>
      <vt:lpstr>Effect of f</vt:lpstr>
      <vt:lpstr>Overview</vt:lpstr>
      <vt:lpstr>Stochastic Model</vt:lpstr>
      <vt:lpstr> D and η</vt:lpstr>
      <vt:lpstr>Case 1: μ_1=μ_2</vt:lpstr>
      <vt:lpstr>Tradeoff between D and η</vt:lpstr>
      <vt:lpstr>Case 2: μ_1≠μ_2</vt:lpstr>
      <vt:lpstr>Conclusion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dc:title>
  <dc:creator>dell</dc:creator>
  <cp:lastModifiedBy> </cp:lastModifiedBy>
  <cp:revision>944</cp:revision>
  <dcterms:created xsi:type="dcterms:W3CDTF">2016-08-04T05:33:44Z</dcterms:created>
  <dcterms:modified xsi:type="dcterms:W3CDTF">2018-07-25T15:23:11Z</dcterms:modified>
</cp:coreProperties>
</file>